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1"/>
  </p:sldMasterIdLst>
  <p:notesMasterIdLst>
    <p:notesMasterId r:id="rId135"/>
  </p:notesMasterIdLst>
  <p:sldIdLst>
    <p:sldId id="481" r:id="rId2"/>
    <p:sldId id="1083" r:id="rId3"/>
    <p:sldId id="258" r:id="rId4"/>
    <p:sldId id="864" r:id="rId5"/>
    <p:sldId id="1082" r:id="rId6"/>
    <p:sldId id="859" r:id="rId7"/>
    <p:sldId id="866" r:id="rId8"/>
    <p:sldId id="867" r:id="rId9"/>
    <p:sldId id="868" r:id="rId10"/>
    <p:sldId id="869" r:id="rId11"/>
    <p:sldId id="870" r:id="rId12"/>
    <p:sldId id="871" r:id="rId13"/>
    <p:sldId id="876" r:id="rId14"/>
    <p:sldId id="877" r:id="rId15"/>
    <p:sldId id="863" r:id="rId16"/>
    <p:sldId id="860" r:id="rId17"/>
    <p:sldId id="873" r:id="rId18"/>
    <p:sldId id="874" r:id="rId19"/>
    <p:sldId id="888" r:id="rId20"/>
    <p:sldId id="889" r:id="rId21"/>
    <p:sldId id="875" r:id="rId22"/>
    <p:sldId id="878" r:id="rId23"/>
    <p:sldId id="688" r:id="rId24"/>
    <p:sldId id="687" r:id="rId25"/>
    <p:sldId id="879" r:id="rId26"/>
    <p:sldId id="893" r:id="rId27"/>
    <p:sldId id="1079" r:id="rId28"/>
    <p:sldId id="768" r:id="rId29"/>
    <p:sldId id="769" r:id="rId30"/>
    <p:sldId id="771" r:id="rId31"/>
    <p:sldId id="772" r:id="rId32"/>
    <p:sldId id="773" r:id="rId33"/>
    <p:sldId id="774" r:id="rId34"/>
    <p:sldId id="775" r:id="rId35"/>
    <p:sldId id="776" r:id="rId36"/>
    <p:sldId id="777" r:id="rId37"/>
    <p:sldId id="778" r:id="rId38"/>
    <p:sldId id="779" r:id="rId39"/>
    <p:sldId id="780" r:id="rId40"/>
    <p:sldId id="781" r:id="rId41"/>
    <p:sldId id="782" r:id="rId42"/>
    <p:sldId id="783" r:id="rId43"/>
    <p:sldId id="784" r:id="rId44"/>
    <p:sldId id="785" r:id="rId45"/>
    <p:sldId id="786" r:id="rId46"/>
    <p:sldId id="787" r:id="rId47"/>
    <p:sldId id="788" r:id="rId48"/>
    <p:sldId id="789" r:id="rId49"/>
    <p:sldId id="790" r:id="rId50"/>
    <p:sldId id="791" r:id="rId51"/>
    <p:sldId id="792" r:id="rId52"/>
    <p:sldId id="793" r:id="rId53"/>
    <p:sldId id="794" r:id="rId54"/>
    <p:sldId id="796" r:id="rId55"/>
    <p:sldId id="798" r:id="rId56"/>
    <p:sldId id="797" r:id="rId57"/>
    <p:sldId id="801" r:id="rId58"/>
    <p:sldId id="802" r:id="rId59"/>
    <p:sldId id="803" r:id="rId60"/>
    <p:sldId id="804" r:id="rId61"/>
    <p:sldId id="805" r:id="rId62"/>
    <p:sldId id="806" r:id="rId63"/>
    <p:sldId id="807" r:id="rId64"/>
    <p:sldId id="808" r:id="rId65"/>
    <p:sldId id="809" r:id="rId66"/>
    <p:sldId id="880" r:id="rId67"/>
    <p:sldId id="881" r:id="rId68"/>
    <p:sldId id="882" r:id="rId69"/>
    <p:sldId id="883" r:id="rId70"/>
    <p:sldId id="1080" r:id="rId71"/>
    <p:sldId id="695" r:id="rId72"/>
    <p:sldId id="696" r:id="rId73"/>
    <p:sldId id="698" r:id="rId74"/>
    <p:sldId id="699" r:id="rId75"/>
    <p:sldId id="700" r:id="rId76"/>
    <p:sldId id="701" r:id="rId77"/>
    <p:sldId id="702" r:id="rId78"/>
    <p:sldId id="703" r:id="rId79"/>
    <p:sldId id="704" r:id="rId80"/>
    <p:sldId id="705" r:id="rId81"/>
    <p:sldId id="706" r:id="rId82"/>
    <p:sldId id="707" r:id="rId83"/>
    <p:sldId id="708" r:id="rId84"/>
    <p:sldId id="709" r:id="rId85"/>
    <p:sldId id="710" r:id="rId86"/>
    <p:sldId id="711" r:id="rId87"/>
    <p:sldId id="712" r:id="rId88"/>
    <p:sldId id="713" r:id="rId89"/>
    <p:sldId id="714" r:id="rId90"/>
    <p:sldId id="717" r:id="rId91"/>
    <p:sldId id="719" r:id="rId92"/>
    <p:sldId id="715" r:id="rId93"/>
    <p:sldId id="716" r:id="rId94"/>
    <p:sldId id="720" r:id="rId95"/>
    <p:sldId id="722" r:id="rId96"/>
    <p:sldId id="723" r:id="rId97"/>
    <p:sldId id="724" r:id="rId98"/>
    <p:sldId id="725" r:id="rId99"/>
    <p:sldId id="726" r:id="rId100"/>
    <p:sldId id="727" r:id="rId101"/>
    <p:sldId id="728" r:id="rId102"/>
    <p:sldId id="1067" r:id="rId103"/>
    <p:sldId id="743" r:id="rId104"/>
    <p:sldId id="750" r:id="rId105"/>
    <p:sldId id="886" r:id="rId106"/>
    <p:sldId id="729" r:id="rId107"/>
    <p:sldId id="730" r:id="rId108"/>
    <p:sldId id="732" r:id="rId109"/>
    <p:sldId id="733" r:id="rId110"/>
    <p:sldId id="734" r:id="rId111"/>
    <p:sldId id="735" r:id="rId112"/>
    <p:sldId id="736" r:id="rId113"/>
    <p:sldId id="740" r:id="rId114"/>
    <p:sldId id="1078" r:id="rId115"/>
    <p:sldId id="753" r:id="rId116"/>
    <p:sldId id="1081" r:id="rId117"/>
    <p:sldId id="489" r:id="rId118"/>
    <p:sldId id="501" r:id="rId119"/>
    <p:sldId id="466" r:id="rId120"/>
    <p:sldId id="490" r:id="rId121"/>
    <p:sldId id="491" r:id="rId122"/>
    <p:sldId id="488" r:id="rId123"/>
    <p:sldId id="492" r:id="rId124"/>
    <p:sldId id="493" r:id="rId125"/>
    <p:sldId id="494" r:id="rId126"/>
    <p:sldId id="495" r:id="rId127"/>
    <p:sldId id="496" r:id="rId128"/>
    <p:sldId id="497" r:id="rId129"/>
    <p:sldId id="498" r:id="rId130"/>
    <p:sldId id="499" r:id="rId131"/>
    <p:sldId id="468" r:id="rId132"/>
    <p:sldId id="500" r:id="rId133"/>
    <p:sldId id="480" r:id="rId1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08"/>
    <p:restoredTop sz="82768" autoAdjust="0"/>
  </p:normalViewPr>
  <p:slideViewPr>
    <p:cSldViewPr snapToGrid="0" snapToObjects="1">
      <p:cViewPr varScale="1">
        <p:scale>
          <a:sx n="69" d="100"/>
          <a:sy n="69" d="100"/>
        </p:scale>
        <p:origin x="1421" y="58"/>
      </p:cViewPr>
      <p:guideLst>
        <p:guide orient="horz" pos="2160"/>
        <p:guide pos="2880"/>
      </p:guideLst>
    </p:cSldViewPr>
  </p:slideViewPr>
  <p:notesTextViewPr>
    <p:cViewPr>
      <p:scale>
        <a:sx n="114" d="100"/>
        <a:sy n="114"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nus Van Den Ende" userId="d6154448d1e1fa2b" providerId="LiveId" clId="{A3A52410-5A22-45DD-8EF0-7FA7ECE9ACA2}"/>
    <pc:docChg chg="modSld">
      <pc:chgData name="Marinus Van Den Ende" userId="d6154448d1e1fa2b" providerId="LiveId" clId="{A3A52410-5A22-45DD-8EF0-7FA7ECE9ACA2}" dt="2024-12-02T08:19:37.197" v="0" actId="1076"/>
      <pc:docMkLst>
        <pc:docMk/>
      </pc:docMkLst>
      <pc:sldChg chg="modSp mod">
        <pc:chgData name="Marinus Van Den Ende" userId="d6154448d1e1fa2b" providerId="LiveId" clId="{A3A52410-5A22-45DD-8EF0-7FA7ECE9ACA2}" dt="2024-12-02T08:19:37.197" v="0" actId="1076"/>
        <pc:sldMkLst>
          <pc:docMk/>
          <pc:sldMk cId="1041681580" sldId="687"/>
        </pc:sldMkLst>
        <pc:picChg chg="mod">
          <ac:chgData name="Marinus Van Den Ende" userId="d6154448d1e1fa2b" providerId="LiveId" clId="{A3A52410-5A22-45DD-8EF0-7FA7ECE9ACA2}" dt="2024-12-02T08:19:37.197" v="0" actId="1076"/>
          <ac:picMkLst>
            <pc:docMk/>
            <pc:sldMk cId="1041681580" sldId="687"/>
            <ac:picMk id="3" creationId="{7581839A-A7F3-A948-A6C2-36FE3CEC839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A34902-6C0E-4047-98FC-BD94C9E21AFF}" type="datetimeFigureOut">
              <a:rPr lang="en-US" smtClean="0"/>
              <a:t>12/2/2024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56FA1D-EB87-674F-B852-88C3E091723A}" type="slidenum">
              <a:rPr lang="en-US" smtClean="0"/>
              <a:t>‹#›</a:t>
            </a:fld>
            <a:endParaRPr lang="en-US"/>
          </a:p>
        </p:txBody>
      </p:sp>
    </p:spTree>
    <p:extLst>
      <p:ext uri="{BB962C8B-B14F-4D97-AF65-F5344CB8AC3E}">
        <p14:creationId xmlns:p14="http://schemas.microsoft.com/office/powerpoint/2010/main" val="3573728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sciencedirect.com/science/article/pii/S0010028515300657#b0035"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sciencedirect.com/science/article/pii/S0010028515300657#f0040" TargetMode="External"/><Relationship Id="rId4" Type="http://schemas.openxmlformats.org/officeDocument/2006/relationships/hyperlink" Target="https://www.sciencedirect.com/science/article/pii/S0010028515300657#f0005"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B56FA1D-EB87-674F-B852-88C3E091723A}" type="slidenum">
              <a:rPr lang="en-US" smtClean="0"/>
              <a:t>1</a:t>
            </a:fld>
            <a:endParaRPr lang="en-US"/>
          </a:p>
        </p:txBody>
      </p:sp>
    </p:spTree>
    <p:extLst>
      <p:ext uri="{BB962C8B-B14F-4D97-AF65-F5344CB8AC3E}">
        <p14:creationId xmlns:p14="http://schemas.microsoft.com/office/powerpoint/2010/main" val="840470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repetitions</a:t>
            </a:r>
          </a:p>
        </p:txBody>
      </p:sp>
      <p:sp>
        <p:nvSpPr>
          <p:cNvPr id="4" name="Slide Number Placeholder 3"/>
          <p:cNvSpPr>
            <a:spLocks noGrp="1"/>
          </p:cNvSpPr>
          <p:nvPr>
            <p:ph type="sldNum" sz="quarter" idx="10"/>
          </p:nvPr>
        </p:nvSpPr>
        <p:spPr/>
        <p:txBody>
          <a:bodyPr/>
          <a:lstStyle/>
          <a:p>
            <a:fld id="{2B56FA1D-EB87-674F-B852-88C3E091723A}" type="slidenum">
              <a:rPr lang="en-US" smtClean="0"/>
              <a:t>14</a:t>
            </a:fld>
            <a:endParaRPr lang="en-US"/>
          </a:p>
        </p:txBody>
      </p:sp>
    </p:spTree>
    <p:extLst>
      <p:ext uri="{BB962C8B-B14F-4D97-AF65-F5344CB8AC3E}">
        <p14:creationId xmlns:p14="http://schemas.microsoft.com/office/powerpoint/2010/main" val="17147482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repetitions</a:t>
            </a:r>
          </a:p>
        </p:txBody>
      </p:sp>
      <p:sp>
        <p:nvSpPr>
          <p:cNvPr id="4" name="Slide Number Placeholder 3"/>
          <p:cNvSpPr>
            <a:spLocks noGrp="1"/>
          </p:cNvSpPr>
          <p:nvPr>
            <p:ph type="sldNum" sz="quarter" idx="10"/>
          </p:nvPr>
        </p:nvSpPr>
        <p:spPr/>
        <p:txBody>
          <a:bodyPr/>
          <a:lstStyle/>
          <a:p>
            <a:fld id="{2B56FA1D-EB87-674F-B852-88C3E091723A}" type="slidenum">
              <a:rPr lang="en-US" smtClean="0"/>
              <a:t>114</a:t>
            </a:fld>
            <a:endParaRPr lang="en-US"/>
          </a:p>
        </p:txBody>
      </p:sp>
    </p:spTree>
    <p:extLst>
      <p:ext uri="{BB962C8B-B14F-4D97-AF65-F5344CB8AC3E}">
        <p14:creationId xmlns:p14="http://schemas.microsoft.com/office/powerpoint/2010/main" val="5978652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36B8596C-B779-4943-B728-83DDE9169344}" type="slidenum">
              <a:rPr lang="en-US" sz="1200"/>
              <a:pPr/>
              <a:t>115</a:t>
            </a:fld>
            <a:endParaRPr lang="en-US" sz="1200"/>
          </a:p>
        </p:txBody>
      </p:sp>
      <p:sp>
        <p:nvSpPr>
          <p:cNvPr id="104450" name="Rectangle 2"/>
          <p:cNvSpPr>
            <a:spLocks noGrp="1" noRot="1" noChangeAspect="1" noChangeArrowheads="1"/>
          </p:cNvSpPr>
          <p:nvPr>
            <p:ph type="sldImg"/>
          </p:nvPr>
        </p:nvSpPr>
        <p:spPr>
          <a:solidFill>
            <a:srgbClr val="FFFFFF"/>
          </a:solidFill>
          <a:ln/>
        </p:spPr>
      </p:sp>
      <p:sp>
        <p:nvSpPr>
          <p:cNvPr id="10445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12896786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56FA1D-EB87-674F-B852-88C3E091723A}" type="slidenum">
              <a:rPr lang="en-US" smtClean="0"/>
              <a:t>117</a:t>
            </a:fld>
            <a:endParaRPr lang="en-US"/>
          </a:p>
        </p:txBody>
      </p:sp>
    </p:spTree>
    <p:extLst>
      <p:ext uri="{BB962C8B-B14F-4D97-AF65-F5344CB8AC3E}">
        <p14:creationId xmlns:p14="http://schemas.microsoft.com/office/powerpoint/2010/main" val="3457585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C8DA97F-9227-2048-824D-D182C045C830}" type="slidenum">
              <a:rPr lang="en-US" sz="1200"/>
              <a:pPr/>
              <a:t>119</a:t>
            </a:fld>
            <a:endParaRPr lang="en-US" sz="1200"/>
          </a:p>
        </p:txBody>
      </p:sp>
      <p:sp>
        <p:nvSpPr>
          <p:cNvPr id="41986" name="Rectangle 2"/>
          <p:cNvSpPr>
            <a:spLocks noGrp="1" noRot="1" noChangeAspect="1" noChangeArrowheads="1"/>
          </p:cNvSpPr>
          <p:nvPr>
            <p:ph type="sldImg"/>
          </p:nvPr>
        </p:nvSpPr>
        <p:spPr>
          <a:solidFill>
            <a:srgbClr val="FFFFFF"/>
          </a:solidFill>
          <a:ln/>
        </p:spPr>
      </p:sp>
      <p:sp>
        <p:nvSpPr>
          <p:cNvPr id="4198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dirty="0">
                <a:latin typeface="Times New Roman" charset="0"/>
                <a:ea typeface="ＭＳ Ｐゴシック" charset="0"/>
                <a:cs typeface="ＭＳ Ｐゴシック" charset="0"/>
              </a:rPr>
              <a:t>What do we need for this?</a:t>
            </a:r>
          </a:p>
        </p:txBody>
      </p:sp>
    </p:spTree>
    <p:extLst>
      <p:ext uri="{BB962C8B-B14F-4D97-AF65-F5344CB8AC3E}">
        <p14:creationId xmlns:p14="http://schemas.microsoft.com/office/powerpoint/2010/main" val="17812319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Stay or hit?</a:t>
            </a:r>
          </a:p>
        </p:txBody>
      </p:sp>
      <p:sp>
        <p:nvSpPr>
          <p:cNvPr id="4" name="Slide Number Placeholder 3"/>
          <p:cNvSpPr>
            <a:spLocks noGrp="1"/>
          </p:cNvSpPr>
          <p:nvPr>
            <p:ph type="sldNum" sz="quarter" idx="10"/>
          </p:nvPr>
        </p:nvSpPr>
        <p:spPr/>
        <p:txBody>
          <a:bodyPr/>
          <a:lstStyle/>
          <a:p>
            <a:fld id="{AFBEA79D-40CA-F14C-A6EA-ACF9BACC8362}" type="slidenum">
              <a:rPr lang="en-US" smtClean="0"/>
              <a:t>121</a:t>
            </a:fld>
            <a:endParaRPr lang="en-US"/>
          </a:p>
        </p:txBody>
      </p:sp>
    </p:spTree>
    <p:extLst>
      <p:ext uri="{BB962C8B-B14F-4D97-AF65-F5344CB8AC3E}">
        <p14:creationId xmlns:p14="http://schemas.microsoft.com/office/powerpoint/2010/main" val="10632747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interface, all info provided in goal</a:t>
            </a:r>
          </a:p>
          <a:p>
            <a:pPr lvl="1"/>
            <a:r>
              <a:rPr lang="en-US" dirty="0"/>
              <a:t>Start hand: start info</a:t>
            </a:r>
          </a:p>
          <a:p>
            <a:pPr lvl="1"/>
            <a:r>
              <a:rPr lang="en-US" dirty="0"/>
              <a:t>End hand: outcome</a:t>
            </a:r>
          </a:p>
          <a:p>
            <a:endParaRPr lang="en-US" dirty="0"/>
          </a:p>
        </p:txBody>
      </p:sp>
      <p:sp>
        <p:nvSpPr>
          <p:cNvPr id="4" name="Slide Number Placeholder 3"/>
          <p:cNvSpPr>
            <a:spLocks noGrp="1"/>
          </p:cNvSpPr>
          <p:nvPr>
            <p:ph type="sldNum" sz="quarter" idx="10"/>
          </p:nvPr>
        </p:nvSpPr>
        <p:spPr/>
        <p:txBody>
          <a:bodyPr/>
          <a:lstStyle/>
          <a:p>
            <a:fld id="{AFBEA79D-40CA-F14C-A6EA-ACF9BACC8362}" type="slidenum">
              <a:rPr lang="en-US" smtClean="0"/>
              <a:t>123</a:t>
            </a:fld>
            <a:endParaRPr lang="en-US"/>
          </a:p>
        </p:txBody>
      </p:sp>
    </p:spTree>
    <p:extLst>
      <p:ext uri="{BB962C8B-B14F-4D97-AF65-F5344CB8AC3E}">
        <p14:creationId xmlns:p14="http://schemas.microsoft.com/office/powerpoint/2010/main" val="3167163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B56FA1D-EB87-674F-B852-88C3E091723A}" type="slidenum">
              <a:rPr lang="en-US" smtClean="0"/>
              <a:t>133</a:t>
            </a:fld>
            <a:endParaRPr lang="en-US"/>
          </a:p>
        </p:txBody>
      </p:sp>
    </p:spTree>
    <p:extLst>
      <p:ext uri="{BB962C8B-B14F-4D97-AF65-F5344CB8AC3E}">
        <p14:creationId xmlns:p14="http://schemas.microsoft.com/office/powerpoint/2010/main" val="569922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repetitions</a:t>
            </a:r>
          </a:p>
        </p:txBody>
      </p:sp>
      <p:sp>
        <p:nvSpPr>
          <p:cNvPr id="4" name="Slide Number Placeholder 3"/>
          <p:cNvSpPr>
            <a:spLocks noGrp="1"/>
          </p:cNvSpPr>
          <p:nvPr>
            <p:ph type="sldNum" sz="quarter" idx="10"/>
          </p:nvPr>
        </p:nvSpPr>
        <p:spPr/>
        <p:txBody>
          <a:bodyPr/>
          <a:lstStyle/>
          <a:p>
            <a:fld id="{2B56FA1D-EB87-674F-B852-88C3E091723A}" type="slidenum">
              <a:rPr lang="en-US" smtClean="0"/>
              <a:t>15</a:t>
            </a:fld>
            <a:endParaRPr lang="en-US"/>
          </a:p>
        </p:txBody>
      </p:sp>
    </p:spTree>
    <p:extLst>
      <p:ext uri="{BB962C8B-B14F-4D97-AF65-F5344CB8AC3E}">
        <p14:creationId xmlns:p14="http://schemas.microsoft.com/office/powerpoint/2010/main" val="691717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height</a:t>
            </a:r>
            <a:r>
              <a:rPr lang="en-US" baseline="0" dirty="0"/>
              <a:t> 4 is harder to remember (amazon </a:t>
            </a:r>
            <a:r>
              <a:rPr lang="en-US" baseline="0" dirty="0" err="1"/>
              <a:t>turk</a:t>
            </a:r>
            <a:r>
              <a:rPr lang="en-US" baseline="0" dirty="0"/>
              <a:t> study). Don’t mention, unless they ask.</a:t>
            </a:r>
            <a:endParaRPr lang="en-US" dirty="0"/>
          </a:p>
        </p:txBody>
      </p:sp>
      <p:sp>
        <p:nvSpPr>
          <p:cNvPr id="4" name="Slide Number Placeholder 3"/>
          <p:cNvSpPr>
            <a:spLocks noGrp="1"/>
          </p:cNvSpPr>
          <p:nvPr>
            <p:ph type="sldNum" sz="quarter" idx="10"/>
          </p:nvPr>
        </p:nvSpPr>
        <p:spPr/>
        <p:txBody>
          <a:bodyPr/>
          <a:lstStyle/>
          <a:p>
            <a:fld id="{2B56FA1D-EB87-674F-B852-88C3E091723A}" type="slidenum">
              <a:rPr lang="en-US" smtClean="0"/>
              <a:t>16</a:t>
            </a:fld>
            <a:endParaRPr lang="en-US"/>
          </a:p>
        </p:txBody>
      </p:sp>
    </p:spTree>
    <p:extLst>
      <p:ext uri="{BB962C8B-B14F-4D97-AF65-F5344CB8AC3E}">
        <p14:creationId xmlns:p14="http://schemas.microsoft.com/office/powerpoint/2010/main" val="59426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Besides a no-learning model (that had no within-state speedup), we tested three different functions to describe within-state speedup: a three-parameter power function, a three-parameter exponential function, and the four- parameter APEX function. </a:t>
            </a:r>
            <a:endParaRPr lang="en-US" dirty="0"/>
          </a:p>
          <a:p>
            <a:endParaRPr lang="en-US" dirty="0"/>
          </a:p>
        </p:txBody>
      </p:sp>
      <p:sp>
        <p:nvSpPr>
          <p:cNvPr id="4" name="Slide Number Placeholder 3"/>
          <p:cNvSpPr>
            <a:spLocks noGrp="1"/>
          </p:cNvSpPr>
          <p:nvPr>
            <p:ph type="sldNum" sz="quarter" idx="5"/>
          </p:nvPr>
        </p:nvSpPr>
        <p:spPr/>
        <p:txBody>
          <a:bodyPr/>
          <a:lstStyle/>
          <a:p>
            <a:fld id="{2B56FA1D-EB87-674F-B852-88C3E091723A}" type="slidenum">
              <a:rPr lang="en-US" smtClean="0"/>
              <a:t>17</a:t>
            </a:fld>
            <a:endParaRPr lang="en-US"/>
          </a:p>
        </p:txBody>
      </p:sp>
    </p:spTree>
    <p:extLst>
      <p:ext uri="{BB962C8B-B14F-4D97-AF65-F5344CB8AC3E}">
        <p14:creationId xmlns:p14="http://schemas.microsoft.com/office/powerpoint/2010/main" val="2273833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ambiguity at</a:t>
            </a:r>
            <a:r>
              <a:rPr lang="en-US" baseline="0" dirty="0"/>
              <a:t> stage transitions</a:t>
            </a:r>
            <a:endParaRPr lang="en-US" dirty="0"/>
          </a:p>
        </p:txBody>
      </p:sp>
      <p:sp>
        <p:nvSpPr>
          <p:cNvPr id="4" name="Slide Number Placeholder 3"/>
          <p:cNvSpPr>
            <a:spLocks noGrp="1"/>
          </p:cNvSpPr>
          <p:nvPr>
            <p:ph type="sldNum" sz="quarter" idx="10"/>
          </p:nvPr>
        </p:nvSpPr>
        <p:spPr/>
        <p:txBody>
          <a:bodyPr/>
          <a:lstStyle/>
          <a:p>
            <a:fld id="{2B56FA1D-EB87-674F-B852-88C3E091723A}" type="slidenum">
              <a:rPr lang="en-US" smtClean="0"/>
              <a:t>18</a:t>
            </a:fld>
            <a:endParaRPr lang="en-US"/>
          </a:p>
        </p:txBody>
      </p:sp>
    </p:spTree>
    <p:extLst>
      <p:ext uri="{BB962C8B-B14F-4D97-AF65-F5344CB8AC3E}">
        <p14:creationId xmlns:p14="http://schemas.microsoft.com/office/powerpoint/2010/main" val="102873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now describe the details of the ACT-R processing in each of these learning phases.</a:t>
            </a:r>
            <a:r>
              <a:rPr lang="en-US" dirty="0"/>
              <a:t>1.</a:t>
            </a:r>
            <a:r>
              <a:rPr lang="en-US" i="1" dirty="0">
                <a:effectLst/>
              </a:rPr>
              <a:t>Learning phase 1:</a:t>
            </a:r>
            <a:r>
              <a:rPr lang="en-US" dirty="0">
                <a:effectLst/>
              </a:rPr>
              <a:t> The model for Learning phase 1 is the minimal adaption of the model in </a:t>
            </a:r>
            <a:r>
              <a:rPr lang="en-US" sz="1200" u="none" strike="noStrike" kern="1200" dirty="0">
                <a:solidFill>
                  <a:schemeClr val="tx1"/>
                </a:solidFill>
                <a:effectLst/>
                <a:latin typeface="+mn-lt"/>
                <a:ea typeface="+mn-ea"/>
                <a:cs typeface="+mn-cs"/>
                <a:hlinkClick r:id="rId3"/>
              </a:rPr>
              <a:t>Anderson and Fincham (2014b)</a:t>
            </a:r>
            <a:r>
              <a:rPr lang="en-US" dirty="0">
                <a:effectLst/>
              </a:rPr>
              <a:t> (</a:t>
            </a:r>
            <a:r>
              <a:rPr lang="en-US" sz="1200" u="none" strike="noStrike" kern="1200" dirty="0">
                <a:solidFill>
                  <a:schemeClr val="tx1"/>
                </a:solidFill>
                <a:effectLst/>
                <a:latin typeface="+mn-lt"/>
                <a:ea typeface="+mn-ea"/>
                <a:cs typeface="+mn-cs"/>
                <a:hlinkClick r:id="rId4"/>
              </a:rPr>
              <a:t>Fig. 1</a:t>
            </a:r>
            <a:r>
              <a:rPr lang="en-US" dirty="0">
                <a:effectLst/>
              </a:rPr>
              <a:t>) to correspond to the current task. Only three characters are presented, rather than the five in </a:t>
            </a:r>
            <a:r>
              <a:rPr lang="en-US" sz="1200" u="none" strike="noStrike" kern="1200" dirty="0">
                <a:solidFill>
                  <a:schemeClr val="tx1"/>
                </a:solidFill>
                <a:effectLst/>
                <a:latin typeface="+mn-lt"/>
                <a:ea typeface="+mn-ea"/>
                <a:cs typeface="+mn-cs"/>
                <a:hlinkClick r:id="rId3"/>
              </a:rPr>
              <a:t>Anderson and Fincham (2014b)</a:t>
            </a:r>
            <a:r>
              <a:rPr lang="en-US" dirty="0">
                <a:effectLst/>
              </a:rPr>
              <a:t>, and so the visual encoding is reduced. On the other hand, we assume that during the Encoding stage participants check problems to see if they have a stored answer. The long retrieval in the Encoding stage reflects the failed effort to retrieve an answer. The Solving stage has identical structure to Anderson and </a:t>
            </a:r>
            <a:r>
              <a:rPr lang="en-US" dirty="0" err="1">
                <a:effectLst/>
              </a:rPr>
              <a:t>Fincham</a:t>
            </a:r>
            <a:r>
              <a:rPr lang="en-US" dirty="0">
                <a:effectLst/>
              </a:rPr>
              <a:t>. The Responding stage differs from Anderson and </a:t>
            </a:r>
            <a:r>
              <a:rPr lang="en-US" dirty="0" err="1">
                <a:effectLst/>
              </a:rPr>
              <a:t>Fincham</a:t>
            </a:r>
            <a:r>
              <a:rPr lang="en-US" dirty="0">
                <a:effectLst/>
              </a:rPr>
              <a:t> only in that there is an additional key press to begin the keying of the answer.</a:t>
            </a:r>
          </a:p>
          <a:p>
            <a:r>
              <a:rPr lang="en-US" dirty="0"/>
              <a:t>2.</a:t>
            </a:r>
            <a:r>
              <a:rPr lang="en-US" i="1" dirty="0">
                <a:effectLst/>
              </a:rPr>
              <a:t>​Learning phase 2:</a:t>
            </a:r>
            <a:r>
              <a:rPr lang="en-US" dirty="0">
                <a:effectLst/>
              </a:rPr>
              <a:t> The major difference between Learning phase 1 and Learning phase 2 is that the answer is retrieved and there is no need for a Solving stage. The Encoding stage is briefer because the retrieval process succeeds in this stage before it would have timed out in Learning phase 1. In addition, we assume that the participants now skip the encoding of the dollar-sign operator, and rather just encode base and height. In contrast to what might be concluded from the analysis in </a:t>
            </a:r>
            <a:r>
              <a:rPr lang="en-US" sz="1200" u="none" strike="noStrike" kern="1200" dirty="0">
                <a:solidFill>
                  <a:schemeClr val="tx1"/>
                </a:solidFill>
                <a:effectLst/>
                <a:latin typeface="+mn-lt"/>
                <a:ea typeface="+mn-ea"/>
                <a:cs typeface="+mn-cs"/>
                <a:hlinkClick r:id="rId5"/>
              </a:rPr>
              <a:t>Fig. 8</a:t>
            </a:r>
            <a:r>
              <a:rPr lang="en-US" dirty="0">
                <a:effectLst/>
              </a:rPr>
              <a:t>, there is no shortening of the Responding stage in the model.</a:t>
            </a:r>
          </a:p>
          <a:p>
            <a:r>
              <a:rPr lang="en-US" dirty="0"/>
              <a:t>3.</a:t>
            </a:r>
            <a:r>
              <a:rPr lang="en-US" i="1" dirty="0">
                <a:effectLst/>
              </a:rPr>
              <a:t>​Learning phase 3:</a:t>
            </a:r>
            <a:r>
              <a:rPr lang="en-US" dirty="0">
                <a:effectLst/>
              </a:rPr>
              <a:t> In the third learning phase, the problem is recognized as a single unit and a production maps this onto the response, resulting in a very short Encoding stage. The Responding stage is a bit faster because there are no longer visual checks of whether the correct keys are actually struck.</a:t>
            </a:r>
          </a:p>
          <a:p>
            <a:endParaRPr lang="en-US" dirty="0"/>
          </a:p>
        </p:txBody>
      </p:sp>
      <p:sp>
        <p:nvSpPr>
          <p:cNvPr id="4" name="Slide Number Placeholder 3"/>
          <p:cNvSpPr>
            <a:spLocks noGrp="1"/>
          </p:cNvSpPr>
          <p:nvPr>
            <p:ph type="sldNum" sz="quarter" idx="10"/>
          </p:nvPr>
        </p:nvSpPr>
        <p:spPr/>
        <p:txBody>
          <a:bodyPr/>
          <a:lstStyle/>
          <a:p>
            <a:fld id="{2B56FA1D-EB87-674F-B852-88C3E091723A}" type="slidenum">
              <a:rPr lang="en-US" smtClean="0"/>
              <a:t>22</a:t>
            </a:fld>
            <a:endParaRPr lang="en-US"/>
          </a:p>
        </p:txBody>
      </p:sp>
    </p:spTree>
    <p:extLst>
      <p:ext uri="{BB962C8B-B14F-4D97-AF65-F5344CB8AC3E}">
        <p14:creationId xmlns:p14="http://schemas.microsoft.com/office/powerpoint/2010/main" val="2082644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Procedural: automatic and implicit, fast and few errors -&gt; you have difficulties to verbalize them (e.g. Johns example</a:t>
            </a:r>
            <a:r>
              <a:rPr lang="en-US" baseline="0" dirty="0"/>
              <a:t> of typing without “knowing” where the keys are; if you think about what you are doing, you start making mistakes)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0144FCF-91AF-DA4B-9610-CA8870FF6835}" type="slidenum">
              <a:rPr lang="en-US" smtClean="0"/>
              <a:t>23</a:t>
            </a:fld>
            <a:endParaRPr lang="en-US"/>
          </a:p>
        </p:txBody>
      </p:sp>
    </p:spTree>
    <p:extLst>
      <p:ext uri="{BB962C8B-B14F-4D97-AF65-F5344CB8AC3E}">
        <p14:creationId xmlns:p14="http://schemas.microsoft.com/office/powerpoint/2010/main" val="1890926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A19976F-7BCB-4B4C-9E48-0BBF568195CA}" type="slidenum">
              <a:rPr lang="en-US" sz="1200"/>
              <a:pPr/>
              <a:t>24</a:t>
            </a:fld>
            <a:endParaRPr lang="en-US" sz="1200"/>
          </a:p>
        </p:txBody>
      </p:sp>
      <p:sp>
        <p:nvSpPr>
          <p:cNvPr id="23554" name="Rectangle 2"/>
          <p:cNvSpPr>
            <a:spLocks noGrp="1" noRot="1" noChangeAspect="1" noChangeArrowheads="1"/>
          </p:cNvSpPr>
          <p:nvPr>
            <p:ph type="sldImg"/>
          </p:nvPr>
        </p:nvSpPr>
        <p:spPr>
          <a:solidFill>
            <a:srgbClr val="FFFFFF"/>
          </a:solidFill>
          <a:ln/>
        </p:spPr>
      </p:sp>
      <p:sp>
        <p:nvSpPr>
          <p:cNvPr id="2355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latin typeface="Times" charset="0"/>
                <a:ea typeface="ＭＳ Ｐゴシック" charset="0"/>
                <a:cs typeface="ＭＳ Ｐゴシック" charset="0"/>
              </a:rPr>
              <a:t>But there can be overgeneralizations!</a:t>
            </a:r>
          </a:p>
          <a:p>
            <a:pPr eaLnBrk="1" hangingPunct="1"/>
            <a:r>
              <a:rPr lang="en-US" dirty="0">
                <a:latin typeface="Times" charset="0"/>
                <a:ea typeface="ＭＳ Ｐゴシック" charset="0"/>
                <a:cs typeface="ＭＳ Ｐゴシック" charset="0"/>
              </a:rPr>
              <a:t>Note that</a:t>
            </a:r>
            <a:r>
              <a:rPr lang="en-US" baseline="0" dirty="0">
                <a:latin typeface="Times" charset="0"/>
                <a:ea typeface="ＭＳ Ｐゴシック" charset="0"/>
                <a:cs typeface="ＭＳ Ｐゴシック" charset="0"/>
              </a:rPr>
              <a:t> the same information can be represented in chunks as in rules (e.g. 2+3=5)</a:t>
            </a:r>
          </a:p>
          <a:p>
            <a:pPr eaLnBrk="1" hangingPunct="1"/>
            <a:r>
              <a:rPr lang="en-US" baseline="0" dirty="0">
                <a:latin typeface="Times" charset="0"/>
                <a:ea typeface="ＭＳ Ｐゴシック" charset="0"/>
                <a:cs typeface="ＭＳ Ｐゴシック" charset="0"/>
              </a:rPr>
              <a:t>Both representations have their advantages</a:t>
            </a:r>
          </a:p>
          <a:p>
            <a:pPr eaLnBrk="1" hangingPunct="1"/>
            <a:endParaRPr lang="en-US" baseline="0" dirty="0">
              <a:latin typeface="Times" charset="0"/>
              <a:ea typeface="ＭＳ Ｐゴシック" charset="0"/>
              <a:cs typeface="ＭＳ Ｐゴシック" charset="0"/>
            </a:endParaRPr>
          </a:p>
          <a:p>
            <a:pPr eaLnBrk="1" hangingPunct="1"/>
            <a:r>
              <a:rPr lang="en-US" baseline="0" dirty="0">
                <a:latin typeface="Times" charset="0"/>
                <a:ea typeface="ＭＳ Ｐゴシック" charset="0"/>
                <a:cs typeface="ＭＳ Ｐゴシック" charset="0"/>
              </a:rPr>
              <a:t>Give pyramids examples</a:t>
            </a:r>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255624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A19976F-7BCB-4B4C-9E48-0BBF568195CA}" type="slidenum">
              <a:rPr lang="en-US" sz="1200"/>
              <a:pPr/>
              <a:t>25</a:t>
            </a:fld>
            <a:endParaRPr lang="en-US" sz="1200"/>
          </a:p>
        </p:txBody>
      </p:sp>
      <p:sp>
        <p:nvSpPr>
          <p:cNvPr id="23554" name="Rectangle 2"/>
          <p:cNvSpPr>
            <a:spLocks noGrp="1" noRot="1" noChangeAspect="1" noChangeArrowheads="1"/>
          </p:cNvSpPr>
          <p:nvPr>
            <p:ph type="sldImg"/>
          </p:nvPr>
        </p:nvSpPr>
        <p:spPr>
          <a:solidFill>
            <a:srgbClr val="FFFFFF"/>
          </a:solidFill>
          <a:ln/>
        </p:spPr>
      </p:sp>
      <p:sp>
        <p:nvSpPr>
          <p:cNvPr id="2355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latin typeface="Times" charset="0"/>
                <a:ea typeface="ＭＳ Ｐゴシック" charset="0"/>
                <a:cs typeface="ＭＳ Ｐゴシック" charset="0"/>
              </a:rPr>
              <a:t>But there can be overgeneralizations!</a:t>
            </a:r>
          </a:p>
          <a:p>
            <a:pPr eaLnBrk="1" hangingPunct="1"/>
            <a:r>
              <a:rPr lang="en-US" dirty="0">
                <a:latin typeface="Times" charset="0"/>
                <a:ea typeface="ＭＳ Ｐゴシック" charset="0"/>
                <a:cs typeface="ＭＳ Ｐゴシック" charset="0"/>
              </a:rPr>
              <a:t>Note that</a:t>
            </a:r>
            <a:r>
              <a:rPr lang="en-US" baseline="0" dirty="0">
                <a:latin typeface="Times" charset="0"/>
                <a:ea typeface="ＭＳ Ｐゴシック" charset="0"/>
                <a:cs typeface="ＭＳ Ｐゴシック" charset="0"/>
              </a:rPr>
              <a:t> the same information can be represented in chunks as in rules (e.g. 2+3=5)</a:t>
            </a:r>
          </a:p>
          <a:p>
            <a:pPr eaLnBrk="1" hangingPunct="1"/>
            <a:r>
              <a:rPr lang="en-US" baseline="0" dirty="0">
                <a:latin typeface="Times" charset="0"/>
                <a:ea typeface="ＭＳ Ｐゴシック" charset="0"/>
                <a:cs typeface="ＭＳ Ｐゴシック" charset="0"/>
              </a:rPr>
              <a:t>Both representations have their advantages</a:t>
            </a:r>
          </a:p>
          <a:p>
            <a:pPr eaLnBrk="1" hangingPunct="1"/>
            <a:endParaRPr lang="en-US" baseline="0" dirty="0">
              <a:latin typeface="Times" charset="0"/>
              <a:ea typeface="ＭＳ Ｐゴシック" charset="0"/>
              <a:cs typeface="ＭＳ Ｐゴシック" charset="0"/>
            </a:endParaRPr>
          </a:p>
          <a:p>
            <a:pPr eaLnBrk="1" hangingPunct="1"/>
            <a:r>
              <a:rPr lang="en-US" baseline="0" dirty="0">
                <a:latin typeface="Times" charset="0"/>
                <a:ea typeface="ＭＳ Ｐゴシック" charset="0"/>
                <a:cs typeface="ＭＳ Ｐゴシック" charset="0"/>
              </a:rPr>
              <a:t>Give pyramids examples</a:t>
            </a:r>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930606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ambiguity at</a:t>
            </a:r>
            <a:r>
              <a:rPr lang="en-US" baseline="0" dirty="0"/>
              <a:t> stage transitions</a:t>
            </a:r>
            <a:endParaRPr lang="en-US" dirty="0"/>
          </a:p>
        </p:txBody>
      </p:sp>
      <p:sp>
        <p:nvSpPr>
          <p:cNvPr id="4" name="Slide Number Placeholder 3"/>
          <p:cNvSpPr>
            <a:spLocks noGrp="1"/>
          </p:cNvSpPr>
          <p:nvPr>
            <p:ph type="sldNum" sz="quarter" idx="10"/>
          </p:nvPr>
        </p:nvSpPr>
        <p:spPr/>
        <p:txBody>
          <a:bodyPr/>
          <a:lstStyle/>
          <a:p>
            <a:fld id="{2B56FA1D-EB87-674F-B852-88C3E091723A}" type="slidenum">
              <a:rPr lang="en-US" smtClean="0"/>
              <a:t>26</a:t>
            </a:fld>
            <a:endParaRPr lang="en-US"/>
          </a:p>
        </p:txBody>
      </p:sp>
    </p:spTree>
    <p:extLst>
      <p:ext uri="{BB962C8B-B14F-4D97-AF65-F5344CB8AC3E}">
        <p14:creationId xmlns:p14="http://schemas.microsoft.com/office/powerpoint/2010/main" val="1916938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repetitions</a:t>
            </a:r>
          </a:p>
        </p:txBody>
      </p:sp>
      <p:sp>
        <p:nvSpPr>
          <p:cNvPr id="4" name="Slide Number Placeholder 3"/>
          <p:cNvSpPr>
            <a:spLocks noGrp="1"/>
          </p:cNvSpPr>
          <p:nvPr>
            <p:ph type="sldNum" sz="quarter" idx="10"/>
          </p:nvPr>
        </p:nvSpPr>
        <p:spPr/>
        <p:txBody>
          <a:bodyPr/>
          <a:lstStyle/>
          <a:p>
            <a:fld id="{2B56FA1D-EB87-674F-B852-88C3E091723A}" type="slidenum">
              <a:rPr lang="en-US" smtClean="0"/>
              <a:t>6</a:t>
            </a:fld>
            <a:endParaRPr lang="en-US"/>
          </a:p>
        </p:txBody>
      </p:sp>
    </p:spTree>
    <p:extLst>
      <p:ext uri="{BB962C8B-B14F-4D97-AF65-F5344CB8AC3E}">
        <p14:creationId xmlns:p14="http://schemas.microsoft.com/office/powerpoint/2010/main" val="1311217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68EAC300-4A42-2D42-8F69-C9EB866804FC}" type="slidenum">
              <a:rPr lang="en-US">
                <a:latin typeface="Arial" charset="0"/>
                <a:ea typeface="ＭＳ Ｐゴシック" charset="-128"/>
                <a:cs typeface="ＭＳ Ｐゴシック" charset="-128"/>
              </a:rPr>
              <a:pPr/>
              <a:t>28</a:t>
            </a:fld>
            <a:endParaRPr lang="en-US">
              <a:latin typeface="Arial" charset="0"/>
              <a:ea typeface="ＭＳ Ｐゴシック" charset="-128"/>
              <a:cs typeface="ＭＳ Ｐゴシック" charset="-128"/>
            </a:endParaRPr>
          </a:p>
        </p:txBody>
      </p:sp>
      <p:sp>
        <p:nvSpPr>
          <p:cNvPr id="23555" name="Rectangle 2"/>
          <p:cNvSpPr>
            <a:spLocks noGrp="1" noRot="1" noChangeAspect="1" noChangeArrowheads="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err="1">
                <a:latin typeface="Arial" charset="0"/>
                <a:ea typeface="ＭＳ Ｐゴシック" charset="-128"/>
                <a:cs typeface="ＭＳ Ｐゴシック" charset="-128"/>
              </a:rPr>
              <a:t>Uni</a:t>
            </a:r>
            <a:r>
              <a:rPr lang="en-US" dirty="0">
                <a:latin typeface="Arial" charset="0"/>
                <a:ea typeface="ＭＳ Ｐゴシック" charset="-128"/>
                <a:cs typeface="ＭＳ Ｐゴシック" charset="-128"/>
              </a:rPr>
              <a:t> 6 in the tutorial</a:t>
            </a:r>
          </a:p>
          <a:p>
            <a:pPr eaLnBrk="1" hangingPunct="1"/>
            <a:r>
              <a:rPr lang="en-US" dirty="0" err="1">
                <a:latin typeface="Arial" charset="0"/>
                <a:ea typeface="ＭＳ Ｐゴシック" charset="-128"/>
                <a:cs typeface="ＭＳ Ｐゴシック" charset="-128"/>
              </a:rPr>
              <a:t>Spp</a:t>
            </a:r>
            <a:r>
              <a:rPr lang="en-US" dirty="0">
                <a:latin typeface="Arial" charset="0"/>
                <a:ea typeface="ＭＳ Ｐゴシック" charset="-128"/>
                <a:cs typeface="ＭＳ Ｐゴシック" charset="-128"/>
              </a:rPr>
              <a:t>: set production parameter</a:t>
            </a:r>
          </a:p>
          <a:p>
            <a:pPr eaLnBrk="1" hangingPunct="1"/>
            <a:r>
              <a:rPr lang="en-US" dirty="0">
                <a:latin typeface="Arial" charset="0"/>
                <a:ea typeface="ＭＳ Ｐゴシック" charset="-128"/>
                <a:cs typeface="ＭＳ Ｐゴシック" charset="-128"/>
              </a:rPr>
              <a:t>If no utility value is assigned to a production, it</a:t>
            </a:r>
            <a:r>
              <a:rPr lang="en-US" baseline="0" dirty="0">
                <a:latin typeface="Arial" charset="0"/>
                <a:ea typeface="ＭＳ Ｐゴシック" charset="-128"/>
                <a:cs typeface="ＭＳ Ｐゴシック" charset="-128"/>
              </a:rPr>
              <a:t> is be default 0 </a:t>
            </a:r>
          </a:p>
          <a:p>
            <a:r>
              <a:rPr lang="en-GB" sz="1200" b="0" i="0" u="none" strike="noStrike" kern="1200" baseline="0" dirty="0">
                <a:solidFill>
                  <a:schemeClr val="tx1"/>
                </a:solidFill>
                <a:latin typeface="+mn-lt"/>
                <a:ea typeface="+mn-ea"/>
                <a:cs typeface="+mn-cs"/>
              </a:rPr>
              <a:t>The reward </a:t>
            </a:r>
            <a:r>
              <a:rPr lang="en-GB" sz="1200" b="0" i="0" u="none" strike="noStrike" kern="1200" baseline="0" dirty="0" err="1">
                <a:solidFill>
                  <a:schemeClr val="tx1"/>
                </a:solidFill>
                <a:latin typeface="+mn-lt"/>
                <a:ea typeface="+mn-ea"/>
                <a:cs typeface="+mn-cs"/>
              </a:rPr>
              <a:t>Ri</a:t>
            </a:r>
            <a:r>
              <a:rPr lang="en-GB" sz="1200" b="0" i="0" u="none" strike="noStrike" kern="1200" baseline="0" dirty="0">
                <a:solidFill>
                  <a:schemeClr val="tx1"/>
                </a:solidFill>
                <a:latin typeface="+mn-lt"/>
                <a:ea typeface="+mn-ea"/>
                <a:cs typeface="+mn-cs"/>
              </a:rPr>
              <a:t>(n) that production </a:t>
            </a:r>
            <a:r>
              <a:rPr lang="en-GB" sz="1200" b="0" i="0" u="none" strike="noStrike" kern="1200" baseline="0" dirty="0" err="1">
                <a:solidFill>
                  <a:schemeClr val="tx1"/>
                </a:solidFill>
                <a:latin typeface="+mn-lt"/>
                <a:ea typeface="+mn-ea"/>
                <a:cs typeface="+mn-cs"/>
              </a:rPr>
              <a:t>i</a:t>
            </a:r>
            <a:r>
              <a:rPr lang="en-GB" sz="1200" b="0" i="0" u="none" strike="noStrike" kern="1200" baseline="0" dirty="0">
                <a:solidFill>
                  <a:schemeClr val="tx1"/>
                </a:solidFill>
                <a:latin typeface="+mn-lt"/>
                <a:ea typeface="+mn-ea"/>
                <a:cs typeface="+mn-cs"/>
              </a:rPr>
              <a:t> will receive will be the external reward received minus the time from production i’s selection to the reward.</a:t>
            </a:r>
            <a:endParaRPr lang="en-US" dirty="0">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25550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F2BDE24-512A-E140-A3A7-0094A9A63EC0}" type="slidenum">
              <a:rPr lang="en-US">
                <a:latin typeface="Arial" charset="0"/>
                <a:ea typeface="ＭＳ Ｐゴシック" charset="-128"/>
                <a:cs typeface="ＭＳ Ｐゴシック" charset="-128"/>
              </a:rPr>
              <a:pPr/>
              <a:t>29</a:t>
            </a:fld>
            <a:endParaRPr lang="en-US">
              <a:latin typeface="Arial" charset="0"/>
              <a:ea typeface="ＭＳ Ｐゴシック" charset="-128"/>
              <a:cs typeface="ＭＳ Ｐゴシック" charset="-128"/>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GB" dirty="0"/>
              <a:t>Utility determines the probability of selecting a rule</a:t>
            </a:r>
            <a:endParaRPr lang="en-US" dirty="0">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746409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026538F-DDE5-E544-ABBD-54BA556D5B7B}" type="slidenum">
              <a:rPr lang="en-US">
                <a:latin typeface="Arial" charset="0"/>
                <a:ea typeface="ＭＳ Ｐゴシック" charset="-128"/>
                <a:cs typeface="ＭＳ Ｐゴシック" charset="-128"/>
              </a:rPr>
              <a:pPr/>
              <a:t>30</a:t>
            </a:fld>
            <a:endParaRPr lang="en-US">
              <a:latin typeface="Arial" charset="0"/>
              <a:ea typeface="ＭＳ Ｐゴシック" charset="-128"/>
              <a:cs typeface="ＭＳ Ｐゴシック" charset="-128"/>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14257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CD28F546-2F63-EC4E-BF14-737A8A20A197}" type="slidenum">
              <a:rPr lang="en-US">
                <a:latin typeface="Arial" charset="0"/>
                <a:ea typeface="ＭＳ Ｐゴシック" charset="-128"/>
                <a:cs typeface="ＭＳ Ｐゴシック" charset="-128"/>
              </a:rPr>
              <a:pPr/>
              <a:t>31</a:t>
            </a:fld>
            <a:endParaRPr lang="en-US">
              <a:latin typeface="Arial" charset="0"/>
              <a:ea typeface="ＭＳ Ｐゴシック" charset="-128"/>
              <a:cs typeface="ＭＳ Ｐゴシック" charset="-128"/>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973145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A6158E3D-D61A-BF4F-BF97-55D3C258294B}" type="slidenum">
              <a:rPr lang="en-US">
                <a:latin typeface="Arial" charset="0"/>
                <a:ea typeface="ＭＳ Ｐゴシック" charset="-128"/>
                <a:cs typeface="ＭＳ Ｐゴシック" charset="-128"/>
              </a:rPr>
              <a:pPr/>
              <a:t>32</a:t>
            </a:fld>
            <a:endParaRPr lang="en-US">
              <a:latin typeface="Arial" charset="0"/>
              <a:ea typeface="ＭＳ Ｐゴシック" charset="-128"/>
              <a:cs typeface="ＭＳ Ｐゴシック" charset="-128"/>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550416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3BF59D46-4614-7F40-9245-973E58042804}" type="slidenum">
              <a:rPr lang="en-US">
                <a:latin typeface="Arial" charset="0"/>
                <a:ea typeface="ＭＳ Ｐゴシック" charset="-128"/>
                <a:cs typeface="ＭＳ Ｐゴシック" charset="-128"/>
              </a:rPr>
              <a:pPr/>
              <a:t>33</a:t>
            </a:fld>
            <a:endParaRPr lang="en-US">
              <a:latin typeface="Arial" charset="0"/>
              <a:ea typeface="ＭＳ Ｐゴシック" charset="-128"/>
              <a:cs typeface="ＭＳ Ｐゴシック" charset="-128"/>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580612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03B8C7A8-E416-3C45-9A9F-F860D1545050}" type="slidenum">
              <a:rPr lang="en-US">
                <a:latin typeface="Arial" charset="0"/>
                <a:ea typeface="ＭＳ Ｐゴシック" charset="-128"/>
                <a:cs typeface="ＭＳ Ｐゴシック" charset="-128"/>
              </a:rPr>
              <a:pPr/>
              <a:t>34</a:t>
            </a:fld>
            <a:endParaRPr lang="en-US">
              <a:latin typeface="Arial" charset="0"/>
              <a:ea typeface="ＭＳ Ｐゴシック" charset="-128"/>
              <a:cs typeface="ＭＳ Ｐゴシック" charset="-128"/>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6017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EC209D0-EA24-664C-B08D-591533B7E966}" type="slidenum">
              <a:rPr lang="en-US">
                <a:latin typeface="Arial" charset="0"/>
                <a:ea typeface="ＭＳ Ｐゴシック" charset="-128"/>
                <a:cs typeface="ＭＳ Ｐゴシック" charset="-128"/>
              </a:rPr>
              <a:pPr/>
              <a:t>35</a:t>
            </a:fld>
            <a:endParaRPr lang="en-US">
              <a:latin typeface="Arial" charset="0"/>
              <a:ea typeface="ＭＳ Ｐゴシック" charset="-128"/>
              <a:cs typeface="ＭＳ Ｐゴシック" charset="-128"/>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577841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97EE45F-9AB6-5F4F-93B8-022982D9A89E}" type="slidenum">
              <a:rPr lang="en-US">
                <a:latin typeface="Arial" charset="0"/>
                <a:ea typeface="ＭＳ Ｐゴシック" charset="-128"/>
                <a:cs typeface="ＭＳ Ｐゴシック" charset="-128"/>
              </a:rPr>
              <a:pPr/>
              <a:t>36</a:t>
            </a:fld>
            <a:endParaRPr lang="en-US">
              <a:latin typeface="Arial" charset="0"/>
              <a:ea typeface="ＭＳ Ｐゴシック" charset="-128"/>
              <a:cs typeface="ＭＳ Ｐゴシック" charset="-128"/>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279196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DEE03573-803C-DD4A-B8F8-F9C6A107ABCE}" type="slidenum">
              <a:rPr lang="en-US">
                <a:latin typeface="Arial" charset="0"/>
                <a:ea typeface="ＭＳ Ｐゴシック" charset="-128"/>
                <a:cs typeface="ＭＳ Ｐゴシック" charset="-128"/>
              </a:rPr>
              <a:pPr/>
              <a:t>37</a:t>
            </a:fld>
            <a:endParaRPr lang="en-US">
              <a:latin typeface="Arial" charset="0"/>
              <a:ea typeface="ＭＳ Ｐゴシック" charset="-128"/>
              <a:cs typeface="ＭＳ Ｐゴシック" charset="-128"/>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83005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repetitions</a:t>
            </a:r>
          </a:p>
        </p:txBody>
      </p:sp>
      <p:sp>
        <p:nvSpPr>
          <p:cNvPr id="4" name="Slide Number Placeholder 3"/>
          <p:cNvSpPr>
            <a:spLocks noGrp="1"/>
          </p:cNvSpPr>
          <p:nvPr>
            <p:ph type="sldNum" sz="quarter" idx="10"/>
          </p:nvPr>
        </p:nvSpPr>
        <p:spPr/>
        <p:txBody>
          <a:bodyPr/>
          <a:lstStyle/>
          <a:p>
            <a:fld id="{2B56FA1D-EB87-674F-B852-88C3E091723A}" type="slidenum">
              <a:rPr lang="en-US" smtClean="0"/>
              <a:t>7</a:t>
            </a:fld>
            <a:endParaRPr lang="en-US"/>
          </a:p>
        </p:txBody>
      </p:sp>
    </p:spTree>
    <p:extLst>
      <p:ext uri="{BB962C8B-B14F-4D97-AF65-F5344CB8AC3E}">
        <p14:creationId xmlns:p14="http://schemas.microsoft.com/office/powerpoint/2010/main" val="678499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8746491-B064-A94C-BD3E-BAFED5C1EF53}" type="slidenum">
              <a:rPr lang="en-US">
                <a:latin typeface="Arial" charset="0"/>
                <a:ea typeface="ＭＳ Ｐゴシック" charset="-128"/>
                <a:cs typeface="ＭＳ Ｐゴシック" charset="-128"/>
              </a:rPr>
              <a:pPr/>
              <a:t>38</a:t>
            </a:fld>
            <a:endParaRPr lang="en-US">
              <a:latin typeface="Arial" charset="0"/>
              <a:ea typeface="ＭＳ Ｐゴシック" charset="-128"/>
              <a:cs typeface="ＭＳ Ｐゴシック" charset="-128"/>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402483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82BB723-1FCC-0B43-9553-5F6DDDA1CC00}" type="slidenum">
              <a:rPr lang="en-US">
                <a:latin typeface="Arial" charset="0"/>
                <a:ea typeface="ＭＳ Ｐゴシック" charset="-128"/>
                <a:cs typeface="ＭＳ Ｐゴシック" charset="-128"/>
              </a:rPr>
              <a:pPr/>
              <a:t>39</a:t>
            </a:fld>
            <a:endParaRPr lang="en-US">
              <a:latin typeface="Arial" charset="0"/>
              <a:ea typeface="ＭＳ Ｐゴシック" charset="-128"/>
              <a:cs typeface="ＭＳ Ｐゴシック" charset="-128"/>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96689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A55DAD53-5998-D94F-82A3-EE110A296313}" type="slidenum">
              <a:rPr lang="en-US">
                <a:latin typeface="Arial" charset="0"/>
                <a:ea typeface="ＭＳ Ｐゴシック" charset="-128"/>
                <a:cs typeface="ＭＳ Ｐゴシック" charset="-128"/>
              </a:rPr>
              <a:pPr/>
              <a:t>40</a:t>
            </a:fld>
            <a:endParaRPr lang="en-US">
              <a:latin typeface="Arial" charset="0"/>
              <a:ea typeface="ＭＳ Ｐゴシック" charset="-128"/>
              <a:cs typeface="ＭＳ Ｐゴシック" charset="-128"/>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698067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22C9167F-B788-7E47-9DEB-55F9348533D0}" type="slidenum">
              <a:rPr lang="en-US">
                <a:latin typeface="Arial" charset="0"/>
                <a:ea typeface="ＭＳ Ｐゴシック" charset="-128"/>
                <a:cs typeface="ＭＳ Ｐゴシック" charset="-128"/>
              </a:rPr>
              <a:pPr/>
              <a:t>41</a:t>
            </a:fld>
            <a:endParaRPr lang="en-US">
              <a:latin typeface="Arial" charset="0"/>
              <a:ea typeface="ＭＳ Ｐゴシック" charset="-128"/>
              <a:cs typeface="ＭＳ Ｐゴシック" charset="-128"/>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74702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4415BF6-0164-B140-91DA-F6D600447512}" type="slidenum">
              <a:rPr lang="en-US">
                <a:latin typeface="Arial" charset="0"/>
                <a:ea typeface="ＭＳ Ｐゴシック" charset="-128"/>
                <a:cs typeface="ＭＳ Ｐゴシック" charset="-128"/>
              </a:rPr>
              <a:pPr/>
              <a:t>42</a:t>
            </a:fld>
            <a:endParaRPr lang="en-US">
              <a:latin typeface="Arial" charset="0"/>
              <a:ea typeface="ＭＳ Ｐゴシック" charset="-128"/>
              <a:cs typeface="ＭＳ Ｐゴシック" charset="-128"/>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8924892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9F16A061-F701-B34C-BF58-602298F42253}" type="slidenum">
              <a:rPr lang="en-US">
                <a:latin typeface="Arial" charset="0"/>
                <a:ea typeface="ＭＳ Ｐゴシック" charset="-128"/>
                <a:cs typeface="ＭＳ Ｐゴシック" charset="-128"/>
              </a:rPr>
              <a:pPr/>
              <a:t>43</a:t>
            </a:fld>
            <a:endParaRPr lang="en-US">
              <a:latin typeface="Arial" charset="0"/>
              <a:ea typeface="ＭＳ Ｐゴシック" charset="-128"/>
              <a:cs typeface="ＭＳ Ｐゴシック" charset="-128"/>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600442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5A432C99-321A-0542-9699-B92B70658273}" type="slidenum">
              <a:rPr lang="en-US">
                <a:latin typeface="Arial" charset="0"/>
                <a:ea typeface="ＭＳ Ｐゴシック" charset="-128"/>
                <a:cs typeface="ＭＳ Ｐゴシック" charset="-128"/>
              </a:rPr>
              <a:pPr/>
              <a:t>44</a:t>
            </a:fld>
            <a:endParaRPr lang="en-US">
              <a:latin typeface="Arial" charset="0"/>
              <a:ea typeface="ＭＳ Ｐゴシック" charset="-128"/>
              <a:cs typeface="ＭＳ Ｐゴシック" charset="-128"/>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232993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FA1E4C32-EB00-7E4F-8532-06601103BD9A}" type="slidenum">
              <a:rPr lang="en-US">
                <a:latin typeface="Arial" charset="0"/>
                <a:ea typeface="ＭＳ Ｐゴシック" charset="-128"/>
                <a:cs typeface="ＭＳ Ｐゴシック" charset="-128"/>
              </a:rPr>
              <a:pPr/>
              <a:t>45</a:t>
            </a:fld>
            <a:endParaRPr lang="en-US">
              <a:latin typeface="Arial" charset="0"/>
              <a:ea typeface="ＭＳ Ｐゴシック" charset="-128"/>
              <a:cs typeface="ＭＳ Ｐゴシック" charset="-128"/>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069947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E8C723A-F6EA-4A41-8611-31E5ABAF6CB8}" type="slidenum">
              <a:rPr lang="en-US">
                <a:latin typeface="Arial" charset="0"/>
                <a:ea typeface="ＭＳ Ｐゴシック" charset="-128"/>
                <a:cs typeface="ＭＳ Ｐゴシック" charset="-128"/>
              </a:rPr>
              <a:pPr/>
              <a:t>46</a:t>
            </a:fld>
            <a:endParaRPr lang="en-US">
              <a:latin typeface="Arial" charset="0"/>
              <a:ea typeface="ＭＳ Ｐゴシック" charset="-128"/>
              <a:cs typeface="ＭＳ Ｐゴシック"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809731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A031F9D-9DB0-D343-B9B4-417C96BE99C9}" type="slidenum">
              <a:rPr lang="en-US">
                <a:latin typeface="Arial" charset="0"/>
                <a:ea typeface="ＭＳ Ｐゴシック" charset="-128"/>
                <a:cs typeface="ＭＳ Ｐゴシック" charset="-128"/>
              </a:rPr>
              <a:pPr/>
              <a:t>47</a:t>
            </a:fld>
            <a:endParaRPr lang="en-US">
              <a:latin typeface="Arial" charset="0"/>
              <a:ea typeface="ＭＳ Ｐゴシック" charset="-128"/>
              <a:cs typeface="ＭＳ Ｐゴシック" charset="-128"/>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074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repetitions</a:t>
            </a:r>
          </a:p>
        </p:txBody>
      </p:sp>
      <p:sp>
        <p:nvSpPr>
          <p:cNvPr id="4" name="Slide Number Placeholder 3"/>
          <p:cNvSpPr>
            <a:spLocks noGrp="1"/>
          </p:cNvSpPr>
          <p:nvPr>
            <p:ph type="sldNum" sz="quarter" idx="10"/>
          </p:nvPr>
        </p:nvSpPr>
        <p:spPr/>
        <p:txBody>
          <a:bodyPr/>
          <a:lstStyle/>
          <a:p>
            <a:fld id="{2B56FA1D-EB87-674F-B852-88C3E091723A}" type="slidenum">
              <a:rPr lang="en-US" smtClean="0"/>
              <a:t>8</a:t>
            </a:fld>
            <a:endParaRPr lang="en-US"/>
          </a:p>
        </p:txBody>
      </p:sp>
    </p:spTree>
    <p:extLst>
      <p:ext uri="{BB962C8B-B14F-4D97-AF65-F5344CB8AC3E}">
        <p14:creationId xmlns:p14="http://schemas.microsoft.com/office/powerpoint/2010/main" val="336703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C319AAC2-5396-A244-B939-35228A3DF558}" type="slidenum">
              <a:rPr lang="en-US">
                <a:latin typeface="Arial" charset="0"/>
                <a:ea typeface="ＭＳ Ｐゴシック" charset="-128"/>
                <a:cs typeface="ＭＳ Ｐゴシック" charset="-128"/>
              </a:rPr>
              <a:pPr/>
              <a:t>48</a:t>
            </a:fld>
            <a:endParaRPr lang="en-US">
              <a:latin typeface="Arial" charset="0"/>
              <a:ea typeface="ＭＳ Ｐゴシック" charset="-128"/>
              <a:cs typeface="ＭＳ Ｐゴシック" charset="-128"/>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375937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7D8E7592-1693-C740-84DA-5CF0CE9B6445}" type="slidenum">
              <a:rPr lang="en-US">
                <a:latin typeface="Arial" charset="0"/>
                <a:ea typeface="ＭＳ Ｐゴシック" charset="-128"/>
                <a:cs typeface="ＭＳ Ｐゴシック" charset="-128"/>
              </a:rPr>
              <a:pPr/>
              <a:t>49</a:t>
            </a:fld>
            <a:endParaRPr lang="en-US">
              <a:latin typeface="Arial" charset="0"/>
              <a:ea typeface="ＭＳ Ｐゴシック" charset="-128"/>
              <a:cs typeface="ＭＳ Ｐゴシック" charset="-128"/>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886970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7419FD63-A36D-E34D-8046-07178B148862}" type="slidenum">
              <a:rPr lang="en-US">
                <a:latin typeface="Arial" charset="0"/>
                <a:ea typeface="ＭＳ Ｐゴシック" charset="-128"/>
                <a:cs typeface="ＭＳ Ｐゴシック" charset="-128"/>
              </a:rPr>
              <a:pPr/>
              <a:t>50</a:t>
            </a:fld>
            <a:endParaRPr lang="en-US">
              <a:latin typeface="Arial" charset="0"/>
              <a:ea typeface="ＭＳ Ｐゴシック" charset="-128"/>
              <a:cs typeface="ＭＳ Ｐゴシック"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130866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B8FC2760-23DE-B345-98D0-70A56530AFC4}" type="slidenum">
              <a:rPr lang="en-US">
                <a:latin typeface="Arial" charset="0"/>
                <a:ea typeface="ＭＳ Ｐゴシック" charset="-128"/>
                <a:cs typeface="ＭＳ Ｐゴシック" charset="-128"/>
              </a:rPr>
              <a:pPr/>
              <a:t>51</a:t>
            </a:fld>
            <a:endParaRPr lang="en-US">
              <a:latin typeface="Arial" charset="0"/>
              <a:ea typeface="ＭＳ Ｐゴシック" charset="-128"/>
              <a:cs typeface="ＭＳ Ｐゴシック" charset="-128"/>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dirty="0">
                <a:latin typeface="Arial" charset="0"/>
                <a:ea typeface="ＭＳ Ｐゴシック" charset="-128"/>
                <a:cs typeface="ＭＳ Ｐゴシック" charset="-128"/>
              </a:rPr>
              <a:t>Due to random draws from the probability distribution, the exact number an</a:t>
            </a:r>
            <a:r>
              <a:rPr lang="en-US" baseline="0" dirty="0">
                <a:latin typeface="Arial" charset="0"/>
                <a:ea typeface="ＭＳ Ｐゴシック" charset="-128"/>
                <a:cs typeface="ＭＳ Ｐゴシック" charset="-128"/>
              </a:rPr>
              <a:t> option is selected</a:t>
            </a:r>
            <a:r>
              <a:rPr lang="en-US" dirty="0">
                <a:latin typeface="Arial" charset="0"/>
                <a:ea typeface="ＭＳ Ｐゴシック" charset="-128"/>
                <a:cs typeface="ＭＳ Ｐゴシック" charset="-128"/>
              </a:rPr>
              <a:t> is</a:t>
            </a:r>
            <a:r>
              <a:rPr lang="en-US" baseline="0" dirty="0">
                <a:latin typeface="Arial" charset="0"/>
                <a:ea typeface="ＭＳ Ｐゴシック" charset="-128"/>
                <a:cs typeface="ＭＳ Ｐゴシック" charset="-128"/>
              </a:rPr>
              <a:t> not necessarily equal to the probability</a:t>
            </a:r>
            <a:endParaRPr lang="en-US" dirty="0">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618285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33A3B197-8ED4-954B-ADD6-7F93E2D7BA19}" type="slidenum">
              <a:rPr lang="en-US">
                <a:latin typeface="Arial" charset="0"/>
                <a:ea typeface="ＭＳ Ｐゴシック" charset="-128"/>
                <a:cs typeface="ＭＳ Ｐゴシック" charset="-128"/>
              </a:rPr>
              <a:pPr/>
              <a:t>52</a:t>
            </a:fld>
            <a:endParaRPr lang="en-US">
              <a:latin typeface="Arial" charset="0"/>
              <a:ea typeface="ＭＳ Ｐゴシック" charset="-128"/>
              <a:cs typeface="ＭＳ Ｐゴシック" charset="-128"/>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a:latin typeface="Arial" charset="0"/>
                <a:ea typeface="ＭＳ Ｐゴシック" charset="-128"/>
                <a:cs typeface="ＭＳ Ｐゴシック" charset="-128"/>
              </a:rPr>
              <a:t>Which of the lights comes on? The </a:t>
            </a:r>
            <a:r>
              <a:rPr lang="en-US" dirty="0" err="1">
                <a:latin typeface="Arial" charset="0"/>
                <a:ea typeface="ＭＳ Ｐゴシック" charset="-128"/>
                <a:cs typeface="ＭＳ Ｐゴシック" charset="-128"/>
              </a:rPr>
              <a:t>probabiliy</a:t>
            </a:r>
            <a:r>
              <a:rPr lang="en-US" baseline="0" dirty="0">
                <a:latin typeface="Arial" charset="0"/>
                <a:ea typeface="ＭＳ Ｐゴシック" charset="-128"/>
                <a:cs typeface="ＭＳ Ｐゴシック" charset="-128"/>
              </a:rPr>
              <a:t> of the right light changed over the course of </a:t>
            </a:r>
            <a:r>
              <a:rPr lang="en-US" baseline="0">
                <a:latin typeface="Arial" charset="0"/>
                <a:ea typeface="ＭＳ Ｐゴシック" charset="-128"/>
                <a:cs typeface="ＭＳ Ｐゴシック" charset="-128"/>
              </a:rPr>
              <a:t>the experiment</a:t>
            </a:r>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689253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1806376-AC53-5C4D-8B94-0108A1217249}" type="slidenum">
              <a:rPr lang="en-US">
                <a:latin typeface="Arial" charset="0"/>
                <a:ea typeface="ＭＳ Ｐゴシック" charset="-128"/>
                <a:cs typeface="ＭＳ Ｐゴシック" charset="-128"/>
              </a:rPr>
              <a:pPr/>
              <a:t>53</a:t>
            </a:fld>
            <a:endParaRPr lang="en-US">
              <a:latin typeface="Arial" charset="0"/>
              <a:ea typeface="ＭＳ Ｐゴシック" charset="-128"/>
              <a:cs typeface="ＭＳ Ｐゴシック" charset="-128"/>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dirty="0">
                <a:latin typeface="Arial" charset="0"/>
                <a:ea typeface="ＭＳ Ｐゴシック" charset="-128"/>
                <a:cs typeface="ＭＳ Ｐゴシック" charset="-128"/>
              </a:rPr>
              <a:t>If noise is close to zero, the </a:t>
            </a:r>
            <a:r>
              <a:rPr lang="en-US" dirty="0" err="1">
                <a:latin typeface="Arial" charset="0"/>
                <a:ea typeface="ＭＳ Ｐゴシック" charset="-128"/>
                <a:cs typeface="ＭＳ Ｐゴシック" charset="-128"/>
              </a:rPr>
              <a:t>probablity</a:t>
            </a:r>
            <a:r>
              <a:rPr lang="en-US" baseline="0" dirty="0">
                <a:latin typeface="Arial" charset="0"/>
                <a:ea typeface="ＭＳ Ｐゴシック" charset="-128"/>
                <a:cs typeface="ＭＳ Ｐゴシック" charset="-128"/>
              </a:rPr>
              <a:t> for rule A will be essentially 0</a:t>
            </a:r>
          </a:p>
          <a:p>
            <a:pPr eaLnBrk="1" hangingPunct="1"/>
            <a:r>
              <a:rPr lang="en-US" dirty="0">
                <a:latin typeface="Arial" charset="0"/>
                <a:ea typeface="ＭＳ Ｐゴシック" charset="-128"/>
                <a:cs typeface="ＭＳ Ｐゴシック" charset="-128"/>
              </a:rPr>
              <a:t>If noise is .1, the </a:t>
            </a:r>
            <a:r>
              <a:rPr lang="en-US" dirty="0" err="1">
                <a:latin typeface="Arial" charset="0"/>
                <a:ea typeface="ＭＳ Ｐゴシック" charset="-128"/>
                <a:cs typeface="ＭＳ Ｐゴシック" charset="-128"/>
              </a:rPr>
              <a:t>probablity</a:t>
            </a:r>
            <a:r>
              <a:rPr lang="en-US" baseline="0" dirty="0">
                <a:latin typeface="Arial" charset="0"/>
                <a:ea typeface="ＭＳ Ｐゴシック" charset="-128"/>
                <a:cs typeface="ＭＳ Ｐゴシック" charset="-128"/>
              </a:rPr>
              <a:t> for rule A will be close to .3!</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ea typeface="ＭＳ Ｐゴシック" charset="-128"/>
                <a:cs typeface="ＭＳ Ｐゴシック" charset="-128"/>
              </a:rPr>
              <a:t>If noise is .2, the </a:t>
            </a:r>
            <a:r>
              <a:rPr lang="en-US" dirty="0" err="1">
                <a:latin typeface="Arial" charset="0"/>
                <a:ea typeface="ＭＳ Ｐゴシック" charset="-128"/>
                <a:cs typeface="ＭＳ Ｐゴシック" charset="-128"/>
              </a:rPr>
              <a:t>probablity</a:t>
            </a:r>
            <a:r>
              <a:rPr lang="en-US" baseline="0" dirty="0">
                <a:latin typeface="Arial" charset="0"/>
                <a:ea typeface="ＭＳ Ｐゴシック" charset="-128"/>
                <a:cs typeface="ＭＳ Ｐゴシック" charset="-128"/>
              </a:rPr>
              <a:t> for rule A will be .35!</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ea typeface="ＭＳ Ｐゴシック" charset="-128"/>
                <a:cs typeface="ＭＳ Ｐゴシック" charset="-128"/>
              </a:rPr>
              <a:t>If noise is .5, the </a:t>
            </a:r>
            <a:r>
              <a:rPr lang="en-US" dirty="0" err="1">
                <a:latin typeface="Arial" charset="0"/>
                <a:ea typeface="ＭＳ Ｐゴシック" charset="-128"/>
                <a:cs typeface="ＭＳ Ｐゴシック" charset="-128"/>
              </a:rPr>
              <a:t>probablity</a:t>
            </a:r>
            <a:r>
              <a:rPr lang="en-US" baseline="0" dirty="0">
                <a:latin typeface="Arial" charset="0"/>
                <a:ea typeface="ＭＳ Ｐゴシック" charset="-128"/>
                <a:cs typeface="ＭＳ Ｐゴシック" charset="-128"/>
              </a:rPr>
              <a:t> for rule A will be .4!</a:t>
            </a:r>
          </a:p>
          <a:p>
            <a:pPr marL="171450" marR="0" indent="-171450" algn="l" defTabSz="457200" rtl="0" eaLnBrk="1" fontAlgn="auto" latinLnBrk="0" hangingPunct="1">
              <a:lnSpc>
                <a:spcPct val="100000"/>
              </a:lnSpc>
              <a:spcBef>
                <a:spcPts val="0"/>
              </a:spcBef>
              <a:spcAft>
                <a:spcPts val="0"/>
              </a:spcAft>
              <a:buClrTx/>
              <a:buSzTx/>
              <a:buFont typeface="Wingdings" charset="0"/>
              <a:buChar char="à"/>
              <a:tabLst/>
              <a:defRPr/>
            </a:pPr>
            <a:r>
              <a:rPr lang="en-US" baseline="0" dirty="0">
                <a:latin typeface="Arial" charset="0"/>
                <a:ea typeface="ＭＳ Ｐゴシック" charset="-128"/>
                <a:cs typeface="ＭＳ Ｐゴシック" charset="-128"/>
                <a:sym typeface="Wingdings"/>
              </a:rPr>
              <a:t>Here the probabilities do at up to 1, because the probability of one rule depends on the utility of this rule relative to all other matching rules</a:t>
            </a:r>
          </a:p>
          <a:p>
            <a:pPr marL="171450" marR="0" indent="-171450" algn="l" defTabSz="457200" rtl="0" eaLnBrk="1" fontAlgn="auto" latinLnBrk="0" hangingPunct="1">
              <a:lnSpc>
                <a:spcPct val="100000"/>
              </a:lnSpc>
              <a:spcBef>
                <a:spcPts val="0"/>
              </a:spcBef>
              <a:spcAft>
                <a:spcPts val="0"/>
              </a:spcAft>
              <a:buClrTx/>
              <a:buSzTx/>
              <a:buFont typeface="Wingdings" charset="0"/>
              <a:buChar char="à"/>
              <a:tabLst/>
              <a:defRPr/>
            </a:pPr>
            <a:r>
              <a:rPr lang="en-US" baseline="0" dirty="0">
                <a:latin typeface="Arial" charset="0"/>
                <a:ea typeface="ＭＳ Ｐゴシック" charset="-128"/>
                <a:cs typeface="ＭＳ Ｐゴシック" charset="-128"/>
                <a:sym typeface="Wingdings"/>
              </a:rPr>
              <a:t>While with for activations in </a:t>
            </a:r>
            <a:r>
              <a:rPr lang="en-US" baseline="0" dirty="0" err="1">
                <a:latin typeface="Arial" charset="0"/>
                <a:ea typeface="ＭＳ Ｐゴシック" charset="-128"/>
                <a:cs typeface="ＭＳ Ｐゴシック" charset="-128"/>
                <a:sym typeface="Wingdings"/>
              </a:rPr>
              <a:t>dm</a:t>
            </a:r>
            <a:r>
              <a:rPr lang="en-US" baseline="0" dirty="0">
                <a:latin typeface="Arial" charset="0"/>
                <a:ea typeface="ＭＳ Ｐゴシック" charset="-128"/>
                <a:cs typeface="ＭＳ Ｐゴシック" charset="-128"/>
                <a:sym typeface="Wingdings"/>
              </a:rPr>
              <a:t>, p depends on the activation of a chunk relative</a:t>
            </a:r>
            <a:endParaRPr lang="en-US" baseline="0" dirty="0">
              <a:latin typeface="Arial" charset="0"/>
              <a:ea typeface="ＭＳ Ｐゴシック" charset="-128"/>
              <a:cs typeface="ＭＳ Ｐゴシック" charset="-128"/>
            </a:endParaRPr>
          </a:p>
          <a:p>
            <a:pPr eaLnBrk="1" hangingPunct="1"/>
            <a:endParaRPr lang="en-US" dirty="0">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85112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BB0AC85-1C2D-5646-BE09-BB695C83F26D}" type="slidenum">
              <a:rPr lang="en-US">
                <a:latin typeface="Arial" charset="0"/>
                <a:ea typeface="ＭＳ Ｐゴシック" charset="-128"/>
                <a:cs typeface="ＭＳ Ｐゴシック" charset="-128"/>
              </a:rPr>
              <a:pPr/>
              <a:t>54</a:t>
            </a:fld>
            <a:endParaRPr lang="en-US">
              <a:latin typeface="Arial" charset="0"/>
              <a:ea typeface="ＭＳ Ｐゴシック" charset="-128"/>
              <a:cs typeface="ＭＳ Ｐゴシック" charset="-128"/>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r>
              <a:rPr lang="en-US" dirty="0">
                <a:latin typeface="Arial" charset="0"/>
                <a:ea typeface="ＭＳ Ｐゴシック" charset="-128"/>
                <a:cs typeface="ＭＳ Ｐゴシック" charset="-128"/>
              </a:rPr>
              <a:t>Model in unit 6</a:t>
            </a:r>
          </a:p>
          <a:p>
            <a:pPr eaLnBrk="1" hangingPunct="1"/>
            <a:r>
              <a:rPr lang="en-US" dirty="0">
                <a:latin typeface="Arial" charset="0"/>
                <a:ea typeface="ＭＳ Ｐゴシック" charset="-128"/>
                <a:cs typeface="ＭＳ Ｐゴシック" charset="-128"/>
              </a:rPr>
              <a:t>Overweighting of small probabilities</a:t>
            </a:r>
            <a:r>
              <a:rPr lang="en-US" baseline="0" dirty="0">
                <a:latin typeface="Arial" charset="0"/>
                <a:ea typeface="ＭＳ Ｐゴシック" charset="-128"/>
                <a:cs typeface="ＭＳ Ｐゴシック" charset="-128"/>
              </a:rPr>
              <a:t> due to noise</a:t>
            </a:r>
            <a:endParaRPr lang="en-US" dirty="0">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47771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89C07EAC-C006-7D4E-8043-35B4FEF488C9}" type="slidenum">
              <a:rPr lang="en-US">
                <a:latin typeface="Arial" charset="0"/>
                <a:ea typeface="ＭＳ Ｐゴシック" charset="-128"/>
                <a:cs typeface="ＭＳ Ｐゴシック" charset="-128"/>
              </a:rPr>
              <a:pPr/>
              <a:t>55</a:t>
            </a:fld>
            <a:endParaRPr lang="en-US">
              <a:latin typeface="Arial" charset="0"/>
              <a:ea typeface="ＭＳ Ｐゴシック" charset="-128"/>
              <a:cs typeface="ＭＳ Ｐゴシック" charset="-128"/>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055992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49E131B7-7DBC-CF46-A1D1-5EBE8E65D0BA}" type="slidenum">
              <a:rPr lang="en-US">
                <a:latin typeface="Times" charset="0"/>
              </a:rPr>
              <a:pPr/>
              <a:t>56</a:t>
            </a:fld>
            <a:endParaRPr lang="en-US">
              <a:latin typeface="Times" charset="0"/>
            </a:endParaRPr>
          </a:p>
        </p:txBody>
      </p:sp>
      <p:sp>
        <p:nvSpPr>
          <p:cNvPr id="91139" name="Rectangle 2"/>
          <p:cNvSpPr>
            <a:spLocks noGrp="1" noRot="1" noChangeAspect="1" noChangeArrowheads="1"/>
          </p:cNvSpPr>
          <p:nvPr>
            <p:ph type="sldImg"/>
          </p:nvPr>
        </p:nvSpPr>
        <p:spPr>
          <a:solidFill>
            <a:srgbClr val="FFFFFF"/>
          </a:solidFill>
          <a:ln/>
        </p:spPr>
      </p:sp>
      <p:sp>
        <p:nvSpPr>
          <p:cNvPr id="9114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Times" charset="0"/>
                <a:ea typeface="ＭＳ Ｐゴシック" charset="-128"/>
                <a:cs typeface="ＭＳ Ｐゴシック" charset="-128"/>
              </a:rPr>
              <a:t>In odd blocks the probability</a:t>
            </a:r>
            <a:r>
              <a:rPr lang="en-US" baseline="0" dirty="0">
                <a:latin typeface="Times" charset="0"/>
                <a:ea typeface="ＭＳ Ｐゴシック" charset="-128"/>
                <a:cs typeface="ＭＳ Ｐゴシック" charset="-128"/>
              </a:rPr>
              <a:t> was .5, in even blocks the probability varied between .1 and .9, for the right button to be correct</a:t>
            </a:r>
          </a:p>
          <a:p>
            <a:pPr eaLnBrk="1" hangingPunct="1"/>
            <a:r>
              <a:rPr lang="en-US" baseline="0" dirty="0">
                <a:latin typeface="Times" charset="0"/>
                <a:ea typeface="ＭＳ Ｐゴシック" charset="-128"/>
                <a:cs typeface="ＭＳ Ｐゴシック" charset="-128"/>
              </a:rPr>
              <a:t>The only parameter that was fitted in this model was the reward! (Set to</a:t>
            </a:r>
          </a:p>
          <a:p>
            <a:pPr eaLnBrk="1" hangingPunct="1"/>
            <a:r>
              <a:rPr lang="en-US" baseline="0" dirty="0">
                <a:latin typeface="Times" charset="0"/>
                <a:ea typeface="ＭＳ Ｐゴシック" charset="-128"/>
                <a:cs typeface="ＭＳ Ｐゴシック" charset="-128"/>
              </a:rPr>
              <a:t> 2)</a:t>
            </a:r>
          </a:p>
          <a:p>
            <a:pPr eaLnBrk="1" hangingPunct="1"/>
            <a:endParaRPr lang="en-US" baseline="0" dirty="0">
              <a:latin typeface="Times" charset="0"/>
              <a:ea typeface="ＭＳ Ｐゴシック" charset="-128"/>
              <a:cs typeface="ＭＳ Ｐゴシック" charset="-128"/>
            </a:endParaRPr>
          </a:p>
          <a:p>
            <a:pPr eaLnBrk="1" hangingPunct="1"/>
            <a:r>
              <a:rPr lang="en-US" baseline="0" dirty="0">
                <a:latin typeface="Times" charset="0"/>
                <a:ea typeface="ＭＳ Ｐゴシック" charset="-128"/>
                <a:cs typeface="ＭＳ Ｐゴシック" charset="-128"/>
              </a:rPr>
              <a:t>There were 48-trial blocks, the x-axis indicates 12-trial blocks. Odd/even refers to the 48-trial blocks. Anderson, 2007, p165.</a:t>
            </a:r>
            <a:endParaRPr lang="en-US"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72070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Utility Learning in ACT-R used to have its own idiosyncratic mechanism</a:t>
            </a:r>
          </a:p>
          <a:p>
            <a:pPr>
              <a:defRPr/>
            </a:pPr>
            <a:r>
              <a:rPr lang="en-US" dirty="0"/>
              <a:t>But has now adapted the popular mechanism of </a:t>
            </a:r>
            <a:r>
              <a:rPr lang="en-US" i="1" dirty="0"/>
              <a:t>reinforcement learning</a:t>
            </a:r>
            <a:endParaRPr lang="en-US" dirty="0"/>
          </a:p>
          <a:p>
            <a:r>
              <a:rPr lang="en-GB" dirty="0"/>
              <a:t>Based on</a:t>
            </a:r>
            <a:r>
              <a:rPr lang="en-GB" baseline="0" dirty="0"/>
              <a:t> the reward that an action receives (observed or actual), the internal state is updated to make the execution of that action in the future more or less likely</a:t>
            </a:r>
            <a:endParaRPr lang="en-GB" dirty="0"/>
          </a:p>
        </p:txBody>
      </p:sp>
      <p:sp>
        <p:nvSpPr>
          <p:cNvPr id="4" name="Slide Number Placeholder 3"/>
          <p:cNvSpPr>
            <a:spLocks noGrp="1"/>
          </p:cNvSpPr>
          <p:nvPr>
            <p:ph type="sldNum" sz="quarter" idx="10"/>
          </p:nvPr>
        </p:nvSpPr>
        <p:spPr/>
        <p:txBody>
          <a:bodyPr/>
          <a:lstStyle/>
          <a:p>
            <a:fld id="{2B56FA1D-EB87-674F-B852-88C3E091723A}" type="slidenum">
              <a:rPr lang="en-US" smtClean="0"/>
              <a:t>57</a:t>
            </a:fld>
            <a:endParaRPr lang="en-US"/>
          </a:p>
        </p:txBody>
      </p:sp>
    </p:spTree>
    <p:extLst>
      <p:ext uri="{BB962C8B-B14F-4D97-AF65-F5344CB8AC3E}">
        <p14:creationId xmlns:p14="http://schemas.microsoft.com/office/powerpoint/2010/main" val="626057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repetitions</a:t>
            </a:r>
          </a:p>
        </p:txBody>
      </p:sp>
      <p:sp>
        <p:nvSpPr>
          <p:cNvPr id="4" name="Slide Number Placeholder 3"/>
          <p:cNvSpPr>
            <a:spLocks noGrp="1"/>
          </p:cNvSpPr>
          <p:nvPr>
            <p:ph type="sldNum" sz="quarter" idx="10"/>
          </p:nvPr>
        </p:nvSpPr>
        <p:spPr/>
        <p:txBody>
          <a:bodyPr/>
          <a:lstStyle/>
          <a:p>
            <a:fld id="{2B56FA1D-EB87-674F-B852-88C3E091723A}" type="slidenum">
              <a:rPr lang="en-US" smtClean="0"/>
              <a:t>9</a:t>
            </a:fld>
            <a:endParaRPr lang="en-US"/>
          </a:p>
        </p:txBody>
      </p:sp>
    </p:spTree>
    <p:extLst>
      <p:ext uri="{BB962C8B-B14F-4D97-AF65-F5344CB8AC3E}">
        <p14:creationId xmlns:p14="http://schemas.microsoft.com/office/powerpoint/2010/main" val="981052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68EAC300-4A42-2D42-8F69-C9EB866804FC}" type="slidenum">
              <a:rPr lang="en-US">
                <a:latin typeface="Arial" charset="0"/>
                <a:ea typeface="ＭＳ Ｐゴシック" charset="-128"/>
                <a:cs typeface="ＭＳ Ｐゴシック" charset="-128"/>
              </a:rPr>
              <a:pPr/>
              <a:t>58</a:t>
            </a:fld>
            <a:endParaRPr lang="en-US">
              <a:latin typeface="Arial" charset="0"/>
              <a:ea typeface="ＭＳ Ｐゴシック" charset="-128"/>
              <a:cs typeface="ＭＳ Ｐゴシック" charset="-128"/>
            </a:endParaRPr>
          </a:p>
        </p:txBody>
      </p:sp>
      <p:sp>
        <p:nvSpPr>
          <p:cNvPr id="23555" name="Rectangle 2"/>
          <p:cNvSpPr>
            <a:spLocks noGrp="1" noRot="1" noChangeAspect="1" noChangeArrowheads="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61102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68EAC300-4A42-2D42-8F69-C9EB866804FC}" type="slidenum">
              <a:rPr lang="en-US">
                <a:latin typeface="Arial" charset="0"/>
                <a:ea typeface="ＭＳ Ｐゴシック" charset="-128"/>
                <a:cs typeface="ＭＳ Ｐゴシック" charset="-128"/>
              </a:rPr>
              <a:pPr/>
              <a:t>59</a:t>
            </a:fld>
            <a:endParaRPr lang="en-US">
              <a:latin typeface="Arial" charset="0"/>
              <a:ea typeface="ＭＳ Ｐゴシック" charset="-128"/>
              <a:cs typeface="ＭＳ Ｐゴシック" charset="-128"/>
            </a:endParaRPr>
          </a:p>
        </p:txBody>
      </p:sp>
      <p:sp>
        <p:nvSpPr>
          <p:cNvPr id="23555" name="Rectangle 2"/>
          <p:cNvSpPr>
            <a:spLocks noGrp="1" noRot="1" noChangeAspect="1" noChangeArrowheads="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rial" charset="0"/>
                <a:ea typeface="ＭＳ Ｐゴシック" charset="-128"/>
                <a:cs typeface="ＭＳ Ｐゴシック" charset="-128"/>
              </a:rPr>
              <a:t>If a rule fires</a:t>
            </a:r>
            <a:r>
              <a:rPr lang="en-US" baseline="0" dirty="0">
                <a:latin typeface="Arial" charset="0"/>
                <a:ea typeface="ＭＳ Ｐゴシック" charset="-128"/>
                <a:cs typeface="ＭＳ Ｐゴシック" charset="-128"/>
              </a:rPr>
              <a:t> that is connected to a reward, that rule gets the reward</a:t>
            </a:r>
          </a:p>
          <a:p>
            <a:pPr eaLnBrk="1" hangingPunct="1"/>
            <a:r>
              <a:rPr lang="en-US" dirty="0">
                <a:latin typeface="Arial" charset="0"/>
                <a:ea typeface="ＭＳ Ｐゴシック" charset="-128"/>
                <a:cs typeface="ＭＳ Ｐゴシック" charset="-128"/>
              </a:rPr>
              <a:t>If alpha is</a:t>
            </a:r>
            <a:r>
              <a:rPr lang="en-US" baseline="0" dirty="0">
                <a:latin typeface="Arial" charset="0"/>
                <a:ea typeface="ＭＳ Ｐゴシック" charset="-128"/>
                <a:cs typeface="ＭＳ Ｐゴシック" charset="-128"/>
              </a:rPr>
              <a:t> </a:t>
            </a:r>
            <a:r>
              <a:rPr lang="en-US" dirty="0">
                <a:latin typeface="Arial" charset="0"/>
                <a:ea typeface="ＭＳ Ｐゴシック" charset="-128"/>
                <a:cs typeface="ＭＳ Ｐゴシック" charset="-128"/>
              </a:rPr>
              <a:t>1, a</a:t>
            </a:r>
            <a:r>
              <a:rPr lang="en-US" baseline="0" dirty="0">
                <a:latin typeface="Arial" charset="0"/>
                <a:ea typeface="ＭＳ Ｐゴシック" charset="-128"/>
                <a:cs typeface="ＭＳ Ｐゴシック" charset="-128"/>
              </a:rPr>
              <a:t> reward of 10 would lead to a value of 10</a:t>
            </a:r>
            <a:endParaRPr lang="en-US" dirty="0">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223582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68EAC300-4A42-2D42-8F69-C9EB866804FC}" type="slidenum">
              <a:rPr lang="en-US">
                <a:latin typeface="Arial" charset="0"/>
                <a:ea typeface="ＭＳ Ｐゴシック" charset="-128"/>
                <a:cs typeface="ＭＳ Ｐゴシック" charset="-128"/>
              </a:rPr>
              <a:pPr/>
              <a:t>60</a:t>
            </a:fld>
            <a:endParaRPr lang="en-US">
              <a:latin typeface="Arial" charset="0"/>
              <a:ea typeface="ＭＳ Ｐゴシック" charset="-128"/>
              <a:cs typeface="ＭＳ Ｐゴシック" charset="-128"/>
            </a:endParaRPr>
          </a:p>
        </p:txBody>
      </p:sp>
      <p:sp>
        <p:nvSpPr>
          <p:cNvPr id="23555" name="Rectangle 2"/>
          <p:cNvSpPr>
            <a:spLocks noGrp="1" noRot="1" noChangeAspect="1" noChangeArrowheads="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rial" charset="0"/>
                <a:ea typeface="ＭＳ Ｐゴシック" charset="-128"/>
                <a:cs typeface="ＭＳ Ｐゴシック" charset="-128"/>
              </a:rPr>
              <a:t>The next time</a:t>
            </a:r>
            <a:r>
              <a:rPr lang="en-US" baseline="0" dirty="0">
                <a:latin typeface="Arial" charset="0"/>
                <a:ea typeface="ＭＳ Ｐゴシック" charset="-128"/>
                <a:cs typeface="ＭＳ Ｐゴシック" charset="-128"/>
              </a:rPr>
              <a:t> around, the rule that precedes the one that was rewarded also gets a reward, but this reward gets a temporal discount</a:t>
            </a:r>
          </a:p>
          <a:p>
            <a:pPr eaLnBrk="1" hangingPunct="1"/>
            <a:r>
              <a:rPr lang="en-US" dirty="0">
                <a:latin typeface="Arial" charset="0"/>
                <a:ea typeface="ＭＳ Ｐゴシック" charset="-128"/>
                <a:cs typeface="ＭＳ Ｐゴシック" charset="-128"/>
              </a:rPr>
              <a:t>If gamma is .8, a previous rule gets a reward of the next rule*.8</a:t>
            </a:r>
          </a:p>
        </p:txBody>
      </p:sp>
    </p:spTree>
    <p:extLst>
      <p:ext uri="{BB962C8B-B14F-4D97-AF65-F5344CB8AC3E}">
        <p14:creationId xmlns:p14="http://schemas.microsoft.com/office/powerpoint/2010/main" val="18445737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68EAC300-4A42-2D42-8F69-C9EB866804FC}" type="slidenum">
              <a:rPr lang="en-US">
                <a:latin typeface="Arial" charset="0"/>
                <a:ea typeface="ＭＳ Ｐゴシック" charset="-128"/>
                <a:cs typeface="ＭＳ Ｐゴシック" charset="-128"/>
              </a:rPr>
              <a:pPr/>
              <a:t>61</a:t>
            </a:fld>
            <a:endParaRPr lang="en-US">
              <a:latin typeface="Arial" charset="0"/>
              <a:ea typeface="ＭＳ Ｐゴシック" charset="-128"/>
              <a:cs typeface="ＭＳ Ｐゴシック" charset="-128"/>
            </a:endParaRPr>
          </a:p>
        </p:txBody>
      </p:sp>
      <p:sp>
        <p:nvSpPr>
          <p:cNvPr id="23555" name="Rectangle 2"/>
          <p:cNvSpPr>
            <a:spLocks noGrp="1" noRot="1" noChangeAspect="1" noChangeArrowheads="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rial" charset="0"/>
                <a:ea typeface="ＭＳ Ｐゴシック" charset="-128"/>
                <a:cs typeface="ＭＳ Ｐゴシック" charset="-128"/>
              </a:rPr>
              <a:t>Reward</a:t>
            </a:r>
            <a:r>
              <a:rPr lang="en-US" baseline="0" dirty="0">
                <a:latin typeface="Arial" charset="0"/>
                <a:ea typeface="ＭＳ Ｐゴシック" charset="-128"/>
                <a:cs typeface="ＭＳ Ｐゴシック" charset="-128"/>
              </a:rPr>
              <a:t> of the next step * temporal discount</a:t>
            </a:r>
          </a:p>
          <a:p>
            <a:pPr eaLnBrk="1" hangingPunct="1"/>
            <a:r>
              <a:rPr lang="en-US" baseline="0" dirty="0">
                <a:latin typeface="Arial" charset="0"/>
                <a:ea typeface="ＭＳ Ｐゴシック" charset="-128"/>
                <a:cs typeface="ＭＳ Ｐゴシック" charset="-128"/>
              </a:rPr>
              <a:t>8*.8=6.4</a:t>
            </a:r>
          </a:p>
          <a:p>
            <a:pPr eaLnBrk="1" hangingPunct="1"/>
            <a:r>
              <a:rPr lang="en-US" dirty="0">
                <a:latin typeface="Arial" charset="0"/>
                <a:ea typeface="ＭＳ Ｐゴシック" charset="-128"/>
                <a:cs typeface="ＭＳ Ｐゴシック" charset="-128"/>
              </a:rPr>
              <a:t>6.4*.8=5.12</a:t>
            </a:r>
          </a:p>
        </p:txBody>
      </p:sp>
    </p:spTree>
    <p:extLst>
      <p:ext uri="{BB962C8B-B14F-4D97-AF65-F5344CB8AC3E}">
        <p14:creationId xmlns:p14="http://schemas.microsoft.com/office/powerpoint/2010/main" val="15504041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4D256FD-6815-C441-8CAF-00372BC1669D}" type="slidenum">
              <a:rPr lang="en-US">
                <a:latin typeface="Arial" charset="0"/>
                <a:ea typeface="ＭＳ Ｐゴシック" charset="-128"/>
                <a:cs typeface="ＭＳ Ｐゴシック" charset="-128"/>
              </a:rPr>
              <a:pPr/>
              <a:t>63</a:t>
            </a:fld>
            <a:endParaRPr lang="en-US">
              <a:latin typeface="Arial" charset="0"/>
              <a:ea typeface="ＭＳ Ｐゴシック" charset="-128"/>
              <a:cs typeface="ＭＳ Ｐゴシック" charset="-128"/>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r>
              <a:rPr lang="en-US" dirty="0">
                <a:latin typeface="Arial" charset="0"/>
                <a:ea typeface="ＭＳ Ｐゴシック" charset="-128"/>
                <a:cs typeface="ＭＳ Ｐゴシック" charset="-128"/>
              </a:rPr>
              <a:t>10-2=8</a:t>
            </a:r>
          </a:p>
          <a:p>
            <a:pPr eaLnBrk="1" hangingPunct="1"/>
            <a:r>
              <a:rPr lang="en-US" dirty="0">
                <a:latin typeface="Arial" charset="0"/>
                <a:ea typeface="ＭＳ Ｐゴシック" charset="-128"/>
                <a:cs typeface="ＭＳ Ｐゴシック" charset="-128"/>
              </a:rPr>
              <a:t>10-3.5=6.5</a:t>
            </a:r>
          </a:p>
          <a:p>
            <a:pPr eaLnBrk="1" hangingPunct="1"/>
            <a:r>
              <a:rPr lang="en-US" dirty="0">
                <a:latin typeface="Arial" charset="0"/>
                <a:ea typeface="ＭＳ Ｐゴシック" charset="-128"/>
                <a:cs typeface="ＭＳ Ｐゴシック" charset="-128"/>
              </a:rPr>
              <a:t>10-4=6</a:t>
            </a:r>
          </a:p>
          <a:p>
            <a:endParaRPr lang="en-US" dirty="0">
              <a:latin typeface="Arial" charset="0"/>
              <a:ea typeface="ＭＳ Ｐゴシック" charset="-128"/>
              <a:cs typeface="ＭＳ Ｐゴシック" charset="-128"/>
            </a:endParaRPr>
          </a:p>
          <a:p>
            <a:pPr eaLnBrk="1" hangingPunct="1"/>
            <a:endParaRPr lang="en-US" dirty="0">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97549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4D256FD-6815-C441-8CAF-00372BC1669D}" type="slidenum">
              <a:rPr lang="en-US">
                <a:latin typeface="Arial" charset="0"/>
                <a:ea typeface="ＭＳ Ｐゴシック" charset="-128"/>
                <a:cs typeface="ＭＳ Ｐゴシック" charset="-128"/>
              </a:rPr>
              <a:pPr/>
              <a:t>64</a:t>
            </a:fld>
            <a:endParaRPr lang="en-US">
              <a:latin typeface="Arial" charset="0"/>
              <a:ea typeface="ＭＳ Ｐゴシック" charset="-128"/>
              <a:cs typeface="ＭＳ Ｐゴシック" charset="-128"/>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ea typeface="ＭＳ Ｐゴシック" charset="-128"/>
                <a:cs typeface="ＭＳ Ｐゴシック" charset="-128"/>
              </a:rPr>
              <a:t>LEARNING RATE ALPHA, TYPICALLY .2</a:t>
            </a:r>
          </a:p>
          <a:p>
            <a:r>
              <a:rPr lang="en-GB" sz="1200" b="0" i="0" u="none" strike="noStrike" kern="1200" baseline="0" dirty="0">
                <a:solidFill>
                  <a:schemeClr val="tx1"/>
                </a:solidFill>
                <a:latin typeface="+mn-lt"/>
                <a:ea typeface="+mn-ea"/>
                <a:cs typeface="+mn-cs"/>
              </a:rPr>
              <a:t>This is also basically the </a:t>
            </a:r>
            <a:r>
              <a:rPr lang="en-GB" sz="1200" b="0" i="0" u="none" strike="noStrike" kern="1200" baseline="0" dirty="0" err="1">
                <a:solidFill>
                  <a:schemeClr val="tx1"/>
                </a:solidFill>
                <a:latin typeface="+mn-lt"/>
                <a:ea typeface="+mn-ea"/>
                <a:cs typeface="+mn-cs"/>
              </a:rPr>
              <a:t>Rescorla</a:t>
            </a:r>
            <a:r>
              <a:rPr lang="en-GB" sz="1200" b="0" i="0" u="none" strike="noStrike" kern="1200" baseline="0" dirty="0">
                <a:solidFill>
                  <a:schemeClr val="tx1"/>
                </a:solidFill>
                <a:latin typeface="+mn-lt"/>
                <a:ea typeface="+mn-ea"/>
                <a:cs typeface="+mn-cs"/>
              </a:rPr>
              <a:t>-Wagner learning rule (</a:t>
            </a:r>
            <a:r>
              <a:rPr lang="en-GB" sz="1200" b="0" i="0" u="none" strike="noStrike" kern="1200" baseline="0" dirty="0" err="1">
                <a:solidFill>
                  <a:schemeClr val="tx1"/>
                </a:solidFill>
                <a:latin typeface="+mn-lt"/>
                <a:ea typeface="+mn-ea"/>
                <a:cs typeface="+mn-cs"/>
              </a:rPr>
              <a:t>Rescorla</a:t>
            </a:r>
            <a:r>
              <a:rPr lang="en-GB" sz="1200" b="0" i="0" u="none" strike="noStrike" kern="1200" baseline="0" dirty="0">
                <a:solidFill>
                  <a:schemeClr val="tx1"/>
                </a:solidFill>
                <a:latin typeface="+mn-lt"/>
                <a:ea typeface="+mn-ea"/>
                <a:cs typeface="+mn-cs"/>
              </a:rPr>
              <a:t> &amp; Wagner, 1972). According to this equation the utility of a production will be gradually adjusted until it matches the average reward that the production receives.</a:t>
            </a:r>
          </a:p>
          <a:p>
            <a:r>
              <a:rPr lang="en-GB" sz="2800" dirty="0"/>
              <a:t>I</a:t>
            </a:r>
            <a:r>
              <a:rPr lang="en-US" sz="2800" dirty="0"/>
              <a:t>f alpha was</a:t>
            </a:r>
            <a:r>
              <a:rPr lang="en-US" sz="2800" baseline="0" dirty="0"/>
              <a:t> above 1, rewards would be </a:t>
            </a:r>
            <a:r>
              <a:rPr lang="en-US" sz="2800" baseline="0" dirty="0" err="1"/>
              <a:t>overweighted</a:t>
            </a:r>
            <a:r>
              <a:rPr lang="en-US" sz="2800" baseline="0" dirty="0"/>
              <a:t>!</a:t>
            </a:r>
          </a:p>
          <a:p>
            <a:endParaRPr lang="en-US" sz="2400" dirty="0"/>
          </a:p>
          <a:p>
            <a:endParaRPr lang="en-US" dirty="0">
              <a:latin typeface="Arial" charset="0"/>
              <a:ea typeface="ＭＳ Ｐゴシック" charset="-128"/>
              <a:cs typeface="ＭＳ Ｐゴシック" charset="-128"/>
            </a:endParaRPr>
          </a:p>
          <a:p>
            <a:pPr eaLnBrk="1" hangingPunct="1"/>
            <a:endParaRPr lang="en-US" dirty="0">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86219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Learning rate of .2</a:t>
            </a:r>
          </a:p>
          <a:p>
            <a:r>
              <a:rPr lang="en-GB" dirty="0"/>
              <a:t>10*.2</a:t>
            </a:r>
          </a:p>
          <a:p>
            <a:r>
              <a:rPr lang="en-GB" dirty="0"/>
              <a:t>2+.2(10-2)</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ea typeface="ＭＳ Ｐゴシック" charset="-128"/>
                <a:cs typeface="ＭＳ Ｐゴシック" charset="-128"/>
              </a:rPr>
              <a:t>Utility of a rule will be gradually adjusted until it matches the received average reward</a:t>
            </a:r>
          </a:p>
          <a:p>
            <a:endParaRPr lang="en-GB" dirty="0"/>
          </a:p>
        </p:txBody>
      </p:sp>
      <p:sp>
        <p:nvSpPr>
          <p:cNvPr id="4" name="Slide Number Placeholder 3"/>
          <p:cNvSpPr>
            <a:spLocks noGrp="1"/>
          </p:cNvSpPr>
          <p:nvPr>
            <p:ph type="sldNum" sz="quarter" idx="10"/>
          </p:nvPr>
        </p:nvSpPr>
        <p:spPr/>
        <p:txBody>
          <a:bodyPr/>
          <a:lstStyle/>
          <a:p>
            <a:fld id="{2B56FA1D-EB87-674F-B852-88C3E091723A}" type="slidenum">
              <a:rPr lang="en-US" smtClean="0"/>
              <a:t>65</a:t>
            </a:fld>
            <a:endParaRPr lang="en-US"/>
          </a:p>
        </p:txBody>
      </p:sp>
    </p:spTree>
    <p:extLst>
      <p:ext uri="{BB962C8B-B14F-4D97-AF65-F5344CB8AC3E}">
        <p14:creationId xmlns:p14="http://schemas.microsoft.com/office/powerpoint/2010/main" val="29753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B8FC2760-23DE-B345-98D0-70A56530AFC4}" type="slidenum">
              <a:rPr lang="en-US">
                <a:latin typeface="Arial" charset="0"/>
                <a:ea typeface="ＭＳ Ｐゴシック" charset="-128"/>
                <a:cs typeface="ＭＳ Ｐゴシック" charset="-128"/>
              </a:rPr>
              <a:pPr/>
              <a:t>66</a:t>
            </a:fld>
            <a:endParaRPr lang="en-US">
              <a:latin typeface="Arial" charset="0"/>
              <a:ea typeface="ＭＳ Ｐゴシック" charset="-128"/>
              <a:cs typeface="ＭＳ Ｐゴシック" charset="-128"/>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dirty="0">
                <a:latin typeface="Arial" charset="0"/>
                <a:ea typeface="ＭＳ Ｐゴシック" charset="-128"/>
                <a:cs typeface="ＭＳ Ｐゴシック" charset="-128"/>
              </a:rPr>
              <a:t>Due to random draws from the probability distribution, the exact number an</a:t>
            </a:r>
            <a:r>
              <a:rPr lang="en-US" baseline="0" dirty="0">
                <a:latin typeface="Arial" charset="0"/>
                <a:ea typeface="ＭＳ Ｐゴシック" charset="-128"/>
                <a:cs typeface="ＭＳ Ｐゴシック" charset="-128"/>
              </a:rPr>
              <a:t> option is selected</a:t>
            </a:r>
            <a:r>
              <a:rPr lang="en-US" dirty="0">
                <a:latin typeface="Arial" charset="0"/>
                <a:ea typeface="ＭＳ Ｐゴシック" charset="-128"/>
                <a:cs typeface="ＭＳ Ｐゴシック" charset="-128"/>
              </a:rPr>
              <a:t> is</a:t>
            </a:r>
            <a:r>
              <a:rPr lang="en-US" baseline="0" dirty="0">
                <a:latin typeface="Arial" charset="0"/>
                <a:ea typeface="ＭＳ Ｐゴシック" charset="-128"/>
                <a:cs typeface="ＭＳ Ｐゴシック" charset="-128"/>
              </a:rPr>
              <a:t> not necessarily equal to the probability</a:t>
            </a:r>
            <a:endParaRPr lang="en-US" dirty="0">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286141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49E131B7-7DBC-CF46-A1D1-5EBE8E65D0BA}" type="slidenum">
              <a:rPr lang="en-US">
                <a:latin typeface="Times" charset="0"/>
              </a:rPr>
              <a:pPr/>
              <a:t>69</a:t>
            </a:fld>
            <a:endParaRPr lang="en-US">
              <a:latin typeface="Times" charset="0"/>
            </a:endParaRPr>
          </a:p>
        </p:txBody>
      </p:sp>
      <p:sp>
        <p:nvSpPr>
          <p:cNvPr id="91139" name="Rectangle 2"/>
          <p:cNvSpPr>
            <a:spLocks noGrp="1" noRot="1" noChangeAspect="1" noChangeArrowheads="1"/>
          </p:cNvSpPr>
          <p:nvPr>
            <p:ph type="sldImg"/>
          </p:nvPr>
        </p:nvSpPr>
        <p:spPr>
          <a:solidFill>
            <a:srgbClr val="FFFFFF"/>
          </a:solidFill>
          <a:ln/>
        </p:spPr>
      </p:sp>
      <p:sp>
        <p:nvSpPr>
          <p:cNvPr id="9114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Times" charset="0"/>
                <a:ea typeface="ＭＳ Ｐゴシック" charset="-128"/>
                <a:cs typeface="ＭＳ Ｐゴシック" charset="-128"/>
              </a:rPr>
              <a:t>In odd blocks the probability</a:t>
            </a:r>
            <a:r>
              <a:rPr lang="en-US" baseline="0" dirty="0">
                <a:latin typeface="Times" charset="0"/>
                <a:ea typeface="ＭＳ Ｐゴシック" charset="-128"/>
                <a:cs typeface="ＭＳ Ｐゴシック" charset="-128"/>
              </a:rPr>
              <a:t> was .5, in even blocks the probability varied between .1 and .9</a:t>
            </a:r>
          </a:p>
          <a:p>
            <a:pPr eaLnBrk="1" hangingPunct="1"/>
            <a:r>
              <a:rPr lang="en-US" baseline="0" dirty="0">
                <a:latin typeface="Times" charset="0"/>
                <a:ea typeface="ＭＳ Ｐゴシック" charset="-128"/>
                <a:cs typeface="ＭＳ Ｐゴシック" charset="-128"/>
              </a:rPr>
              <a:t>The only parameter that was fitted in this model was the reward! (Set to 2)</a:t>
            </a:r>
            <a:endParaRPr lang="en-US"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463553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200" dirty="0">
                <a:ea typeface="ＭＳ Ｐゴシック" charset="0"/>
              </a:rPr>
              <a:t>Classic debate in cognitive science</a:t>
            </a:r>
          </a:p>
          <a:p>
            <a:pPr eaLnBrk="1" hangingPunct="1">
              <a:defRPr/>
            </a:pPr>
            <a:r>
              <a:rPr lang="en-US" sz="1200" dirty="0">
                <a:ea typeface="ＭＳ Ｐゴシック" charset="0"/>
              </a:rPr>
              <a:t>One of the cornerstones of connectionism</a:t>
            </a:r>
          </a:p>
          <a:p>
            <a:pPr eaLnBrk="1" hangingPunct="1">
              <a:defRPr/>
            </a:pPr>
            <a:r>
              <a:rPr lang="en-US" sz="1200" dirty="0">
                <a:ea typeface="ＭＳ Ｐゴシック" charset="0"/>
              </a:rPr>
              <a:t>An example of real-world long-term learning </a:t>
            </a:r>
          </a:p>
          <a:p>
            <a:endParaRPr lang="en-GB" dirty="0"/>
          </a:p>
        </p:txBody>
      </p:sp>
      <p:sp>
        <p:nvSpPr>
          <p:cNvPr id="4" name="Slide Number Placeholder 3"/>
          <p:cNvSpPr>
            <a:spLocks noGrp="1"/>
          </p:cNvSpPr>
          <p:nvPr>
            <p:ph type="sldNum" sz="quarter" idx="10"/>
          </p:nvPr>
        </p:nvSpPr>
        <p:spPr/>
        <p:txBody>
          <a:bodyPr/>
          <a:lstStyle/>
          <a:p>
            <a:fld id="{2B56FA1D-EB87-674F-B852-88C3E091723A}" type="slidenum">
              <a:rPr lang="en-US" smtClean="0"/>
              <a:t>71</a:t>
            </a:fld>
            <a:endParaRPr lang="en-US"/>
          </a:p>
        </p:txBody>
      </p:sp>
    </p:spTree>
    <p:extLst>
      <p:ext uri="{BB962C8B-B14F-4D97-AF65-F5344CB8AC3E}">
        <p14:creationId xmlns:p14="http://schemas.microsoft.com/office/powerpoint/2010/main" val="653870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repetitions</a:t>
            </a:r>
          </a:p>
        </p:txBody>
      </p:sp>
      <p:sp>
        <p:nvSpPr>
          <p:cNvPr id="4" name="Slide Number Placeholder 3"/>
          <p:cNvSpPr>
            <a:spLocks noGrp="1"/>
          </p:cNvSpPr>
          <p:nvPr>
            <p:ph type="sldNum" sz="quarter" idx="10"/>
          </p:nvPr>
        </p:nvSpPr>
        <p:spPr/>
        <p:txBody>
          <a:bodyPr/>
          <a:lstStyle/>
          <a:p>
            <a:fld id="{2B56FA1D-EB87-674F-B852-88C3E091723A}" type="slidenum">
              <a:rPr lang="en-US" smtClean="0"/>
              <a:t>10</a:t>
            </a:fld>
            <a:endParaRPr lang="en-US"/>
          </a:p>
        </p:txBody>
      </p:sp>
    </p:spTree>
    <p:extLst>
      <p:ext uri="{BB962C8B-B14F-4D97-AF65-F5344CB8AC3E}">
        <p14:creationId xmlns:p14="http://schemas.microsoft.com/office/powerpoint/2010/main" val="2973534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C0F3A73-1B69-914E-A2B3-C384EB83D28C}" type="slidenum">
              <a:rPr lang="en-US" sz="1200"/>
              <a:pPr/>
              <a:t>72</a:t>
            </a:fld>
            <a:endParaRPr lang="en-US" sz="1200"/>
          </a:p>
        </p:txBody>
      </p:sp>
      <p:sp>
        <p:nvSpPr>
          <p:cNvPr id="28674" name="Rectangle 2"/>
          <p:cNvSpPr>
            <a:spLocks noGrp="1" noRot="1" noChangeAspect="1" noChangeArrowheads="1"/>
          </p:cNvSpPr>
          <p:nvPr>
            <p:ph type="sldImg"/>
          </p:nvPr>
        </p:nvSpPr>
        <p:spPr>
          <a:solidFill>
            <a:srgbClr val="FFFFFF"/>
          </a:solidFill>
          <a:ln/>
        </p:spPr>
      </p:sp>
      <p:sp>
        <p:nvSpPr>
          <p:cNvPr id="286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defRPr/>
            </a:pPr>
            <a:r>
              <a:rPr lang="en-US" sz="1200" dirty="0">
                <a:ea typeface="ＭＳ Ｐゴシック" charset="0"/>
              </a:rPr>
              <a:t>Classic debate in cognitive science</a:t>
            </a:r>
          </a:p>
          <a:p>
            <a:pPr eaLnBrk="1" hangingPunct="1">
              <a:defRPr/>
            </a:pPr>
            <a:r>
              <a:rPr lang="en-US" sz="1200" dirty="0">
                <a:ea typeface="ＭＳ Ｐゴシック" charset="0"/>
              </a:rPr>
              <a:t>One of the cornerstones of connectionism</a:t>
            </a:r>
          </a:p>
          <a:p>
            <a:pPr eaLnBrk="1" hangingPunct="1">
              <a:defRPr/>
            </a:pPr>
            <a:r>
              <a:rPr lang="en-US" sz="1200" dirty="0">
                <a:ea typeface="ＭＳ Ｐゴシック" charset="0"/>
              </a:rPr>
              <a:t>An example of real-world long-term learning </a:t>
            </a:r>
          </a:p>
          <a:p>
            <a:pPr eaLnBrk="1" hangingPunct="1"/>
            <a:endParaRPr lang="en-US" dirty="0">
              <a:latin typeface="Times" charset="0"/>
              <a:ea typeface="ＭＳ Ｐゴシック" charset="0"/>
              <a:cs typeface="ＭＳ Ｐゴシック" charset="0"/>
            </a:endParaRPr>
          </a:p>
          <a:p>
            <a:pPr eaLnBrk="1" hangingPunct="1"/>
            <a:r>
              <a:rPr lang="en-US" dirty="0" err="1">
                <a:latin typeface="Times" charset="0"/>
                <a:ea typeface="ＭＳ Ｐゴシック" charset="0"/>
                <a:cs typeface="ＭＳ Ｐゴシック" charset="0"/>
              </a:rPr>
              <a:t>Symbolicists</a:t>
            </a:r>
            <a:r>
              <a:rPr lang="en-US" dirty="0">
                <a:latin typeface="Times" charset="0"/>
                <a:ea typeface="ＭＳ Ｐゴシック" charset="0"/>
                <a:cs typeface="ＭＳ Ｐゴシック" charset="0"/>
              </a:rPr>
              <a:t>: learning rules vs connectionists: growing vocabs</a:t>
            </a:r>
          </a:p>
          <a:p>
            <a:pPr eaLnBrk="1" hangingPunct="1"/>
            <a:endParaRPr lang="en-US" dirty="0">
              <a:latin typeface="Times" charset="0"/>
              <a:ea typeface="ＭＳ Ｐゴシック" charset="0"/>
              <a:cs typeface="ＭＳ Ｐゴシック" charset="0"/>
            </a:endParaRPr>
          </a:p>
          <a:p>
            <a:pPr eaLnBrk="1" hangingPunct="1"/>
            <a:endParaRPr lang="en-US" dirty="0">
              <a:latin typeface="Times" charset="0"/>
              <a:ea typeface="ＭＳ Ｐゴシック" charset="0"/>
              <a:cs typeface="ＭＳ Ｐゴシック" charset="0"/>
            </a:endParaRPr>
          </a:p>
          <a:p>
            <a:pPr eaLnBrk="1" hangingPunct="1"/>
            <a:endParaRPr lang="en-US" dirty="0">
              <a:latin typeface="Times" charset="0"/>
              <a:ea typeface="ＭＳ Ｐゴシック" charset="0"/>
              <a:cs typeface="ＭＳ Ｐゴシック" charset="0"/>
            </a:endParaRPr>
          </a:p>
          <a:p>
            <a:pPr eaLnBrk="1" hangingPunct="1"/>
            <a:r>
              <a:rPr lang="en-US" dirty="0">
                <a:latin typeface="Times" charset="0"/>
                <a:ea typeface="ＭＳ Ｐゴシック" charset="0"/>
                <a:cs typeface="ＭＳ Ｐゴシック" charset="0"/>
              </a:rPr>
              <a:t>Stage 1: </a:t>
            </a:r>
            <a:r>
              <a:rPr lang="en-US" dirty="0" err="1">
                <a:latin typeface="Times" charset="0"/>
                <a:ea typeface="ＭＳ Ｐゴシック" charset="0"/>
                <a:cs typeface="ＭＳ Ｐゴシック" charset="0"/>
              </a:rPr>
              <a:t>irregluar</a:t>
            </a:r>
            <a:r>
              <a:rPr lang="en-US" baseline="0" dirty="0">
                <a:latin typeface="Times" charset="0"/>
                <a:ea typeface="ＭＳ Ｐゴシック" charset="0"/>
                <a:cs typeface="ＭＳ Ｐゴシック" charset="0"/>
              </a:rPr>
              <a:t> verbs are used correctly</a:t>
            </a:r>
          </a:p>
          <a:p>
            <a:pPr eaLnBrk="1" hangingPunct="1"/>
            <a:r>
              <a:rPr lang="en-US" baseline="0" dirty="0">
                <a:latin typeface="Times" charset="0"/>
                <a:ea typeface="ＭＳ Ｐゴシック" charset="0"/>
                <a:cs typeface="ＭＳ Ｐゴシック" charset="0"/>
              </a:rPr>
              <a:t>Stage 2: child starts to understand the regularities in forming the past tense -&gt; will sometimes generate “regular” past-tenses of irregular verbs</a:t>
            </a:r>
          </a:p>
          <a:p>
            <a:pPr eaLnBrk="1" hangingPunct="1"/>
            <a:r>
              <a:rPr lang="en-US" dirty="0">
                <a:latin typeface="Times" charset="0"/>
                <a:ea typeface="ＭＳ Ｐゴシック" charset="0"/>
                <a:cs typeface="ＭＳ Ｐゴシック" charset="0"/>
              </a:rPr>
              <a:t>Transition from stage 2 to 3 takes several years</a:t>
            </a:r>
          </a:p>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034040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Argument: Overgeneralization must be a result of rule learning, as children could not have learned</a:t>
            </a:r>
            <a:r>
              <a:rPr lang="en-US" baseline="0" dirty="0"/>
              <a:t> the incorrect past-tense of irregular verbs from experience</a:t>
            </a:r>
            <a:endParaRPr lang="en-US" dirty="0"/>
          </a:p>
        </p:txBody>
      </p:sp>
      <p:sp>
        <p:nvSpPr>
          <p:cNvPr id="4" name="Slide Number Placeholder 3"/>
          <p:cNvSpPr>
            <a:spLocks noGrp="1"/>
          </p:cNvSpPr>
          <p:nvPr>
            <p:ph type="sldNum" sz="quarter" idx="10"/>
          </p:nvPr>
        </p:nvSpPr>
        <p:spPr/>
        <p:txBody>
          <a:bodyPr/>
          <a:lstStyle/>
          <a:p>
            <a:fld id="{2B56FA1D-EB87-674F-B852-88C3E091723A}" type="slidenum">
              <a:rPr lang="en-US" smtClean="0"/>
              <a:t>73</a:t>
            </a:fld>
            <a:endParaRPr lang="en-US"/>
          </a:p>
        </p:txBody>
      </p:sp>
    </p:spTree>
    <p:extLst>
      <p:ext uri="{BB962C8B-B14F-4D97-AF65-F5344CB8AC3E}">
        <p14:creationId xmlns:p14="http://schemas.microsoft.com/office/powerpoint/2010/main" val="12903817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C0F3A73-1B69-914E-A2B3-C384EB83D28C}" type="slidenum">
              <a:rPr lang="en-US" sz="1200"/>
              <a:pPr/>
              <a:t>74</a:t>
            </a:fld>
            <a:endParaRPr lang="en-US" sz="1200"/>
          </a:p>
        </p:txBody>
      </p:sp>
      <p:sp>
        <p:nvSpPr>
          <p:cNvPr id="28674" name="Rectangle 2"/>
          <p:cNvSpPr>
            <a:spLocks noGrp="1" noRot="1" noChangeAspect="1" noChangeArrowheads="1"/>
          </p:cNvSpPr>
          <p:nvPr>
            <p:ph type="sldImg"/>
          </p:nvPr>
        </p:nvSpPr>
        <p:spPr>
          <a:solidFill>
            <a:srgbClr val="FFFFFF"/>
          </a:solidFill>
          <a:ln/>
        </p:spPr>
      </p:sp>
      <p:sp>
        <p:nvSpPr>
          <p:cNvPr id="286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This theory does not explain false </a:t>
            </a:r>
            <a:r>
              <a:rPr lang="en-US" sz="1200" dirty="0" err="1"/>
              <a:t>irregularizations</a:t>
            </a:r>
            <a:endParaRPr lang="en-US" sz="1200" dirty="0"/>
          </a:p>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4490732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Argument: Overgeneralization must be a result of rule learning, as children could not have learned</a:t>
            </a:r>
            <a:r>
              <a:rPr lang="en-US" baseline="0" dirty="0"/>
              <a:t> the incorrect past-tense of irregular verbs from experience</a:t>
            </a:r>
            <a:endParaRPr lang="en-US" dirty="0"/>
          </a:p>
        </p:txBody>
      </p:sp>
      <p:sp>
        <p:nvSpPr>
          <p:cNvPr id="4" name="Slide Number Placeholder 3"/>
          <p:cNvSpPr>
            <a:spLocks noGrp="1"/>
          </p:cNvSpPr>
          <p:nvPr>
            <p:ph type="sldNum" sz="quarter" idx="10"/>
          </p:nvPr>
        </p:nvSpPr>
        <p:spPr/>
        <p:txBody>
          <a:bodyPr/>
          <a:lstStyle/>
          <a:p>
            <a:fld id="{2B56FA1D-EB87-674F-B852-88C3E091723A}" type="slidenum">
              <a:rPr lang="en-US" smtClean="0"/>
              <a:t>75</a:t>
            </a:fld>
            <a:endParaRPr lang="en-US"/>
          </a:p>
        </p:txBody>
      </p:sp>
    </p:spTree>
    <p:extLst>
      <p:ext uri="{BB962C8B-B14F-4D97-AF65-F5344CB8AC3E}">
        <p14:creationId xmlns:p14="http://schemas.microsoft.com/office/powerpoint/2010/main" val="1663371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6FA1D-EB87-674F-B852-88C3E091723A}" type="slidenum">
              <a:rPr lang="en-US" smtClean="0"/>
              <a:t>76</a:t>
            </a:fld>
            <a:endParaRPr lang="en-US"/>
          </a:p>
        </p:txBody>
      </p:sp>
    </p:spTree>
    <p:extLst>
      <p:ext uri="{BB962C8B-B14F-4D97-AF65-F5344CB8AC3E}">
        <p14:creationId xmlns:p14="http://schemas.microsoft.com/office/powerpoint/2010/main" val="2489637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was trained with 420 pairs of root verbs with their past</a:t>
            </a:r>
            <a:r>
              <a:rPr lang="en-US" baseline="0" dirty="0"/>
              <a:t> tense</a:t>
            </a:r>
          </a:p>
          <a:p>
            <a:r>
              <a:rPr lang="en-US" baseline="0" dirty="0"/>
              <a:t>2 basic parts of the model: </a:t>
            </a:r>
          </a:p>
          <a:p>
            <a:pPr marL="171450" indent="-171450">
              <a:buFontTx/>
              <a:buChar char="-"/>
            </a:pPr>
            <a:r>
              <a:rPr lang="en-US" baseline="0" dirty="0"/>
              <a:t>pattern </a:t>
            </a:r>
            <a:r>
              <a:rPr lang="en-US" baseline="0" dirty="0" err="1"/>
              <a:t>associator</a:t>
            </a:r>
            <a:r>
              <a:rPr lang="en-US" baseline="0" dirty="0"/>
              <a:t> network (learns relationship between base form and past-tense form)</a:t>
            </a:r>
          </a:p>
          <a:p>
            <a:pPr marL="171450" indent="-171450">
              <a:buFontTx/>
              <a:buChar char="-"/>
            </a:pPr>
            <a:r>
              <a:rPr lang="en-US" baseline="0" dirty="0"/>
              <a:t>- decoding network (converts feature representation of the past-tense form into a phonological representation)</a:t>
            </a:r>
          </a:p>
          <a:p>
            <a:endParaRPr lang="en-US" dirty="0"/>
          </a:p>
        </p:txBody>
      </p:sp>
      <p:sp>
        <p:nvSpPr>
          <p:cNvPr id="4" name="Slide Number Placeholder 3"/>
          <p:cNvSpPr>
            <a:spLocks noGrp="1"/>
          </p:cNvSpPr>
          <p:nvPr>
            <p:ph type="sldNum" sz="quarter" idx="10"/>
          </p:nvPr>
        </p:nvSpPr>
        <p:spPr/>
        <p:txBody>
          <a:bodyPr/>
          <a:lstStyle/>
          <a:p>
            <a:fld id="{2B56FA1D-EB87-674F-B852-88C3E091723A}" type="slidenum">
              <a:rPr lang="en-US" smtClean="0"/>
              <a:t>77</a:t>
            </a:fld>
            <a:endParaRPr lang="en-US"/>
          </a:p>
        </p:txBody>
      </p:sp>
    </p:spTree>
    <p:extLst>
      <p:ext uri="{BB962C8B-B14F-4D97-AF65-F5344CB8AC3E}">
        <p14:creationId xmlns:p14="http://schemas.microsoft.com/office/powerpoint/2010/main" val="28989466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336FDC38-FF13-D946-A578-39824C712118}" type="slidenum">
              <a:rPr lang="en-US" sz="1200"/>
              <a:pPr/>
              <a:t>78</a:t>
            </a:fld>
            <a:endParaRPr lang="en-US" sz="12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err="1">
                <a:latin typeface="Times" charset="0"/>
                <a:ea typeface="ＭＳ Ｐゴシック" charset="0"/>
                <a:cs typeface="ＭＳ Ｐゴシック" charset="0"/>
              </a:rPr>
              <a:t>Wickelfeature</a:t>
            </a:r>
            <a:r>
              <a:rPr lang="en-US" dirty="0">
                <a:latin typeface="Times" charset="0"/>
                <a:ea typeface="ＭＳ Ｐゴシック" charset="0"/>
                <a:cs typeface="ＭＳ Ｐゴシック" charset="0"/>
              </a:rPr>
              <a:t> (</a:t>
            </a:r>
            <a:r>
              <a:rPr lang="en-US" dirty="0" err="1">
                <a:latin typeface="Times" charset="0"/>
                <a:ea typeface="ＭＳ Ｐゴシック" charset="0"/>
                <a:cs typeface="ＭＳ Ｐゴシック" charset="0"/>
              </a:rPr>
              <a:t>Wickelgren</a:t>
            </a:r>
            <a:r>
              <a:rPr lang="en-US" dirty="0">
                <a:latin typeface="Times" charset="0"/>
                <a:ea typeface="ＭＳ Ｐゴシック" charset="0"/>
                <a:cs typeface="ＭＳ Ｐゴシック" charset="0"/>
              </a:rPr>
              <a:t> , 1969):</a:t>
            </a:r>
            <a:r>
              <a:rPr lang="en-US" baseline="0" dirty="0">
                <a:latin typeface="Times" charset="0"/>
                <a:ea typeface="ＭＳ Ｐゴシック" charset="0"/>
                <a:cs typeface="ＭＳ Ｐゴシック" charset="0"/>
              </a:rPr>
              <a:t> each phone (sound – phonetic feature) in a word is represented as a triple, consisting of the phone and its predecessor and successor</a:t>
            </a:r>
            <a:endParaRPr lang="en-US" dirty="0">
              <a:latin typeface="Times" charset="0"/>
              <a:ea typeface="ＭＳ Ｐゴシック" charset="0"/>
              <a:cs typeface="ＭＳ Ｐゴシック" charset="0"/>
            </a:endParaRPr>
          </a:p>
          <a:p>
            <a:pPr eaLnBrk="1" hangingPunct="1"/>
            <a:r>
              <a:rPr lang="en-US" dirty="0">
                <a:latin typeface="Times" charset="0"/>
                <a:ea typeface="ＭＳ Ｐゴシック" charset="0"/>
                <a:cs typeface="ＭＳ Ｐゴシック" charset="0"/>
              </a:rPr>
              <a:t>Input units:</a:t>
            </a:r>
            <a:r>
              <a:rPr lang="en-US" baseline="0" dirty="0">
                <a:latin typeface="Times" charset="0"/>
                <a:ea typeface="ＭＳ Ｐゴシック" charset="0"/>
                <a:cs typeface="ＭＳ Ｐゴシック" charset="0"/>
              </a:rPr>
              <a:t> represent the input pattern corresponding to the root form of the verbs</a:t>
            </a:r>
          </a:p>
          <a:p>
            <a:pPr eaLnBrk="1" hangingPunct="1"/>
            <a:r>
              <a:rPr lang="en-US" baseline="0" dirty="0">
                <a:latin typeface="Times" charset="0"/>
                <a:ea typeface="ＭＳ Ｐゴシック" charset="0"/>
                <a:cs typeface="ＭＳ Ｐゴシック" charset="0"/>
              </a:rPr>
              <a:t>Output units: output generated as current guess about the past tense</a:t>
            </a:r>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8455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0DF3665-322D-E441-959C-0422CF68B4AB}" type="slidenum">
              <a:rPr lang="en-US" sz="1200"/>
              <a:pPr/>
              <a:t>79</a:t>
            </a:fld>
            <a:endParaRPr 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charset="0"/>
                <a:ea typeface="ＭＳ Ｐゴシック" charset="0"/>
                <a:cs typeface="ＭＳ Ｐゴシック" charset="0"/>
              </a:rPr>
              <a:t>Input weights </a:t>
            </a:r>
            <a:r>
              <a:rPr lang="en-US" baseline="0" dirty="0">
                <a:latin typeface="Times" charset="0"/>
                <a:ea typeface="ＭＳ Ｐゴシック" charset="0"/>
                <a:cs typeface="ＭＳ Ｐゴシック" charset="0"/>
              </a:rPr>
              <a:t>are set to 1 -&gt; </a:t>
            </a:r>
            <a:r>
              <a:rPr lang="en-US" dirty="0">
                <a:latin typeface="Times" charset="0"/>
                <a:ea typeface="ＭＳ Ｐゴシック" charset="0"/>
                <a:cs typeface="ＭＳ Ｐゴシック" charset="0"/>
              </a:rPr>
              <a:t>Model calculates</a:t>
            </a:r>
            <a:r>
              <a:rPr lang="en-US" baseline="0" dirty="0">
                <a:latin typeface="Times" charset="0"/>
                <a:ea typeface="ＭＳ Ｐゴシック" charset="0"/>
                <a:cs typeface="ＭＳ Ｐゴシック" charset="0"/>
              </a:rPr>
              <a:t> the output weights (input units * weight)</a:t>
            </a:r>
          </a:p>
          <a:p>
            <a:pPr eaLnBrk="1" hangingPunct="1"/>
            <a:r>
              <a:rPr lang="en-US" baseline="0" dirty="0">
                <a:latin typeface="Times" charset="0"/>
                <a:ea typeface="ＭＳ Ｐゴシック" charset="0"/>
                <a:cs typeface="ＭＳ Ｐゴシック" charset="0"/>
              </a:rPr>
              <a:t>Then the model receives feedback and adjusts the connection strengths so that they would produce the correct output</a:t>
            </a:r>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5996674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0DF3665-322D-E441-959C-0422CF68B4AB}" type="slidenum">
              <a:rPr lang="en-US" sz="1200"/>
              <a:pPr/>
              <a:t>80</a:t>
            </a:fld>
            <a:endParaRPr 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charset="0"/>
                <a:ea typeface="ＭＳ Ｐゴシック" charset="0"/>
                <a:cs typeface="ＭＳ Ｐゴシック" charset="0"/>
              </a:rPr>
              <a:t>Input weights </a:t>
            </a:r>
            <a:r>
              <a:rPr lang="en-US" baseline="0" dirty="0">
                <a:latin typeface="Times" charset="0"/>
                <a:ea typeface="ＭＳ Ｐゴシック" charset="0"/>
                <a:cs typeface="ＭＳ Ｐゴシック" charset="0"/>
              </a:rPr>
              <a:t>are set to 1 -&gt; </a:t>
            </a:r>
            <a:r>
              <a:rPr lang="en-US" dirty="0">
                <a:latin typeface="Times" charset="0"/>
                <a:ea typeface="ＭＳ Ｐゴシック" charset="0"/>
                <a:cs typeface="ＭＳ Ｐゴシック" charset="0"/>
              </a:rPr>
              <a:t>Model calculates</a:t>
            </a:r>
            <a:r>
              <a:rPr lang="en-US" baseline="0" dirty="0">
                <a:latin typeface="Times" charset="0"/>
                <a:ea typeface="ＭＳ Ｐゴシック" charset="0"/>
                <a:cs typeface="ＭＳ Ｐゴシック" charset="0"/>
              </a:rPr>
              <a:t> the output weights (input units * weight)</a:t>
            </a:r>
          </a:p>
          <a:p>
            <a:pPr eaLnBrk="1" hangingPunct="1"/>
            <a:r>
              <a:rPr lang="en-US" baseline="0" dirty="0">
                <a:latin typeface="Times" charset="0"/>
                <a:ea typeface="ＭＳ Ｐゴシック" charset="0"/>
                <a:cs typeface="ＭＳ Ｐゴシック" charset="0"/>
              </a:rPr>
              <a:t>Then the model receives feedback and adjusts the connection strengths so that they would produce the correct output</a:t>
            </a:r>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41013257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7FA7A4E-0482-D547-97EE-AD08A7DDE5E5}" type="slidenum">
              <a:rPr lang="en-US" sz="1200"/>
              <a:pPr/>
              <a:t>81</a:t>
            </a:fld>
            <a:endParaRPr lang="en-US" sz="12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charset="0"/>
                <a:ea typeface="ＭＳ Ｐゴシック" charset="0"/>
                <a:cs typeface="ＭＳ Ｐゴシック" charset="0"/>
              </a:rPr>
              <a:t>The</a:t>
            </a:r>
            <a:r>
              <a:rPr lang="en-US" baseline="0" dirty="0">
                <a:latin typeface="Times" charset="0"/>
                <a:ea typeface="ＭＳ Ｐゴシック" charset="0"/>
                <a:cs typeface="ＭＳ Ｐゴシック" charset="0"/>
              </a:rPr>
              <a:t> input feature ink is now not only used for sink but also for wink</a:t>
            </a:r>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633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repetitions</a:t>
            </a:r>
          </a:p>
        </p:txBody>
      </p:sp>
      <p:sp>
        <p:nvSpPr>
          <p:cNvPr id="4" name="Slide Number Placeholder 3"/>
          <p:cNvSpPr>
            <a:spLocks noGrp="1"/>
          </p:cNvSpPr>
          <p:nvPr>
            <p:ph type="sldNum" sz="quarter" idx="10"/>
          </p:nvPr>
        </p:nvSpPr>
        <p:spPr/>
        <p:txBody>
          <a:bodyPr/>
          <a:lstStyle/>
          <a:p>
            <a:fld id="{2B56FA1D-EB87-674F-B852-88C3E091723A}" type="slidenum">
              <a:rPr lang="en-US" smtClean="0"/>
              <a:t>11</a:t>
            </a:fld>
            <a:endParaRPr lang="en-US"/>
          </a:p>
        </p:txBody>
      </p:sp>
    </p:spTree>
    <p:extLst>
      <p:ext uri="{BB962C8B-B14F-4D97-AF65-F5344CB8AC3E}">
        <p14:creationId xmlns:p14="http://schemas.microsoft.com/office/powerpoint/2010/main" val="7427758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7FA7A4E-0482-D547-97EE-AD08A7DDE5E5}" type="slidenum">
              <a:rPr lang="en-US" sz="1200"/>
              <a:pPr/>
              <a:t>82</a:t>
            </a:fld>
            <a:endParaRPr lang="en-US" sz="12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2316194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90D935A-61CD-6C4B-8026-0CF2A02067F5}" type="slidenum">
              <a:rPr lang="en-US" sz="1200"/>
              <a:pPr/>
              <a:t>83</a:t>
            </a:fld>
            <a:endParaRPr lang="en-US" sz="12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charset="0"/>
                <a:ea typeface="ＭＳ Ｐゴシック" charset="0"/>
                <a:cs typeface="ＭＳ Ｐゴシック" charset="0"/>
              </a:rPr>
              <a:t>initially the neural network is able to accommodate all individual examples, </a:t>
            </a:r>
          </a:p>
          <a:p>
            <a:pPr eaLnBrk="1" hangingPunct="1"/>
            <a:r>
              <a:rPr lang="en-US" dirty="0">
                <a:latin typeface="Times" charset="0"/>
                <a:ea typeface="ＭＳ Ｐゴシック" charset="0"/>
                <a:cs typeface="ＭＳ Ｐゴシック" charset="0"/>
              </a:rPr>
              <a:t>but as the size of the vocabulary increases, the network is forced to generalize, producing decreased performance on irregular </a:t>
            </a:r>
          </a:p>
          <a:p>
            <a:pPr eaLnBrk="1" hangingPunct="1"/>
            <a:r>
              <a:rPr lang="en-US" dirty="0">
                <a:latin typeface="Times" charset="0"/>
                <a:ea typeface="ＭＳ Ｐゴシック" charset="0"/>
                <a:cs typeface="ＭＳ Ｐゴシック" charset="0"/>
              </a:rPr>
              <a:t>verbs. </a:t>
            </a:r>
          </a:p>
        </p:txBody>
      </p:sp>
    </p:spTree>
    <p:extLst>
      <p:ext uri="{BB962C8B-B14F-4D97-AF65-F5344CB8AC3E}">
        <p14:creationId xmlns:p14="http://schemas.microsoft.com/office/powerpoint/2010/main" val="33597757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7FA7A4E-0482-D547-97EE-AD08A7DDE5E5}" type="slidenum">
              <a:rPr lang="en-US" sz="1200"/>
              <a:pPr/>
              <a:t>84</a:t>
            </a:fld>
            <a:endParaRPr lang="en-US" sz="12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32814943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7FA7A4E-0482-D547-97EE-AD08A7DDE5E5}" type="slidenum">
              <a:rPr lang="en-US" sz="1200"/>
              <a:pPr/>
              <a:t>85</a:t>
            </a:fld>
            <a:endParaRPr lang="en-US" sz="12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4087909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7FA7A4E-0482-D547-97EE-AD08A7DDE5E5}" type="slidenum">
              <a:rPr lang="en-US" sz="1200"/>
              <a:pPr/>
              <a:t>86</a:t>
            </a:fld>
            <a:endParaRPr lang="en-US" sz="12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39346707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85ABCF0-8ECA-0D4B-A420-090C727F7818}" type="slidenum">
              <a:rPr lang="en-US" sz="1200"/>
              <a:pPr/>
              <a:t>87</a:t>
            </a:fld>
            <a:endParaRPr lang="en-US" sz="12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8387685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6EE24B2A-FDD0-D743-B355-BEFEF2383161}" type="slidenum">
              <a:rPr lang="en-US" sz="1200"/>
              <a:pPr/>
              <a:t>88</a:t>
            </a:fld>
            <a:endParaRPr lang="en-US" sz="12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charset="0"/>
                <a:ea typeface="ＭＳ Ｐゴシック" charset="0"/>
                <a:cs typeface="ＭＳ Ｐゴシック" charset="0"/>
              </a:rPr>
              <a:t>Dip in performance when there are too many new words – correct and incorrect</a:t>
            </a:r>
            <a:r>
              <a:rPr lang="en-US" baseline="0" dirty="0">
                <a:latin typeface="Times" charset="0"/>
                <a:ea typeface="ＭＳ Ｐゴシック" charset="0"/>
                <a:cs typeface="ＭＳ Ｐゴシック" charset="0"/>
              </a:rPr>
              <a:t> forms receive activation</a:t>
            </a:r>
          </a:p>
          <a:p>
            <a:pPr eaLnBrk="1" hangingPunct="1"/>
            <a:r>
              <a:rPr lang="en-US" baseline="0" dirty="0">
                <a:latin typeface="Times" charset="0"/>
                <a:ea typeface="ＭＳ Ｐゴシック" charset="0"/>
                <a:cs typeface="ＭＳ Ｐゴシック" charset="0"/>
              </a:rPr>
              <a:t>Increase in performance over time, as the correct forms get reinforced</a:t>
            </a:r>
          </a:p>
          <a:p>
            <a:pPr eaLnBrk="1" hangingPunct="1"/>
            <a:r>
              <a:rPr lang="en-US" baseline="0" dirty="0">
                <a:latin typeface="Times" charset="0"/>
                <a:ea typeface="ＭＳ Ｐゴシック" charset="0"/>
                <a:cs typeface="ＭＳ Ｐゴシック" charset="0"/>
              </a:rPr>
              <a:t>So this model works without assuming any use of rules</a:t>
            </a:r>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5712131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true for the original</a:t>
            </a:r>
            <a:r>
              <a:rPr lang="en-US" baseline="0" dirty="0"/>
              <a:t> model, but also largely for more advanced newer neural network models</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Sudden </a:t>
            </a:r>
            <a:r>
              <a:rPr lang="en-US" baseline="0" dirty="0" err="1"/>
              <a:t>incrase</a:t>
            </a:r>
            <a:r>
              <a:rPr lang="en-US" baseline="0" dirty="0"/>
              <a:t>: </a:t>
            </a:r>
            <a:r>
              <a:rPr lang="en-US" sz="1200" kern="1200" dirty="0">
                <a:solidFill>
                  <a:schemeClr val="tx1"/>
                </a:solidFill>
                <a:effectLst/>
                <a:latin typeface="+mn-lt"/>
                <a:ea typeface="+mn-ea"/>
                <a:cs typeface="+mn-cs"/>
              </a:rPr>
              <a:t>10 items to 420 items </a:t>
            </a:r>
            <a:endParaRPr lang="en-US" dirty="0"/>
          </a:p>
          <a:p>
            <a:endParaRPr lang="en-US" dirty="0"/>
          </a:p>
        </p:txBody>
      </p:sp>
      <p:sp>
        <p:nvSpPr>
          <p:cNvPr id="4" name="Slide Number Placeholder 3"/>
          <p:cNvSpPr>
            <a:spLocks noGrp="1"/>
          </p:cNvSpPr>
          <p:nvPr>
            <p:ph type="sldNum" sz="quarter" idx="10"/>
          </p:nvPr>
        </p:nvSpPr>
        <p:spPr/>
        <p:txBody>
          <a:bodyPr/>
          <a:lstStyle/>
          <a:p>
            <a:fld id="{2B56FA1D-EB87-674F-B852-88C3E091723A}" type="slidenum">
              <a:rPr lang="en-US" smtClean="0"/>
              <a:t>89</a:t>
            </a:fld>
            <a:endParaRPr lang="en-US"/>
          </a:p>
        </p:txBody>
      </p:sp>
    </p:spTree>
    <p:extLst>
      <p:ext uri="{BB962C8B-B14F-4D97-AF65-F5344CB8AC3E}">
        <p14:creationId xmlns:p14="http://schemas.microsoft.com/office/powerpoint/2010/main" val="4196461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BA7CBF4-0DC7-004A-B154-8EEC97AEA243}" type="slidenum">
              <a:rPr lang="en-US" sz="1200"/>
              <a:pPr/>
              <a:t>90</a:t>
            </a:fld>
            <a:endParaRPr lang="en-US" sz="1200"/>
          </a:p>
        </p:txBody>
      </p:sp>
      <p:sp>
        <p:nvSpPr>
          <p:cNvPr id="49154" name="Rectangle 2"/>
          <p:cNvSpPr>
            <a:spLocks noGrp="1" noRot="1" noChangeAspect="1" noChangeArrowheads="1"/>
          </p:cNvSpPr>
          <p:nvPr>
            <p:ph type="sldImg"/>
          </p:nvPr>
        </p:nvSpPr>
        <p:spPr>
          <a:solidFill>
            <a:srgbClr val="FFFFFF"/>
          </a:solidFill>
          <a:ln/>
        </p:spPr>
      </p:sp>
      <p:sp>
        <p:nvSpPr>
          <p:cNvPr id="4915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rational analysis, each component of the cognitive system is optimized with respect to demands from the environment, given its computational limitations. </a:t>
            </a:r>
            <a:endParaRPr lang="en-US" dirty="0"/>
          </a:p>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0180901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81C9306-6DD3-734F-8FA0-658555C6675C}" type="slidenum">
              <a:rPr lang="en-US" sz="1200"/>
              <a:pPr/>
              <a:t>91</a:t>
            </a:fld>
            <a:endParaRPr lang="en-US" sz="1200"/>
          </a:p>
        </p:txBody>
      </p:sp>
      <p:sp>
        <p:nvSpPr>
          <p:cNvPr id="55298" name="Rectangle 2"/>
          <p:cNvSpPr>
            <a:spLocks noGrp="1" noRot="1" noChangeAspect="1" noChangeArrowheads="1"/>
          </p:cNvSpPr>
          <p:nvPr>
            <p:ph type="sldImg"/>
          </p:nvPr>
        </p:nvSpPr>
        <p:spPr>
          <a:solidFill>
            <a:srgbClr val="FFFFFF"/>
          </a:solidFill>
          <a:ln/>
        </p:spPr>
      </p:sp>
      <p:sp>
        <p:nvSpPr>
          <p:cNvPr id="5529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sz="1200" dirty="0">
                <a:latin typeface="Gill Sans Light"/>
                <a:cs typeface="Gill Sans Light"/>
              </a:rPr>
              <a:t>Curve: number of occurrences</a:t>
            </a:r>
            <a:r>
              <a:rPr lang="en-US" sz="1200" baseline="0" dirty="0">
                <a:latin typeface="Gill Sans Light"/>
                <a:cs typeface="Gill Sans Light"/>
              </a:rPr>
              <a:t> in the corpus</a:t>
            </a:r>
          </a:p>
          <a:p>
            <a:r>
              <a:rPr lang="en-US" sz="1200" baseline="0" dirty="0">
                <a:latin typeface="Gill Sans Light"/>
                <a:cs typeface="Gill Sans Light"/>
              </a:rPr>
              <a:t>Bars: irregular verbs</a:t>
            </a:r>
          </a:p>
          <a:p>
            <a:r>
              <a:rPr lang="en-US" sz="1200" dirty="0">
                <a:latin typeface="Gill Sans Light"/>
                <a:cs typeface="Gill Sans Light"/>
              </a:rPr>
              <a:t>Though most English verbs are regular verbs, irregular verbs are the more frequently used ones.</a:t>
            </a:r>
          </a:p>
          <a:p>
            <a:r>
              <a:rPr lang="en-US" sz="1200" dirty="0">
                <a:latin typeface="Gill Sans Light"/>
                <a:cs typeface="Gill Sans Light"/>
                <a:sym typeface="Wingdings"/>
              </a:rPr>
              <a:t> </a:t>
            </a:r>
            <a:r>
              <a:rPr lang="en-US" sz="1200" dirty="0">
                <a:latin typeface="Gill Sans Light"/>
                <a:cs typeface="Gill Sans Light"/>
              </a:rPr>
              <a:t>25-30% of all used verbs are regular</a:t>
            </a:r>
          </a:p>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443935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repetitions</a:t>
            </a:r>
          </a:p>
        </p:txBody>
      </p:sp>
      <p:sp>
        <p:nvSpPr>
          <p:cNvPr id="4" name="Slide Number Placeholder 3"/>
          <p:cNvSpPr>
            <a:spLocks noGrp="1"/>
          </p:cNvSpPr>
          <p:nvPr>
            <p:ph type="sldNum" sz="quarter" idx="10"/>
          </p:nvPr>
        </p:nvSpPr>
        <p:spPr/>
        <p:txBody>
          <a:bodyPr/>
          <a:lstStyle/>
          <a:p>
            <a:fld id="{2B56FA1D-EB87-674F-B852-88C3E091723A}" type="slidenum">
              <a:rPr lang="en-US" smtClean="0"/>
              <a:t>12</a:t>
            </a:fld>
            <a:endParaRPr lang="en-US"/>
          </a:p>
        </p:txBody>
      </p:sp>
    </p:spTree>
    <p:extLst>
      <p:ext uri="{BB962C8B-B14F-4D97-AF65-F5344CB8AC3E}">
        <p14:creationId xmlns:p14="http://schemas.microsoft.com/office/powerpoint/2010/main" val="18628240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Cited 350 times (2022)</a:t>
            </a:r>
          </a:p>
        </p:txBody>
      </p:sp>
      <p:sp>
        <p:nvSpPr>
          <p:cNvPr id="4" name="Slide Number Placeholder 3"/>
          <p:cNvSpPr>
            <a:spLocks noGrp="1"/>
          </p:cNvSpPr>
          <p:nvPr>
            <p:ph type="sldNum" sz="quarter" idx="5"/>
          </p:nvPr>
        </p:nvSpPr>
        <p:spPr/>
        <p:txBody>
          <a:bodyPr/>
          <a:lstStyle/>
          <a:p>
            <a:fld id="{2B56FA1D-EB87-674F-B852-88C3E091723A}" type="slidenum">
              <a:rPr lang="en-US" smtClean="0"/>
              <a:t>92</a:t>
            </a:fld>
            <a:endParaRPr lang="en-US"/>
          </a:p>
        </p:txBody>
      </p:sp>
    </p:spTree>
    <p:extLst>
      <p:ext uri="{BB962C8B-B14F-4D97-AF65-F5344CB8AC3E}">
        <p14:creationId xmlns:p14="http://schemas.microsoft.com/office/powerpoint/2010/main" val="5551245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6516241A-6B8A-204E-9FE6-A78CF3266A1D}" type="slidenum">
              <a:rPr lang="en-US" sz="1200"/>
              <a:pPr/>
              <a:t>94</a:t>
            </a:fld>
            <a:endParaRPr lang="en-US" sz="1200"/>
          </a:p>
        </p:txBody>
      </p:sp>
      <p:sp>
        <p:nvSpPr>
          <p:cNvPr id="59394" name="Rectangle 2"/>
          <p:cNvSpPr>
            <a:spLocks noGrp="1" noRot="1" noChangeAspect="1" noChangeArrowheads="1"/>
          </p:cNvSpPr>
          <p:nvPr>
            <p:ph type="sldImg"/>
          </p:nvPr>
        </p:nvSpPr>
        <p:spPr>
          <a:solidFill>
            <a:srgbClr val="FFFFFF"/>
          </a:solidFill>
          <a:ln/>
        </p:spPr>
      </p:sp>
      <p:sp>
        <p:nvSpPr>
          <p:cNvPr id="5939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1247580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FE3151A-7405-7548-97C3-0176FFB04AFE}" type="slidenum">
              <a:rPr lang="en-US" sz="1200"/>
              <a:pPr/>
              <a:t>95</a:t>
            </a:fld>
            <a:endParaRPr lang="en-US" sz="1200"/>
          </a:p>
        </p:txBody>
      </p:sp>
      <p:sp>
        <p:nvSpPr>
          <p:cNvPr id="63490" name="Rectangle 2"/>
          <p:cNvSpPr>
            <a:spLocks noGrp="1" noRot="1" noChangeAspect="1" noChangeArrowheads="1"/>
          </p:cNvSpPr>
          <p:nvPr>
            <p:ph type="sldImg"/>
          </p:nvPr>
        </p:nvSpPr>
        <p:spPr>
          <a:solidFill>
            <a:srgbClr val="FFFFFF"/>
          </a:solidFill>
          <a:ln/>
        </p:spPr>
      </p:sp>
      <p:sp>
        <p:nvSpPr>
          <p:cNvPr id="6349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27049494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0FF8AF9-57DD-E54C-85AE-0A3024BC15BD}" type="slidenum">
              <a:rPr lang="en-US" sz="1200"/>
              <a:pPr/>
              <a:t>96</a:t>
            </a:fld>
            <a:endParaRPr lang="en-US" sz="1200"/>
          </a:p>
        </p:txBody>
      </p:sp>
      <p:sp>
        <p:nvSpPr>
          <p:cNvPr id="65538" name="Rectangle 2"/>
          <p:cNvSpPr>
            <a:spLocks noGrp="1" noRot="1" noChangeAspect="1" noChangeArrowheads="1"/>
          </p:cNvSpPr>
          <p:nvPr>
            <p:ph type="sldImg"/>
          </p:nvPr>
        </p:nvSpPr>
        <p:spPr>
          <a:solidFill>
            <a:srgbClr val="FFFFFF"/>
          </a:solidFill>
          <a:ln/>
        </p:spPr>
      </p:sp>
      <p:sp>
        <p:nvSpPr>
          <p:cNvPr id="6553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9487935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2052A6D-89D3-0946-9C54-DFE0ADE40C61}" type="slidenum">
              <a:rPr lang="en-US" sz="1200"/>
              <a:pPr/>
              <a:t>97</a:t>
            </a:fld>
            <a:endParaRPr lang="en-US" sz="1200"/>
          </a:p>
        </p:txBody>
      </p:sp>
      <p:sp>
        <p:nvSpPr>
          <p:cNvPr id="69634" name="Rectangle 2"/>
          <p:cNvSpPr>
            <a:spLocks noGrp="1" noRot="1" noChangeAspect="1" noChangeArrowheads="1"/>
          </p:cNvSpPr>
          <p:nvPr>
            <p:ph type="sldImg"/>
          </p:nvPr>
        </p:nvSpPr>
        <p:spPr>
          <a:solidFill>
            <a:srgbClr val="FFFFFF"/>
          </a:solidFill>
          <a:ln/>
        </p:spPr>
      </p:sp>
      <p:sp>
        <p:nvSpPr>
          <p:cNvPr id="6963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15798691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2C743C7-1DDD-4C48-8835-84C8D1B696E7}" type="slidenum">
              <a:rPr lang="en-US" sz="1200"/>
              <a:pPr/>
              <a:t>98</a:t>
            </a:fld>
            <a:endParaRPr lang="en-US" sz="1200"/>
          </a:p>
        </p:txBody>
      </p:sp>
      <p:sp>
        <p:nvSpPr>
          <p:cNvPr id="67586" name="Rectangle 2"/>
          <p:cNvSpPr>
            <a:spLocks noGrp="1" noRot="1" noChangeAspect="1" noChangeArrowheads="1"/>
          </p:cNvSpPr>
          <p:nvPr>
            <p:ph type="sldImg"/>
          </p:nvPr>
        </p:nvSpPr>
        <p:spPr>
          <a:solidFill>
            <a:srgbClr val="FFFFFF"/>
          </a:solidFill>
          <a:ln/>
        </p:spPr>
      </p:sp>
      <p:sp>
        <p:nvSpPr>
          <p:cNvPr id="6758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latin typeface="Times" charset="0"/>
                <a:ea typeface="ＭＳ Ｐゴシック" charset="0"/>
                <a:cs typeface="ＭＳ Ｐゴシック" charset="0"/>
              </a:rPr>
              <a:t>overgeneralization</a:t>
            </a:r>
          </a:p>
        </p:txBody>
      </p:sp>
    </p:spTree>
    <p:extLst>
      <p:ext uri="{BB962C8B-B14F-4D97-AF65-F5344CB8AC3E}">
        <p14:creationId xmlns:p14="http://schemas.microsoft.com/office/powerpoint/2010/main" val="30347155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AF8E300-9392-7846-813C-96999AA6CB6D}" type="slidenum">
              <a:rPr lang="en-US" sz="1200"/>
              <a:pPr/>
              <a:t>99</a:t>
            </a:fld>
            <a:endParaRPr lang="en-US" sz="1200"/>
          </a:p>
        </p:txBody>
      </p:sp>
      <p:sp>
        <p:nvSpPr>
          <p:cNvPr id="71682" name="Rectangle 2"/>
          <p:cNvSpPr>
            <a:spLocks noGrp="1" noRot="1" noChangeAspect="1" noChangeArrowheads="1"/>
          </p:cNvSpPr>
          <p:nvPr>
            <p:ph type="sldImg"/>
          </p:nvPr>
        </p:nvSpPr>
        <p:spPr>
          <a:solidFill>
            <a:srgbClr val="FFFFFF"/>
          </a:solidFill>
          <a:ln/>
        </p:spPr>
      </p:sp>
      <p:sp>
        <p:nvSpPr>
          <p:cNvPr id="7168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latin typeface="Times" charset="0"/>
                <a:ea typeface="ＭＳ Ｐゴシック" charset="0"/>
                <a:cs typeface="ＭＳ Ｐゴシック" charset="0"/>
              </a:rPr>
              <a:t>Wrong </a:t>
            </a:r>
            <a:r>
              <a:rPr lang="en-US" dirty="0" err="1">
                <a:latin typeface="Times" charset="0"/>
                <a:ea typeface="ＭＳ Ｐゴシック" charset="0"/>
                <a:cs typeface="ＭＳ Ｐゴシック" charset="0"/>
              </a:rPr>
              <a:t>irregularization</a:t>
            </a:r>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8869609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613DB93-E94C-F147-B6A1-8E004418A6BD}" type="slidenum">
              <a:rPr lang="en-US" sz="1200"/>
              <a:pPr/>
              <a:t>100</a:t>
            </a:fld>
            <a:endParaRPr lang="en-US" sz="1200"/>
          </a:p>
        </p:txBody>
      </p:sp>
      <p:sp>
        <p:nvSpPr>
          <p:cNvPr id="73730" name="Rectangle 2"/>
          <p:cNvSpPr>
            <a:spLocks noGrp="1" noRot="1" noChangeAspect="1" noChangeArrowheads="1"/>
          </p:cNvSpPr>
          <p:nvPr>
            <p:ph type="sldImg"/>
          </p:nvPr>
        </p:nvSpPr>
        <p:spPr>
          <a:solidFill>
            <a:srgbClr val="FFFFFF"/>
          </a:solidFill>
          <a:ln/>
        </p:spPr>
      </p:sp>
      <p:sp>
        <p:nvSpPr>
          <p:cNvPr id="7373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38112399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613DB93-E94C-F147-B6A1-8E004418A6BD}" type="slidenum">
              <a:rPr lang="en-US" sz="1200"/>
              <a:pPr/>
              <a:t>101</a:t>
            </a:fld>
            <a:endParaRPr lang="en-US" sz="1200"/>
          </a:p>
        </p:txBody>
      </p:sp>
      <p:sp>
        <p:nvSpPr>
          <p:cNvPr id="73730" name="Rectangle 2"/>
          <p:cNvSpPr>
            <a:spLocks noGrp="1" noRot="1" noChangeAspect="1" noChangeArrowheads="1"/>
          </p:cNvSpPr>
          <p:nvPr>
            <p:ph type="sldImg"/>
          </p:nvPr>
        </p:nvSpPr>
        <p:spPr>
          <a:solidFill>
            <a:srgbClr val="FFFFFF"/>
          </a:solidFill>
          <a:ln/>
        </p:spPr>
      </p:sp>
      <p:sp>
        <p:nvSpPr>
          <p:cNvPr id="7373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10749493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E3C9BF8-183B-7B40-B02C-DD0C9526F5A7}" type="slidenum">
              <a:rPr lang="en-US" sz="1200"/>
              <a:pPr/>
              <a:t>102</a:t>
            </a:fld>
            <a:endParaRPr lang="en-US" sz="1200"/>
          </a:p>
        </p:txBody>
      </p:sp>
      <p:sp>
        <p:nvSpPr>
          <p:cNvPr id="96258" name="Rectangle 2"/>
          <p:cNvSpPr>
            <a:spLocks noGrp="1" noRot="1" noChangeAspect="1" noChangeArrowheads="1"/>
          </p:cNvSpPr>
          <p:nvPr>
            <p:ph type="sldImg"/>
          </p:nvPr>
        </p:nvSpPr>
        <p:spPr>
          <a:solidFill>
            <a:srgbClr val="FFFFFF"/>
          </a:solidFill>
          <a:ln/>
        </p:spPr>
      </p:sp>
      <p:sp>
        <p:nvSpPr>
          <p:cNvPr id="9625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defRPr/>
            </a:pPr>
            <a:r>
              <a:rPr lang="en-US" dirty="0">
                <a:ea typeface="ＭＳ Ｐゴシック" charset="0"/>
              </a:rPr>
              <a:t>General idea: two rules that fire in sequence are combined into one new rule</a:t>
            </a:r>
          </a:p>
          <a:p>
            <a:pPr eaLnBrk="1" hangingPunct="1">
              <a:defRPr/>
            </a:pPr>
            <a:r>
              <a:rPr lang="en-US" dirty="0">
                <a:ea typeface="ＭＳ Ｐゴシック" charset="0"/>
              </a:rPr>
              <a:t>Production rules are specialized by factoring out the retrieval request and retrieval match (if any, otherwise there is no specialization)</a:t>
            </a:r>
          </a:p>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820738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repetitions</a:t>
            </a:r>
          </a:p>
        </p:txBody>
      </p:sp>
      <p:sp>
        <p:nvSpPr>
          <p:cNvPr id="4" name="Slide Number Placeholder 3"/>
          <p:cNvSpPr>
            <a:spLocks noGrp="1"/>
          </p:cNvSpPr>
          <p:nvPr>
            <p:ph type="sldNum" sz="quarter" idx="10"/>
          </p:nvPr>
        </p:nvSpPr>
        <p:spPr/>
        <p:txBody>
          <a:bodyPr/>
          <a:lstStyle/>
          <a:p>
            <a:fld id="{2B56FA1D-EB87-674F-B852-88C3E091723A}" type="slidenum">
              <a:rPr lang="en-US" smtClean="0"/>
              <a:t>13</a:t>
            </a:fld>
            <a:endParaRPr lang="en-US"/>
          </a:p>
        </p:txBody>
      </p:sp>
    </p:spTree>
    <p:extLst>
      <p:ext uri="{BB962C8B-B14F-4D97-AF65-F5344CB8AC3E}">
        <p14:creationId xmlns:p14="http://schemas.microsoft.com/office/powerpoint/2010/main" val="18924111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6FA1D-EB87-674F-B852-88C3E091723A}" type="slidenum">
              <a:rPr lang="en-US" smtClean="0"/>
              <a:t>104</a:t>
            </a:fld>
            <a:endParaRPr lang="en-US"/>
          </a:p>
        </p:txBody>
      </p:sp>
    </p:spTree>
    <p:extLst>
      <p:ext uri="{BB962C8B-B14F-4D97-AF65-F5344CB8AC3E}">
        <p14:creationId xmlns:p14="http://schemas.microsoft.com/office/powerpoint/2010/main" val="41516757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054EBB7-4C40-F645-BF47-A44CFA819CA5}" type="slidenum">
              <a:rPr lang="en-US" sz="1200"/>
              <a:pPr/>
              <a:t>105</a:t>
            </a:fld>
            <a:endParaRPr lang="en-US" sz="1200"/>
          </a:p>
        </p:txBody>
      </p:sp>
      <p:sp>
        <p:nvSpPr>
          <p:cNvPr id="75778" name="Rectangle 2"/>
          <p:cNvSpPr>
            <a:spLocks noGrp="1" noRot="1" noChangeAspect="1" noChangeArrowheads="1"/>
          </p:cNvSpPr>
          <p:nvPr>
            <p:ph type="sldImg"/>
          </p:nvPr>
        </p:nvSpPr>
        <p:spPr>
          <a:solidFill>
            <a:srgbClr val="FFFFFF"/>
          </a:solidFill>
          <a:ln/>
        </p:spPr>
      </p:sp>
      <p:sp>
        <p:nvSpPr>
          <p:cNvPr id="7577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37405467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613DB93-E94C-F147-B6A1-8E004418A6BD}" type="slidenum">
              <a:rPr lang="en-US" sz="1200"/>
              <a:pPr/>
              <a:t>106</a:t>
            </a:fld>
            <a:endParaRPr lang="en-US" sz="1200"/>
          </a:p>
        </p:txBody>
      </p:sp>
      <p:sp>
        <p:nvSpPr>
          <p:cNvPr id="73730" name="Rectangle 2"/>
          <p:cNvSpPr>
            <a:spLocks noGrp="1" noRot="1" noChangeAspect="1" noChangeArrowheads="1"/>
          </p:cNvSpPr>
          <p:nvPr>
            <p:ph type="sldImg"/>
          </p:nvPr>
        </p:nvSpPr>
        <p:spPr>
          <a:solidFill>
            <a:srgbClr val="FFFFFF"/>
          </a:solidFill>
          <a:ln/>
        </p:spPr>
      </p:sp>
      <p:sp>
        <p:nvSpPr>
          <p:cNvPr id="7373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25169953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613DB93-E94C-F147-B6A1-8E004418A6BD}" type="slidenum">
              <a:rPr lang="en-US" sz="1200"/>
              <a:pPr/>
              <a:t>107</a:t>
            </a:fld>
            <a:endParaRPr lang="en-US" sz="1200"/>
          </a:p>
        </p:txBody>
      </p:sp>
      <p:sp>
        <p:nvSpPr>
          <p:cNvPr id="73730" name="Rectangle 2"/>
          <p:cNvSpPr>
            <a:spLocks noGrp="1" noRot="1" noChangeAspect="1" noChangeArrowheads="1"/>
          </p:cNvSpPr>
          <p:nvPr>
            <p:ph type="sldImg"/>
          </p:nvPr>
        </p:nvSpPr>
        <p:spPr>
          <a:solidFill>
            <a:srgbClr val="FFFFFF"/>
          </a:solidFill>
          <a:ln/>
        </p:spPr>
      </p:sp>
      <p:sp>
        <p:nvSpPr>
          <p:cNvPr id="7373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39115356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BB4FEA4-F730-3343-BA0B-E7125C028B46}" type="slidenum">
              <a:rPr lang="en-US" sz="1200"/>
              <a:pPr/>
              <a:t>108</a:t>
            </a:fld>
            <a:endParaRPr lang="en-US" sz="1200"/>
          </a:p>
        </p:txBody>
      </p:sp>
      <p:sp>
        <p:nvSpPr>
          <p:cNvPr id="77826" name="Rectangle 2"/>
          <p:cNvSpPr>
            <a:spLocks noGrp="1" noRot="1" noChangeAspect="1" noChangeArrowheads="1"/>
          </p:cNvSpPr>
          <p:nvPr>
            <p:ph type="sldImg"/>
          </p:nvPr>
        </p:nvSpPr>
        <p:spPr>
          <a:solidFill>
            <a:srgbClr val="FFFFFF"/>
          </a:solidFill>
          <a:ln/>
        </p:spPr>
      </p:sp>
      <p:sp>
        <p:nvSpPr>
          <p:cNvPr id="7782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5467318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083D6FF-9587-5E4E-BB80-53F7FCA7818E}" type="slidenum">
              <a:rPr lang="en-US" sz="1200"/>
              <a:pPr/>
              <a:t>109</a:t>
            </a:fld>
            <a:endParaRPr lang="en-US" sz="1200"/>
          </a:p>
        </p:txBody>
      </p:sp>
      <p:sp>
        <p:nvSpPr>
          <p:cNvPr id="79874" name="Rectangle 2"/>
          <p:cNvSpPr>
            <a:spLocks noGrp="1" noRot="1" noChangeAspect="1" noChangeArrowheads="1"/>
          </p:cNvSpPr>
          <p:nvPr>
            <p:ph type="sldImg"/>
          </p:nvPr>
        </p:nvSpPr>
        <p:spPr>
          <a:solidFill>
            <a:srgbClr val="FFFFFF"/>
          </a:solidFill>
          <a:ln/>
        </p:spPr>
      </p:sp>
      <p:sp>
        <p:nvSpPr>
          <p:cNvPr id="798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3417392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AC21F10-7B20-B741-A5FD-7B8F9AA1BDF6}" type="slidenum">
              <a:rPr lang="en-US" sz="1200"/>
              <a:pPr/>
              <a:t>110</a:t>
            </a:fld>
            <a:endParaRPr lang="en-US" sz="1200"/>
          </a:p>
        </p:txBody>
      </p:sp>
      <p:sp>
        <p:nvSpPr>
          <p:cNvPr id="81922" name="Rectangle 2"/>
          <p:cNvSpPr>
            <a:spLocks noGrp="1" noRot="1" noChangeAspect="1" noChangeArrowheads="1"/>
          </p:cNvSpPr>
          <p:nvPr>
            <p:ph type="sldImg"/>
          </p:nvPr>
        </p:nvSpPr>
        <p:spPr>
          <a:solidFill>
            <a:srgbClr val="FFFFFF"/>
          </a:solidFill>
          <a:ln/>
        </p:spPr>
      </p:sp>
      <p:sp>
        <p:nvSpPr>
          <p:cNvPr id="8192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4691854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417FB17-07E5-8F48-AC20-339668880D0A}" type="slidenum">
              <a:rPr lang="en-US" sz="1200"/>
              <a:pPr/>
              <a:t>111</a:t>
            </a:fld>
            <a:endParaRPr lang="en-US" sz="1200"/>
          </a:p>
        </p:txBody>
      </p:sp>
      <p:sp>
        <p:nvSpPr>
          <p:cNvPr id="83970" name="Rectangle 2"/>
          <p:cNvSpPr>
            <a:spLocks noGrp="1" noRot="1" noChangeAspect="1" noChangeArrowheads="1"/>
          </p:cNvSpPr>
          <p:nvPr>
            <p:ph type="sldImg"/>
          </p:nvPr>
        </p:nvSpPr>
        <p:spPr>
          <a:solidFill>
            <a:srgbClr val="FFFFFF"/>
          </a:solidFill>
          <a:ln/>
        </p:spPr>
      </p:sp>
      <p:sp>
        <p:nvSpPr>
          <p:cNvPr id="8397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19728954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A559A7B-EA88-3B45-A3B6-2C5E3D34F879}" type="slidenum">
              <a:rPr lang="en-US" sz="1200"/>
              <a:pPr/>
              <a:t>112</a:t>
            </a:fld>
            <a:endParaRPr lang="en-US" sz="1200"/>
          </a:p>
        </p:txBody>
      </p:sp>
      <p:sp>
        <p:nvSpPr>
          <p:cNvPr id="86018" name="Rectangle 2"/>
          <p:cNvSpPr>
            <a:spLocks noGrp="1" noRot="1" noChangeAspect="1" noChangeArrowheads="1"/>
          </p:cNvSpPr>
          <p:nvPr>
            <p:ph type="sldImg"/>
          </p:nvPr>
        </p:nvSpPr>
        <p:spPr>
          <a:solidFill>
            <a:srgbClr val="FFFFFF"/>
          </a:solidFill>
          <a:ln/>
        </p:spPr>
      </p:sp>
      <p:sp>
        <p:nvSpPr>
          <p:cNvPr id="86019"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Times" charset="0"/>
                <a:ea typeface="ＭＳ Ｐゴシック" charset="0"/>
                <a:cs typeface="ＭＳ Ｐゴシック" charset="0"/>
              </a:rPr>
              <a:t>The time at which the –</a:t>
            </a:r>
            <a:r>
              <a:rPr lang="en-US" dirty="0" err="1">
                <a:latin typeface="Times" charset="0"/>
                <a:ea typeface="ＭＳ Ｐゴシック" charset="0"/>
                <a:cs typeface="ＭＳ Ｐゴシック" charset="0"/>
              </a:rPr>
              <a:t>er</a:t>
            </a:r>
            <a:r>
              <a:rPr lang="en-US" dirty="0">
                <a:latin typeface="Times" charset="0"/>
                <a:ea typeface="ＭＳ Ｐゴシック" charset="0"/>
                <a:cs typeface="ＭＳ Ｐゴシック" charset="0"/>
              </a:rPr>
              <a:t> rule is learned performance</a:t>
            </a:r>
            <a:r>
              <a:rPr lang="en-US" baseline="0" dirty="0">
                <a:latin typeface="Times" charset="0"/>
                <a:ea typeface="ＭＳ Ｐゴシック" charset="0"/>
                <a:cs typeface="ＭＳ Ｐゴシック" charset="0"/>
              </a:rPr>
              <a:t> DECREASES for irregular verbs, but INCREASES for regular verbs</a:t>
            </a:r>
          </a:p>
          <a:p>
            <a:r>
              <a:rPr lang="en-US" dirty="0"/>
              <a:t> </a:t>
            </a:r>
            <a:r>
              <a:rPr lang="en-US" dirty="0" err="1"/>
              <a:t>Overregularization</a:t>
            </a:r>
            <a:r>
              <a:rPr lang="en-US" dirty="0"/>
              <a:t>=(irregular correct)/(irregular </a:t>
            </a:r>
            <a:r>
              <a:rPr lang="en-US" dirty="0" err="1"/>
              <a:t>correct+irregular</a:t>
            </a:r>
            <a:r>
              <a:rPr lang="en-US" dirty="0"/>
              <a:t> regularized)</a:t>
            </a:r>
          </a:p>
          <a:p>
            <a:r>
              <a:rPr lang="en-US" dirty="0"/>
              <a:t>Regular mark rate =</a:t>
            </a:r>
            <a:r>
              <a:rPr lang="en-US" baseline="0" dirty="0"/>
              <a:t> (regular correct)/(regular correct + regular incorrect)</a:t>
            </a:r>
            <a:endParaRPr lang="en-US" dirty="0"/>
          </a:p>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8116194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AFE239B-39EF-A045-8AC6-7FA84306E9AA}" type="slidenum">
              <a:rPr lang="en-US" sz="1200"/>
              <a:pPr/>
              <a:t>113</a:t>
            </a:fld>
            <a:endParaRPr lang="en-US" sz="12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1789293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18016"/>
            <a:ext cx="6400800" cy="93411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Text Placeholder 14"/>
          <p:cNvSpPr>
            <a:spLocks noGrp="1"/>
          </p:cNvSpPr>
          <p:nvPr>
            <p:ph type="body" sz="quarter" idx="12" hasCustomPrompt="1"/>
          </p:nvPr>
        </p:nvSpPr>
        <p:spPr>
          <a:xfrm>
            <a:off x="6306879" y="5853412"/>
            <a:ext cx="2584047" cy="437906"/>
          </a:xfrm>
        </p:spPr>
        <p:txBody>
          <a:bodyPr>
            <a:normAutofit/>
          </a:bodyPr>
          <a:lstStyle>
            <a:lvl1pPr algn="r">
              <a:buNone/>
              <a:defRPr sz="2000" b="0" i="0" baseline="0">
                <a:solidFill>
                  <a:schemeClr val="tx1">
                    <a:lumMod val="50000"/>
                    <a:lumOff val="50000"/>
                  </a:schemeClr>
                </a:solidFill>
                <a:latin typeface="+mj-lt"/>
                <a:cs typeface="Gill Sans"/>
              </a:defRPr>
            </a:lvl1pPr>
          </a:lstStyle>
          <a:p>
            <a:pPr lvl="0"/>
            <a:r>
              <a:rPr lang="en-US" dirty="0"/>
              <a:t>Occasion</a:t>
            </a:r>
          </a:p>
          <a:p>
            <a:pPr lvl="0"/>
            <a:endParaRPr lang="en-US" dirty="0"/>
          </a:p>
        </p:txBody>
      </p:sp>
      <p:sp>
        <p:nvSpPr>
          <p:cNvPr id="7" name="Text Placeholder 14"/>
          <p:cNvSpPr>
            <a:spLocks noGrp="1"/>
          </p:cNvSpPr>
          <p:nvPr>
            <p:ph type="body" sz="quarter" idx="13" hasCustomPrompt="1"/>
          </p:nvPr>
        </p:nvSpPr>
        <p:spPr>
          <a:xfrm>
            <a:off x="6306879" y="6241587"/>
            <a:ext cx="2584047" cy="437906"/>
          </a:xfrm>
        </p:spPr>
        <p:txBody>
          <a:bodyPr>
            <a:normAutofit/>
          </a:bodyPr>
          <a:lstStyle>
            <a:lvl1pPr algn="r">
              <a:buNone/>
              <a:defRPr sz="2000" b="0" i="0" baseline="0">
                <a:solidFill>
                  <a:schemeClr val="tx1">
                    <a:lumMod val="50000"/>
                    <a:lumOff val="50000"/>
                  </a:schemeClr>
                </a:solidFill>
                <a:latin typeface="+mj-lt"/>
                <a:cs typeface="Gill Sans"/>
              </a:defRPr>
            </a:lvl1pPr>
          </a:lstStyle>
          <a:p>
            <a:pPr lvl="0"/>
            <a:r>
              <a:rPr lang="en-US" dirty="0"/>
              <a:t>Date</a:t>
            </a:r>
          </a:p>
          <a:p>
            <a:pPr lvl="0"/>
            <a:endParaRPr lang="en-US" dirty="0"/>
          </a:p>
        </p:txBody>
      </p:sp>
      <p:cxnSp>
        <p:nvCxnSpPr>
          <p:cNvPr id="9" name="Straight Connector 8"/>
          <p:cNvCxnSpPr/>
          <p:nvPr/>
        </p:nvCxnSpPr>
        <p:spPr>
          <a:xfrm rot="5400000" flipH="1" flipV="1">
            <a:off x="5689768" y="3428998"/>
            <a:ext cx="6858003" cy="1"/>
          </a:xfrm>
          <a:prstGeom prst="line">
            <a:avLst/>
          </a:prstGeom>
          <a:ln w="63500" cap="flat" cmpd="sng" algn="ctr">
            <a:solidFill>
              <a:schemeClr val="accent1"/>
            </a:solidFill>
            <a:prstDash val="solid"/>
            <a:round/>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0" name="Picture 9" descr="RUGR_logoEN_rood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05" y="5973395"/>
            <a:ext cx="2565011" cy="7060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nly title w/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entral Theme w/o lin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043340" y="1505184"/>
            <a:ext cx="4902023" cy="1354725"/>
          </a:xfrm>
        </p:spPr>
        <p:txBody>
          <a:bodyPr anchor="ctr">
            <a:noAutofit/>
          </a:bodyPr>
          <a:lstStyle>
            <a:lvl1pPr>
              <a:buNone/>
              <a:defRPr sz="4000" baseline="0"/>
            </a:lvl1pPr>
          </a:lstStyle>
          <a:p>
            <a:pPr lvl="0"/>
            <a:r>
              <a:rPr lang="en-US" dirty="0"/>
              <a:t>Central Theme/Quote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mpty Layou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18016"/>
            <a:ext cx="6400800" cy="93411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Text Placeholder 14"/>
          <p:cNvSpPr>
            <a:spLocks noGrp="1"/>
          </p:cNvSpPr>
          <p:nvPr>
            <p:ph type="body" sz="quarter" idx="12" hasCustomPrompt="1"/>
          </p:nvPr>
        </p:nvSpPr>
        <p:spPr>
          <a:xfrm>
            <a:off x="6306879" y="5853412"/>
            <a:ext cx="2584047" cy="437906"/>
          </a:xfrm>
        </p:spPr>
        <p:txBody>
          <a:bodyPr>
            <a:normAutofit/>
          </a:bodyPr>
          <a:lstStyle>
            <a:lvl1pPr algn="r">
              <a:buNone/>
              <a:defRPr sz="2000" b="0" i="0" baseline="0">
                <a:solidFill>
                  <a:schemeClr val="tx1">
                    <a:lumMod val="50000"/>
                    <a:lumOff val="50000"/>
                  </a:schemeClr>
                </a:solidFill>
                <a:latin typeface="+mj-lt"/>
                <a:cs typeface="Gill Sans"/>
              </a:defRPr>
            </a:lvl1pPr>
          </a:lstStyle>
          <a:p>
            <a:pPr lvl="0"/>
            <a:r>
              <a:rPr lang="en-US" dirty="0"/>
              <a:t>Occasion</a:t>
            </a:r>
          </a:p>
          <a:p>
            <a:pPr lvl="0"/>
            <a:endParaRPr lang="en-US" dirty="0"/>
          </a:p>
        </p:txBody>
      </p:sp>
      <p:sp>
        <p:nvSpPr>
          <p:cNvPr id="7" name="Text Placeholder 14"/>
          <p:cNvSpPr>
            <a:spLocks noGrp="1"/>
          </p:cNvSpPr>
          <p:nvPr>
            <p:ph type="body" sz="quarter" idx="13" hasCustomPrompt="1"/>
          </p:nvPr>
        </p:nvSpPr>
        <p:spPr>
          <a:xfrm>
            <a:off x="6306879" y="6241587"/>
            <a:ext cx="2584047" cy="437906"/>
          </a:xfrm>
        </p:spPr>
        <p:txBody>
          <a:bodyPr>
            <a:normAutofit/>
          </a:bodyPr>
          <a:lstStyle>
            <a:lvl1pPr algn="r">
              <a:buNone/>
              <a:defRPr sz="2000" b="0" i="0" baseline="0">
                <a:solidFill>
                  <a:schemeClr val="tx1">
                    <a:lumMod val="50000"/>
                    <a:lumOff val="50000"/>
                  </a:schemeClr>
                </a:solidFill>
                <a:latin typeface="+mj-lt"/>
                <a:cs typeface="Gill Sans"/>
              </a:defRPr>
            </a:lvl1pPr>
          </a:lstStyle>
          <a:p>
            <a:pPr lvl="0"/>
            <a:r>
              <a:rPr lang="en-US" dirty="0"/>
              <a:t>Date</a:t>
            </a:r>
          </a:p>
          <a:p>
            <a:pPr lvl="0"/>
            <a:endParaRPr lang="en-US" dirty="0"/>
          </a:p>
        </p:txBody>
      </p:sp>
    </p:spTree>
    <p:extLst>
      <p:ext uri="{BB962C8B-B14F-4D97-AF65-F5344CB8AC3E}">
        <p14:creationId xmlns:p14="http://schemas.microsoft.com/office/powerpoint/2010/main" val="1128191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07250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9E1303-985B-3542-ADE6-8B99523436E7}" type="datetimeFigureOut">
              <a:rPr lang="en-US" smtClean="0"/>
              <a:pPr/>
              <a:t>12/2/2024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C8E1318-E796-0F47-BF6A-AE0D42FC1A3C}" type="slidenum">
              <a:rPr lang="en-US" smtClean="0"/>
              <a:pPr/>
              <a:t>‹#›</a:t>
            </a:fld>
            <a:endParaRPr lang="en-US"/>
          </a:p>
        </p:txBody>
      </p:sp>
    </p:spTree>
    <p:extLst>
      <p:ext uri="{BB962C8B-B14F-4D97-AF65-F5344CB8AC3E}">
        <p14:creationId xmlns:p14="http://schemas.microsoft.com/office/powerpoint/2010/main" val="1297076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Without Log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18016"/>
            <a:ext cx="6400800" cy="93411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9" name="Straight Connector 8"/>
          <p:cNvCxnSpPr/>
          <p:nvPr/>
        </p:nvCxnSpPr>
        <p:spPr>
          <a:xfrm rot="5400000" flipH="1" flipV="1">
            <a:off x="5689768" y="3428998"/>
            <a:ext cx="6858003" cy="1"/>
          </a:xfrm>
          <a:prstGeom prst="line">
            <a:avLst/>
          </a:prstGeom>
          <a:ln w="63500" cap="flat" cmpd="sng" algn="ctr">
            <a:solidFill>
              <a:schemeClr val="accent1"/>
            </a:solidFill>
            <a:prstDash val="solid"/>
            <a:round/>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80656" y="3763234"/>
            <a:ext cx="4219324" cy="1470025"/>
          </a:xfrm>
        </p:spPr>
        <p:txBody>
          <a:bodyPr/>
          <a:lstStyle/>
          <a:p>
            <a:r>
              <a:rPr lang="en-US" dirty="0"/>
              <a:t>Title</a:t>
            </a:r>
          </a:p>
        </p:txBody>
      </p:sp>
      <p:cxnSp>
        <p:nvCxnSpPr>
          <p:cNvPr id="9" name="Straight Connector 8"/>
          <p:cNvCxnSpPr/>
          <p:nvPr/>
        </p:nvCxnSpPr>
        <p:spPr>
          <a:xfrm rot="5400000" flipH="1" flipV="1">
            <a:off x="5689768" y="3428998"/>
            <a:ext cx="6858003" cy="1"/>
          </a:xfrm>
          <a:prstGeom prst="line">
            <a:avLst/>
          </a:prstGeom>
          <a:ln w="63500" cap="flat" cmpd="sng" algn="ctr">
            <a:solidFill>
              <a:schemeClr val="accent1"/>
            </a:solidFill>
            <a:prstDash val="solid"/>
            <a:round/>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6" name="Picture Placeholder 5"/>
          <p:cNvSpPr>
            <a:spLocks noGrp="1"/>
          </p:cNvSpPr>
          <p:nvPr>
            <p:ph type="pic" sz="quarter" idx="10"/>
          </p:nvPr>
        </p:nvSpPr>
        <p:spPr>
          <a:xfrm>
            <a:off x="2181671" y="2846388"/>
            <a:ext cx="1762125" cy="3751262"/>
          </a:xfrm>
        </p:spPr>
        <p:txBody>
          <a:bodyPr/>
          <a:lstStyle/>
          <a:p>
            <a:r>
              <a:rPr lang="en-US"/>
              <a:t>Drag picture to placeholder or click icon to add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apter Title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80656" y="3763234"/>
            <a:ext cx="4219324" cy="1470025"/>
          </a:xfrm>
        </p:spPr>
        <p:txBody>
          <a:bodyPr/>
          <a:lstStyle/>
          <a:p>
            <a:r>
              <a:rPr lang="en-US" dirty="0"/>
              <a:t>Title</a:t>
            </a:r>
          </a:p>
        </p:txBody>
      </p:sp>
      <p:cxnSp>
        <p:nvCxnSpPr>
          <p:cNvPr id="9" name="Straight Connector 8"/>
          <p:cNvCxnSpPr/>
          <p:nvPr/>
        </p:nvCxnSpPr>
        <p:spPr>
          <a:xfrm rot="5400000" flipH="1" flipV="1">
            <a:off x="5689768" y="3428998"/>
            <a:ext cx="6858003" cy="1"/>
          </a:xfrm>
          <a:prstGeom prst="line">
            <a:avLst/>
          </a:prstGeom>
          <a:ln w="63500" cap="flat" cmpd="sng" algn="ctr">
            <a:solidFill>
              <a:schemeClr val="accent1"/>
            </a:solidFill>
            <a:prstDash val="solid"/>
            <a:round/>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690688"/>
            <a:ext cx="8229600" cy="4735204"/>
          </a:xfrm>
        </p:spPr>
        <p:txBody>
          <a:bodyPr/>
          <a:lstStyle>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rot="5400000" flipH="1" flipV="1">
            <a:off x="-3403771" y="3428998"/>
            <a:ext cx="6858003" cy="1"/>
          </a:xfrm>
          <a:prstGeom prst="line">
            <a:avLst/>
          </a:prstGeom>
          <a:ln w="63500" cap="flat" cmpd="sng" algn="ctr">
            <a:solidFill>
              <a:schemeClr val="accent1"/>
            </a:solidFill>
            <a:prstDash val="solid"/>
            <a:round/>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ly 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5" name="Straight Connector 4"/>
          <p:cNvCxnSpPr/>
          <p:nvPr/>
        </p:nvCxnSpPr>
        <p:spPr>
          <a:xfrm rot="5400000" flipH="1" flipV="1">
            <a:off x="-3403771" y="3428998"/>
            <a:ext cx="6858003" cy="1"/>
          </a:xfrm>
          <a:prstGeom prst="line">
            <a:avLst/>
          </a:prstGeom>
          <a:ln w="63500" cap="flat" cmpd="sng" algn="ctr">
            <a:solidFill>
              <a:schemeClr val="accent1"/>
            </a:solidFill>
            <a:prstDash val="solid"/>
            <a:round/>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entral Theme Layout">
    <p:spTree>
      <p:nvGrpSpPr>
        <p:cNvPr id="1" name=""/>
        <p:cNvGrpSpPr/>
        <p:nvPr/>
      </p:nvGrpSpPr>
      <p:grpSpPr>
        <a:xfrm>
          <a:off x="0" y="0"/>
          <a:ext cx="0" cy="0"/>
          <a:chOff x="0" y="0"/>
          <a:chExt cx="0" cy="0"/>
        </a:xfrm>
      </p:grpSpPr>
      <p:cxnSp>
        <p:nvCxnSpPr>
          <p:cNvPr id="5" name="Straight Connector 4"/>
          <p:cNvCxnSpPr/>
          <p:nvPr/>
        </p:nvCxnSpPr>
        <p:spPr>
          <a:xfrm rot="5400000" flipH="1" flipV="1">
            <a:off x="-3403771" y="3428998"/>
            <a:ext cx="6858003" cy="1"/>
          </a:xfrm>
          <a:prstGeom prst="line">
            <a:avLst/>
          </a:prstGeom>
          <a:ln w="63500" cap="flat" cmpd="sng" algn="ctr">
            <a:solidFill>
              <a:schemeClr val="accent1"/>
            </a:solidFill>
            <a:prstDash val="solid"/>
            <a:round/>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6" name="Text Placeholder 5"/>
          <p:cNvSpPr>
            <a:spLocks noGrp="1"/>
          </p:cNvSpPr>
          <p:nvPr>
            <p:ph type="body" sz="quarter" idx="10" hasCustomPrompt="1"/>
          </p:nvPr>
        </p:nvSpPr>
        <p:spPr>
          <a:xfrm>
            <a:off x="1043340" y="1505184"/>
            <a:ext cx="4902023" cy="1354725"/>
          </a:xfrm>
        </p:spPr>
        <p:txBody>
          <a:bodyPr anchor="ctr">
            <a:noAutofit/>
          </a:bodyPr>
          <a:lstStyle>
            <a:lvl1pPr>
              <a:buNone/>
              <a:defRPr sz="4000" baseline="0"/>
            </a:lvl1pPr>
          </a:lstStyle>
          <a:p>
            <a:pPr lvl="0"/>
            <a:r>
              <a:rPr lang="en-US" dirty="0"/>
              <a:t>Central Theme/Quote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mpty Layout w/ bar">
    <p:spTree>
      <p:nvGrpSpPr>
        <p:cNvPr id="1" name=""/>
        <p:cNvGrpSpPr/>
        <p:nvPr/>
      </p:nvGrpSpPr>
      <p:grpSpPr>
        <a:xfrm>
          <a:off x="0" y="0"/>
          <a:ext cx="0" cy="0"/>
          <a:chOff x="0" y="0"/>
          <a:chExt cx="0" cy="0"/>
        </a:xfrm>
      </p:grpSpPr>
      <p:cxnSp>
        <p:nvCxnSpPr>
          <p:cNvPr id="5" name="Straight Connector 4"/>
          <p:cNvCxnSpPr/>
          <p:nvPr/>
        </p:nvCxnSpPr>
        <p:spPr>
          <a:xfrm rot="5400000" flipH="1" flipV="1">
            <a:off x="-3403771" y="3428998"/>
            <a:ext cx="6858003" cy="1"/>
          </a:xfrm>
          <a:prstGeom prst="line">
            <a:avLst/>
          </a:prstGeom>
          <a:ln w="63500" cap="flat" cmpd="sng" algn="ctr">
            <a:solidFill>
              <a:schemeClr val="accent1"/>
            </a:solidFill>
            <a:prstDash val="solid"/>
            <a:round/>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s w/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690688"/>
            <a:ext cx="8229600" cy="473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9185"/>
            <a:ext cx="8229600" cy="43669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89436"/>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4" r:id="rId13"/>
    <p:sldLayoutId id="2147483676" r:id="rId14"/>
    <p:sldLayoutId id="2147483679" r:id="rId15"/>
  </p:sldLayoutIdLst>
  <p:txStyles>
    <p:titleStyle>
      <a:lvl1pPr algn="ctr" defTabSz="457200" rtl="0" eaLnBrk="1" latinLnBrk="0" hangingPunct="1">
        <a:spcBef>
          <a:spcPct val="0"/>
        </a:spcBef>
        <a:buNone/>
        <a:defRPr sz="4400" b="0" i="0" kern="1200">
          <a:solidFill>
            <a:schemeClr val="tx1"/>
          </a:solidFill>
          <a:latin typeface="Source Sans Pro"/>
          <a:ea typeface="+mj-ea"/>
          <a:cs typeface="Source Sans Pro"/>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n-l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mn-l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mn-l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mn-l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mn-l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49.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tiff"/></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tiff"/></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15.emf"/></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9.xml"/><Relationship Id="rId1" Type="http://schemas.openxmlformats.org/officeDocument/2006/relationships/slideLayout" Target="../slideLayouts/slideLayout5.xml"/><Relationship Id="rId5" Type="http://schemas.openxmlformats.org/officeDocument/2006/relationships/image" Target="../media/image24.jpeg"/><Relationship Id="rId4" Type="http://schemas.openxmlformats.org/officeDocument/2006/relationships/image" Target="../media/image23.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3061818225_1c0b48a0cb_o.jpeg"/>
          <p:cNvPicPr>
            <a:picLocks noChangeAspect="1"/>
          </p:cNvPicPr>
          <p:nvPr/>
        </p:nvPicPr>
        <p:blipFill>
          <a:blip r:embed="rId3"/>
          <a:stretch>
            <a:fillRect/>
          </a:stretch>
        </p:blipFill>
        <p:spPr>
          <a:xfrm>
            <a:off x="4500397" y="0"/>
            <a:ext cx="4591050" cy="6858000"/>
          </a:xfrm>
          <a:prstGeom prst="rect">
            <a:avLst/>
          </a:prstGeom>
        </p:spPr>
      </p:pic>
      <p:sp>
        <p:nvSpPr>
          <p:cNvPr id="2" name="Title 1"/>
          <p:cNvSpPr>
            <a:spLocks noGrp="1"/>
          </p:cNvSpPr>
          <p:nvPr>
            <p:ph type="ctrTitle"/>
          </p:nvPr>
        </p:nvSpPr>
        <p:spPr>
          <a:xfrm>
            <a:off x="282389" y="2122741"/>
            <a:ext cx="3978408" cy="1470025"/>
          </a:xfrm>
        </p:spPr>
        <p:txBody>
          <a:bodyPr>
            <a:noAutofit/>
          </a:bodyPr>
          <a:lstStyle/>
          <a:p>
            <a:br>
              <a:rPr lang="en-US" sz="2000" dirty="0">
                <a:solidFill>
                  <a:schemeClr val="tx1">
                    <a:tint val="75000"/>
                  </a:schemeClr>
                </a:solidFill>
                <a:latin typeface="+mn-lt"/>
                <a:ea typeface="+mn-ea"/>
              </a:rPr>
            </a:br>
            <a:r>
              <a:rPr lang="en-US" sz="3600" b="1" dirty="0">
                <a:latin typeface="Source Sans Pro Black" charset="0"/>
                <a:ea typeface="Source Sans Pro Black" charset="0"/>
                <a:cs typeface="Source Sans Pro Black" charset="0"/>
              </a:rPr>
              <a:t>Architectures</a:t>
            </a:r>
            <a:br>
              <a:rPr lang="en-US" sz="3600" b="1" dirty="0">
                <a:latin typeface="Source Sans Pro Black" charset="0"/>
                <a:ea typeface="Source Sans Pro Black" charset="0"/>
                <a:cs typeface="Source Sans Pro Black" charset="0"/>
              </a:rPr>
            </a:br>
            <a:r>
              <a:rPr lang="en-US" sz="3600" b="1" dirty="0">
                <a:latin typeface="Source Sans Pro Black" charset="0"/>
                <a:ea typeface="Source Sans Pro Black" charset="0"/>
                <a:cs typeface="Source Sans Pro Black" charset="0"/>
              </a:rPr>
              <a:t>of Intelligence</a:t>
            </a:r>
            <a:br>
              <a:rPr lang="en-US" sz="4000" dirty="0"/>
            </a:br>
            <a:br>
              <a:rPr lang="en-US" sz="500" dirty="0">
                <a:solidFill>
                  <a:schemeClr val="tx1">
                    <a:tint val="75000"/>
                  </a:schemeClr>
                </a:solidFill>
                <a:latin typeface="+mn-lt"/>
                <a:ea typeface="+mn-ea"/>
              </a:rPr>
            </a:br>
            <a:br>
              <a:rPr lang="en-US" sz="500" dirty="0">
                <a:solidFill>
                  <a:schemeClr val="tx1">
                    <a:tint val="75000"/>
                  </a:schemeClr>
                </a:solidFill>
                <a:latin typeface="+mn-lt"/>
                <a:ea typeface="+mn-ea"/>
              </a:rPr>
            </a:br>
            <a:br>
              <a:rPr lang="en-US" sz="500" dirty="0">
                <a:solidFill>
                  <a:schemeClr val="tx1">
                    <a:tint val="75000"/>
                  </a:schemeClr>
                </a:solidFill>
                <a:latin typeface="+mn-lt"/>
                <a:ea typeface="+mn-ea"/>
              </a:rPr>
            </a:br>
            <a:br>
              <a:rPr lang="en-US" sz="500" dirty="0">
                <a:solidFill>
                  <a:schemeClr val="tx1">
                    <a:tint val="75000"/>
                  </a:schemeClr>
                </a:solidFill>
                <a:latin typeface="+mn-lt"/>
                <a:ea typeface="+mn-ea"/>
              </a:rPr>
            </a:br>
            <a:r>
              <a:rPr lang="en-US" sz="2000" dirty="0">
                <a:solidFill>
                  <a:schemeClr val="tx1">
                    <a:tint val="75000"/>
                  </a:schemeClr>
                </a:solidFill>
                <a:latin typeface="Source Sans Pro Light" charset="0"/>
                <a:ea typeface="Source Sans Pro Light" charset="0"/>
                <a:cs typeface="Source Sans Pro Light" charset="0"/>
              </a:rPr>
              <a:t>Lecture 7</a:t>
            </a:r>
            <a:br>
              <a:rPr lang="en-US" sz="2400" b="1" dirty="0">
                <a:solidFill>
                  <a:schemeClr val="tx1">
                    <a:tint val="75000"/>
                  </a:schemeClr>
                </a:solidFill>
                <a:latin typeface="Source Sans Pro Semibold" charset="0"/>
                <a:ea typeface="Source Sans Pro Semibold" charset="0"/>
                <a:cs typeface="Source Sans Pro Semibold" charset="0"/>
              </a:rPr>
            </a:br>
            <a:r>
              <a:rPr lang="en-US" sz="2400" b="1" dirty="0">
                <a:latin typeface="Source Sans Pro Semibold" charset="0"/>
                <a:ea typeface="Source Sans Pro Semibold" charset="0"/>
                <a:cs typeface="Source Sans Pro Semibold" charset="0"/>
              </a:rPr>
              <a:t>Procedural Memory</a:t>
            </a:r>
          </a:p>
        </p:txBody>
      </p:sp>
      <p:cxnSp>
        <p:nvCxnSpPr>
          <p:cNvPr id="13" name="Straight Connector 12"/>
          <p:cNvCxnSpPr/>
          <p:nvPr/>
        </p:nvCxnSpPr>
        <p:spPr>
          <a:xfrm>
            <a:off x="4502844" y="0"/>
            <a:ext cx="0" cy="685800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9144" y="0"/>
            <a:ext cx="0" cy="685800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5" name="Subtitle 4">
            <a:extLst>
              <a:ext uri="{FF2B5EF4-FFF2-40B4-BE49-F238E27FC236}">
                <a16:creationId xmlns:a16="http://schemas.microsoft.com/office/drawing/2014/main" id="{43DA8D5D-6D2D-4D6E-AFCE-BD4BD942D0AD}"/>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120162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2841" y="2960177"/>
            <a:ext cx="1627369" cy="646331"/>
          </a:xfrm>
          <a:prstGeom prst="rect">
            <a:avLst/>
          </a:prstGeom>
          <a:noFill/>
        </p:spPr>
        <p:txBody>
          <a:bodyPr wrap="none" rtlCol="0">
            <a:spAutoFit/>
          </a:bodyPr>
          <a:lstStyle/>
          <a:p>
            <a:r>
              <a:rPr lang="en-US" sz="3600" dirty="0"/>
              <a:t>5 $ 3 = ?</a:t>
            </a:r>
          </a:p>
        </p:txBody>
      </p:sp>
      <p:sp>
        <p:nvSpPr>
          <p:cNvPr id="5" name="Rectangle 4"/>
          <p:cNvSpPr/>
          <p:nvPr/>
        </p:nvSpPr>
        <p:spPr>
          <a:xfrm>
            <a:off x="2761384" y="3834761"/>
            <a:ext cx="3768980" cy="646331"/>
          </a:xfrm>
          <a:prstGeom prst="rect">
            <a:avLst/>
          </a:prstGeom>
        </p:spPr>
        <p:txBody>
          <a:bodyPr wrap="none">
            <a:spAutoFit/>
          </a:bodyPr>
          <a:lstStyle/>
          <a:p>
            <a:r>
              <a:rPr lang="en-US" sz="3600" dirty="0"/>
              <a:t>5 $ 3 </a:t>
            </a:r>
            <a:r>
              <a:rPr lang="en-US" sz="3600"/>
              <a:t>= 5 + 4 + 3 = 12</a:t>
            </a:r>
            <a:endParaRPr lang="en-US" sz="3600" dirty="0"/>
          </a:p>
        </p:txBody>
      </p:sp>
    </p:spTree>
    <p:extLst>
      <p:ext uri="{BB962C8B-B14F-4D97-AF65-F5344CB8AC3E}">
        <p14:creationId xmlns:p14="http://schemas.microsoft.com/office/powerpoint/2010/main" val="17021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49525" y="4572002"/>
            <a:ext cx="4003675" cy="1384301"/>
            <a:chOff x="336" y="2736"/>
            <a:chExt cx="2522" cy="872"/>
          </a:xfrm>
        </p:grpSpPr>
        <p:grpSp>
          <p:nvGrpSpPr>
            <p:cNvPr id="72723" name="Group 3"/>
            <p:cNvGrpSpPr>
              <a:grpSpLocks/>
            </p:cNvGrpSpPr>
            <p:nvPr/>
          </p:nvGrpSpPr>
          <p:grpSpPr bwMode="auto">
            <a:xfrm>
              <a:off x="336" y="2736"/>
              <a:ext cx="1210" cy="591"/>
              <a:chOff x="230" y="1329"/>
              <a:chExt cx="1210" cy="591"/>
            </a:xfrm>
          </p:grpSpPr>
          <p:sp>
            <p:nvSpPr>
              <p:cNvPr id="72729" name="Freeform 4"/>
              <p:cNvSpPr>
                <a:spLocks/>
              </p:cNvSpPr>
              <p:nvPr/>
            </p:nvSpPr>
            <p:spPr bwMode="auto">
              <a:xfrm>
                <a:off x="240" y="1344"/>
                <a:ext cx="1200" cy="576"/>
              </a:xfrm>
              <a:custGeom>
                <a:avLst/>
                <a:gdLst>
                  <a:gd name="T0" fmla="*/ 0 w 1104"/>
                  <a:gd name="T1" fmla="*/ 0 h 336"/>
                  <a:gd name="T2" fmla="*/ 3001 w 1104"/>
                  <a:gd name="T3" fmla="*/ 0 h 336"/>
                  <a:gd name="T4" fmla="*/ 3001 w 1104"/>
                  <a:gd name="T5" fmla="*/ 185657 h 336"/>
                  <a:gd name="T6" fmla="*/ 2352 w 1104"/>
                  <a:gd name="T7" fmla="*/ 154644 h 336"/>
                  <a:gd name="T8" fmla="*/ 1826 w 1104"/>
                  <a:gd name="T9" fmla="*/ 216367 h 336"/>
                  <a:gd name="T10" fmla="*/ 1045 w 1104"/>
                  <a:gd name="T11" fmla="*/ 123655 h 336"/>
                  <a:gd name="T12" fmla="*/ 784 w 1104"/>
                  <a:gd name="T13" fmla="*/ 185657 h 336"/>
                  <a:gd name="T14" fmla="*/ 0 w 1104"/>
                  <a:gd name="T15" fmla="*/ 185657 h 336"/>
                  <a:gd name="T16" fmla="*/ 0 w 1104"/>
                  <a:gd name="T17" fmla="*/ 0 h 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
                  <a:gd name="T28" fmla="*/ 0 h 336"/>
                  <a:gd name="T29" fmla="*/ 1104 w 1104"/>
                  <a:gd name="T30" fmla="*/ 336 h 3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 h="336">
                    <a:moveTo>
                      <a:pt x="0" y="0"/>
                    </a:moveTo>
                    <a:lnTo>
                      <a:pt x="1104" y="0"/>
                    </a:lnTo>
                    <a:lnTo>
                      <a:pt x="1104" y="288"/>
                    </a:lnTo>
                    <a:lnTo>
                      <a:pt x="864" y="240"/>
                    </a:lnTo>
                    <a:lnTo>
                      <a:pt x="672" y="336"/>
                    </a:lnTo>
                    <a:lnTo>
                      <a:pt x="384" y="192"/>
                    </a:lnTo>
                    <a:lnTo>
                      <a:pt x="28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30" name="Text Box 5"/>
              <p:cNvSpPr txBox="1">
                <a:spLocks noChangeArrowheads="1"/>
              </p:cNvSpPr>
              <p:nvPr/>
            </p:nvSpPr>
            <p:spPr bwMode="auto">
              <a:xfrm>
                <a:off x="230" y="1329"/>
                <a:ext cx="1128" cy="231"/>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t>Retrieve example</a:t>
                </a:r>
                <a:endParaRPr lang="en-US" sz="2000" dirty="0"/>
              </a:p>
            </p:txBody>
          </p:sp>
        </p:grpSp>
        <p:grpSp>
          <p:nvGrpSpPr>
            <p:cNvPr id="72724" name="Group 6"/>
            <p:cNvGrpSpPr>
              <a:grpSpLocks/>
            </p:cNvGrpSpPr>
            <p:nvPr/>
          </p:nvGrpSpPr>
          <p:grpSpPr bwMode="auto">
            <a:xfrm>
              <a:off x="1530" y="2736"/>
              <a:ext cx="1328" cy="576"/>
              <a:chOff x="1578" y="1344"/>
              <a:chExt cx="1328" cy="576"/>
            </a:xfrm>
          </p:grpSpPr>
          <p:sp>
            <p:nvSpPr>
              <p:cNvPr id="72727" name="Freeform 7"/>
              <p:cNvSpPr>
                <a:spLocks/>
              </p:cNvSpPr>
              <p:nvPr/>
            </p:nvSpPr>
            <p:spPr bwMode="auto">
              <a:xfrm>
                <a:off x="1584" y="1344"/>
                <a:ext cx="1296" cy="576"/>
              </a:xfrm>
              <a:custGeom>
                <a:avLst/>
                <a:gdLst>
                  <a:gd name="T0" fmla="*/ 0 w 1296"/>
                  <a:gd name="T1" fmla="*/ 0 h 336"/>
                  <a:gd name="T2" fmla="*/ 1296 w 1296"/>
                  <a:gd name="T3" fmla="*/ 0 h 336"/>
                  <a:gd name="T4" fmla="*/ 1296 w 1296"/>
                  <a:gd name="T5" fmla="*/ 216367 h 336"/>
                  <a:gd name="T6" fmla="*/ 1104 w 1296"/>
                  <a:gd name="T7" fmla="*/ 123655 h 336"/>
                  <a:gd name="T8" fmla="*/ 912 w 1296"/>
                  <a:gd name="T9" fmla="*/ 216367 h 336"/>
                  <a:gd name="T10" fmla="*/ 816 w 1296"/>
                  <a:gd name="T11" fmla="*/ 123655 h 336"/>
                  <a:gd name="T12" fmla="*/ 576 w 1296"/>
                  <a:gd name="T13" fmla="*/ 216367 h 336"/>
                  <a:gd name="T14" fmla="*/ 432 w 1296"/>
                  <a:gd name="T15" fmla="*/ 216367 h 336"/>
                  <a:gd name="T16" fmla="*/ 384 w 1296"/>
                  <a:gd name="T17" fmla="*/ 154644 h 336"/>
                  <a:gd name="T18" fmla="*/ 192 w 1296"/>
                  <a:gd name="T19" fmla="*/ 154644 h 336"/>
                  <a:gd name="T20" fmla="*/ 192 w 1296"/>
                  <a:gd name="T21" fmla="*/ 185657 h 336"/>
                  <a:gd name="T22" fmla="*/ 48 w 1296"/>
                  <a:gd name="T23" fmla="*/ 185657 h 336"/>
                  <a:gd name="T24" fmla="*/ 0 w 1296"/>
                  <a:gd name="T25" fmla="*/ 185657 h 336"/>
                  <a:gd name="T26" fmla="*/ 0 w 1296"/>
                  <a:gd name="T27" fmla="*/ 0 h 3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336"/>
                  <a:gd name="T44" fmla="*/ 1296 w 1296"/>
                  <a:gd name="T45" fmla="*/ 336 h 3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336">
                    <a:moveTo>
                      <a:pt x="0" y="0"/>
                    </a:moveTo>
                    <a:lnTo>
                      <a:pt x="1296" y="0"/>
                    </a:lnTo>
                    <a:lnTo>
                      <a:pt x="1296" y="336"/>
                    </a:lnTo>
                    <a:lnTo>
                      <a:pt x="1104" y="192"/>
                    </a:lnTo>
                    <a:lnTo>
                      <a:pt x="912" y="336"/>
                    </a:lnTo>
                    <a:lnTo>
                      <a:pt x="816" y="192"/>
                    </a:lnTo>
                    <a:lnTo>
                      <a:pt x="576" y="336"/>
                    </a:lnTo>
                    <a:lnTo>
                      <a:pt x="432" y="336"/>
                    </a:lnTo>
                    <a:lnTo>
                      <a:pt x="384" y="240"/>
                    </a:lnTo>
                    <a:lnTo>
                      <a:pt x="192" y="240"/>
                    </a:lnTo>
                    <a:lnTo>
                      <a:pt x="192" y="288"/>
                    </a:lnTo>
                    <a:lnTo>
                      <a:pt x="4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28" name="Text Box 8"/>
              <p:cNvSpPr txBox="1">
                <a:spLocks noChangeArrowheads="1"/>
              </p:cNvSpPr>
              <p:nvPr/>
            </p:nvSpPr>
            <p:spPr bwMode="auto">
              <a:xfrm>
                <a:off x="1578" y="1344"/>
                <a:ext cx="1328" cy="53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1600"/>
                  <a:t>Apply pattern in</a:t>
                </a:r>
                <a:br>
                  <a:rPr lang="en-US" sz="1600"/>
                </a:br>
                <a:r>
                  <a:rPr lang="en-US" sz="1600"/>
                  <a:t>example to current case</a:t>
                </a:r>
                <a:endParaRPr lang="en-US" sz="1800"/>
              </a:p>
              <a:p>
                <a:pPr algn="ctr"/>
                <a:endParaRPr lang="en-US" sz="1800"/>
              </a:p>
            </p:txBody>
          </p:sp>
        </p:grpSp>
        <p:sp>
          <p:nvSpPr>
            <p:cNvPr id="72725" name="Freeform 9"/>
            <p:cNvSpPr>
              <a:spLocks/>
            </p:cNvSpPr>
            <p:nvPr/>
          </p:nvSpPr>
          <p:spPr bwMode="auto">
            <a:xfrm>
              <a:off x="1008" y="3120"/>
              <a:ext cx="1296" cy="480"/>
            </a:xfrm>
            <a:custGeom>
              <a:avLst/>
              <a:gdLst>
                <a:gd name="T0" fmla="*/ 0 w 1296"/>
                <a:gd name="T1" fmla="*/ 384 h 480"/>
                <a:gd name="T2" fmla="*/ 0 w 1296"/>
                <a:gd name="T3" fmla="*/ 144 h 480"/>
                <a:gd name="T4" fmla="*/ 240 w 1296"/>
                <a:gd name="T5" fmla="*/ 0 h 480"/>
                <a:gd name="T6" fmla="*/ 480 w 1296"/>
                <a:gd name="T7" fmla="*/ 96 h 480"/>
                <a:gd name="T8" fmla="*/ 816 w 1296"/>
                <a:gd name="T9" fmla="*/ 96 h 480"/>
                <a:gd name="T10" fmla="*/ 816 w 1296"/>
                <a:gd name="T11" fmla="*/ 48 h 480"/>
                <a:gd name="T12" fmla="*/ 1008 w 1296"/>
                <a:gd name="T13" fmla="*/ 48 h 480"/>
                <a:gd name="T14" fmla="*/ 1056 w 1296"/>
                <a:gd name="T15" fmla="*/ 240 h 480"/>
                <a:gd name="T16" fmla="*/ 1200 w 1296"/>
                <a:gd name="T17" fmla="*/ 240 h 480"/>
                <a:gd name="T18" fmla="*/ 1200 w 1296"/>
                <a:gd name="T19" fmla="*/ 48 h 480"/>
                <a:gd name="T20" fmla="*/ 1296 w 1296"/>
                <a:gd name="T21" fmla="*/ 0 h 480"/>
                <a:gd name="T22" fmla="*/ 1296 w 1296"/>
                <a:gd name="T23" fmla="*/ 480 h 480"/>
                <a:gd name="T24" fmla="*/ 0 w 1296"/>
                <a:gd name="T25" fmla="*/ 480 h 480"/>
                <a:gd name="T26" fmla="*/ 0 w 1296"/>
                <a:gd name="T27" fmla="*/ 384 h 4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480"/>
                <a:gd name="T44" fmla="*/ 1296 w 1296"/>
                <a:gd name="T45" fmla="*/ 480 h 4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480">
                  <a:moveTo>
                    <a:pt x="0" y="384"/>
                  </a:moveTo>
                  <a:lnTo>
                    <a:pt x="0" y="144"/>
                  </a:lnTo>
                  <a:lnTo>
                    <a:pt x="240" y="0"/>
                  </a:lnTo>
                  <a:lnTo>
                    <a:pt x="480" y="96"/>
                  </a:lnTo>
                  <a:lnTo>
                    <a:pt x="816" y="96"/>
                  </a:lnTo>
                  <a:lnTo>
                    <a:pt x="816" y="48"/>
                  </a:lnTo>
                  <a:lnTo>
                    <a:pt x="1008" y="48"/>
                  </a:lnTo>
                  <a:lnTo>
                    <a:pt x="1056" y="240"/>
                  </a:lnTo>
                  <a:lnTo>
                    <a:pt x="1200" y="240"/>
                  </a:lnTo>
                  <a:lnTo>
                    <a:pt x="1200" y="48"/>
                  </a:lnTo>
                  <a:lnTo>
                    <a:pt x="1296" y="0"/>
                  </a:lnTo>
                  <a:lnTo>
                    <a:pt x="1296" y="480"/>
                  </a:lnTo>
                  <a:lnTo>
                    <a:pt x="0" y="480"/>
                  </a:lnTo>
                  <a:lnTo>
                    <a:pt x="0" y="384"/>
                  </a:lnTo>
                  <a:close/>
                </a:path>
              </a:pathLst>
            </a:custGeom>
            <a:solidFill>
              <a:srgbClr val="FFFF00"/>
            </a:solidFill>
            <a:ln w="9525">
              <a:solidFill>
                <a:schemeClr val="tx1"/>
              </a:solidFill>
              <a:round/>
              <a:headEnd/>
              <a:tailEnd/>
            </a:ln>
          </p:spPr>
          <p:txBody>
            <a:bodyPr wrap="none" anchor="ctr"/>
            <a:lstStyle/>
            <a:p>
              <a:endParaRPr lang="en-US"/>
            </a:p>
          </p:txBody>
        </p:sp>
        <p:sp>
          <p:nvSpPr>
            <p:cNvPr id="72726" name="Text Box 10"/>
            <p:cNvSpPr txBox="1">
              <a:spLocks noChangeArrowheads="1"/>
            </p:cNvSpPr>
            <p:nvPr/>
          </p:nvSpPr>
          <p:spPr bwMode="auto">
            <a:xfrm>
              <a:off x="998" y="3201"/>
              <a:ext cx="1037"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t>Paste tense of</a:t>
              </a:r>
            </a:p>
            <a:p>
              <a:r>
                <a:rPr lang="en-US" sz="1800" dirty="0"/>
                <a:t>walk is walk-</a:t>
              </a:r>
              <a:r>
                <a:rPr lang="en-US" sz="1800" dirty="0" err="1"/>
                <a:t>ed</a:t>
              </a:r>
              <a:endParaRPr lang="en-US" sz="1800" dirty="0"/>
            </a:p>
          </p:txBody>
        </p:sp>
      </p:grpSp>
      <p:sp>
        <p:nvSpPr>
          <p:cNvPr id="394256" name="Rectangle 16"/>
          <p:cNvSpPr>
            <a:spLocks noGrp="1" noChangeArrowheads="1"/>
          </p:cNvSpPr>
          <p:nvPr>
            <p:ph type="title"/>
          </p:nvPr>
        </p:nvSpPr>
        <p:spPr/>
        <p:txBody>
          <a:bodyPr>
            <a:normAutofit/>
          </a:bodyPr>
          <a:lstStyle/>
          <a:p>
            <a:pPr>
              <a:defRPr/>
            </a:pPr>
            <a:r>
              <a:rPr kumimoji="0" lang="en-US" sz="3200" dirty="0">
                <a:ea typeface="ＭＳ Ｐゴシック" charset="0"/>
              </a:rPr>
              <a:t>Rule learning: the regular rule is learned by </a:t>
            </a:r>
            <a:r>
              <a:rPr lang="en-US" sz="3200" dirty="0">
                <a:ea typeface="ＭＳ Ｐゴシック" charset="0"/>
              </a:rPr>
              <a:t>repeatedly </a:t>
            </a:r>
            <a:r>
              <a:rPr kumimoji="0" lang="en-US" sz="3200" dirty="0">
                <a:ea typeface="ＭＳ Ｐゴシック" charset="0"/>
              </a:rPr>
              <a:t>applying the analogy strategy</a:t>
            </a:r>
            <a:endParaRPr kumimoji="0" lang="en-US" dirty="0">
              <a:ea typeface="ＭＳ Ｐゴシック" charset="0"/>
            </a:endParaRPr>
          </a:p>
        </p:txBody>
      </p:sp>
      <p:sp>
        <p:nvSpPr>
          <p:cNvPr id="72708" name="Rectangle 17"/>
          <p:cNvSpPr>
            <a:spLocks noChangeArrowheads="1"/>
          </p:cNvSpPr>
          <p:nvPr/>
        </p:nvSpPr>
        <p:spPr bwMode="auto">
          <a:xfrm>
            <a:off x="7467600" y="6248400"/>
            <a:ext cx="1447800" cy="381000"/>
          </a:xfrm>
          <a:prstGeom prst="rect">
            <a:avLst/>
          </a:prstGeom>
          <a:solidFill>
            <a:srgbClr val="FFFF00"/>
          </a:solidFill>
          <a:ln w="9525">
            <a:solidFill>
              <a:schemeClr val="tx1"/>
            </a:solidFill>
            <a:miter lim="800000"/>
            <a:headEnd/>
            <a:tailEnd/>
          </a:ln>
        </p:spPr>
        <p:txBody>
          <a:bodyPr wrap="none" anchor="ctr"/>
          <a:lstStyle/>
          <a:p>
            <a:pPr algn="ctr"/>
            <a:r>
              <a:rPr lang="en-US" sz="1800"/>
              <a:t>Declarative</a:t>
            </a:r>
          </a:p>
        </p:txBody>
      </p:sp>
      <p:sp>
        <p:nvSpPr>
          <p:cNvPr id="72709" name="Rectangle 18"/>
          <p:cNvSpPr>
            <a:spLocks noChangeArrowheads="1"/>
          </p:cNvSpPr>
          <p:nvPr/>
        </p:nvSpPr>
        <p:spPr bwMode="auto">
          <a:xfrm>
            <a:off x="7467600" y="5715000"/>
            <a:ext cx="1447800" cy="381000"/>
          </a:xfrm>
          <a:prstGeom prst="rect">
            <a:avLst/>
          </a:prstGeom>
          <a:solidFill>
            <a:schemeClr val="folHlink"/>
          </a:solidFill>
          <a:ln w="9525">
            <a:solidFill>
              <a:schemeClr val="tx1"/>
            </a:solidFill>
            <a:miter lim="800000"/>
            <a:headEnd/>
            <a:tailEnd/>
          </a:ln>
        </p:spPr>
        <p:txBody>
          <a:bodyPr wrap="none" anchor="ctr"/>
          <a:lstStyle/>
          <a:p>
            <a:pPr algn="ctr"/>
            <a:r>
              <a:rPr lang="en-US" sz="1800"/>
              <a:t>Procedural</a:t>
            </a:r>
          </a:p>
        </p:txBody>
      </p:sp>
      <p:grpSp>
        <p:nvGrpSpPr>
          <p:cNvPr id="72711" name="Group 20"/>
          <p:cNvGrpSpPr>
            <a:grpSpLocks/>
          </p:cNvGrpSpPr>
          <p:nvPr/>
        </p:nvGrpSpPr>
        <p:grpSpPr bwMode="auto">
          <a:xfrm>
            <a:off x="2438400" y="2133600"/>
            <a:ext cx="1920875" cy="938213"/>
            <a:chOff x="230" y="1329"/>
            <a:chExt cx="1210" cy="591"/>
          </a:xfrm>
        </p:grpSpPr>
        <p:sp>
          <p:nvSpPr>
            <p:cNvPr id="72717" name="Freeform 21"/>
            <p:cNvSpPr>
              <a:spLocks/>
            </p:cNvSpPr>
            <p:nvPr/>
          </p:nvSpPr>
          <p:spPr bwMode="auto">
            <a:xfrm>
              <a:off x="240" y="1344"/>
              <a:ext cx="1200" cy="576"/>
            </a:xfrm>
            <a:custGeom>
              <a:avLst/>
              <a:gdLst>
                <a:gd name="T0" fmla="*/ 0 w 1104"/>
                <a:gd name="T1" fmla="*/ 0 h 336"/>
                <a:gd name="T2" fmla="*/ 3001 w 1104"/>
                <a:gd name="T3" fmla="*/ 0 h 336"/>
                <a:gd name="T4" fmla="*/ 3001 w 1104"/>
                <a:gd name="T5" fmla="*/ 185657 h 336"/>
                <a:gd name="T6" fmla="*/ 2352 w 1104"/>
                <a:gd name="T7" fmla="*/ 154644 h 336"/>
                <a:gd name="T8" fmla="*/ 1826 w 1104"/>
                <a:gd name="T9" fmla="*/ 216367 h 336"/>
                <a:gd name="T10" fmla="*/ 1045 w 1104"/>
                <a:gd name="T11" fmla="*/ 123655 h 336"/>
                <a:gd name="T12" fmla="*/ 784 w 1104"/>
                <a:gd name="T13" fmla="*/ 185657 h 336"/>
                <a:gd name="T14" fmla="*/ 0 w 1104"/>
                <a:gd name="T15" fmla="*/ 185657 h 336"/>
                <a:gd name="T16" fmla="*/ 0 w 1104"/>
                <a:gd name="T17" fmla="*/ 0 h 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
                <a:gd name="T28" fmla="*/ 0 h 336"/>
                <a:gd name="T29" fmla="*/ 1104 w 1104"/>
                <a:gd name="T30" fmla="*/ 336 h 3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 h="336">
                  <a:moveTo>
                    <a:pt x="0" y="0"/>
                  </a:moveTo>
                  <a:lnTo>
                    <a:pt x="1104" y="0"/>
                  </a:lnTo>
                  <a:lnTo>
                    <a:pt x="1104" y="288"/>
                  </a:lnTo>
                  <a:lnTo>
                    <a:pt x="864" y="240"/>
                  </a:lnTo>
                  <a:lnTo>
                    <a:pt x="672" y="336"/>
                  </a:lnTo>
                  <a:lnTo>
                    <a:pt x="384" y="192"/>
                  </a:lnTo>
                  <a:lnTo>
                    <a:pt x="28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18" name="Text Box 22"/>
            <p:cNvSpPr txBox="1">
              <a:spLocks noChangeArrowheads="1"/>
            </p:cNvSpPr>
            <p:nvPr/>
          </p:nvSpPr>
          <p:spPr bwMode="auto">
            <a:xfrm>
              <a:off x="230" y="1329"/>
              <a:ext cx="1128" cy="404"/>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t>Retrieve example</a:t>
              </a:r>
            </a:p>
            <a:p>
              <a:r>
                <a:rPr lang="en-US" sz="1800" dirty="0"/>
                <a:t>for walk</a:t>
              </a:r>
            </a:p>
          </p:txBody>
        </p:sp>
      </p:grpSp>
      <p:grpSp>
        <p:nvGrpSpPr>
          <p:cNvPr id="72712" name="Group 23"/>
          <p:cNvGrpSpPr>
            <a:grpSpLocks/>
          </p:cNvGrpSpPr>
          <p:nvPr/>
        </p:nvGrpSpPr>
        <p:grpSpPr bwMode="auto">
          <a:xfrm>
            <a:off x="4575175" y="2157413"/>
            <a:ext cx="2108200" cy="914400"/>
            <a:chOff x="1576" y="1344"/>
            <a:chExt cx="1328" cy="576"/>
          </a:xfrm>
        </p:grpSpPr>
        <p:sp>
          <p:nvSpPr>
            <p:cNvPr id="72715" name="Freeform 24"/>
            <p:cNvSpPr>
              <a:spLocks/>
            </p:cNvSpPr>
            <p:nvPr/>
          </p:nvSpPr>
          <p:spPr bwMode="auto">
            <a:xfrm>
              <a:off x="1584" y="1344"/>
              <a:ext cx="1296" cy="576"/>
            </a:xfrm>
            <a:custGeom>
              <a:avLst/>
              <a:gdLst>
                <a:gd name="T0" fmla="*/ 0 w 1296"/>
                <a:gd name="T1" fmla="*/ 0 h 336"/>
                <a:gd name="T2" fmla="*/ 1296 w 1296"/>
                <a:gd name="T3" fmla="*/ 0 h 336"/>
                <a:gd name="T4" fmla="*/ 1296 w 1296"/>
                <a:gd name="T5" fmla="*/ 216367 h 336"/>
                <a:gd name="T6" fmla="*/ 1104 w 1296"/>
                <a:gd name="T7" fmla="*/ 123655 h 336"/>
                <a:gd name="T8" fmla="*/ 912 w 1296"/>
                <a:gd name="T9" fmla="*/ 216367 h 336"/>
                <a:gd name="T10" fmla="*/ 816 w 1296"/>
                <a:gd name="T11" fmla="*/ 123655 h 336"/>
                <a:gd name="T12" fmla="*/ 576 w 1296"/>
                <a:gd name="T13" fmla="*/ 216367 h 336"/>
                <a:gd name="T14" fmla="*/ 432 w 1296"/>
                <a:gd name="T15" fmla="*/ 216367 h 336"/>
                <a:gd name="T16" fmla="*/ 384 w 1296"/>
                <a:gd name="T17" fmla="*/ 154644 h 336"/>
                <a:gd name="T18" fmla="*/ 192 w 1296"/>
                <a:gd name="T19" fmla="*/ 154644 h 336"/>
                <a:gd name="T20" fmla="*/ 192 w 1296"/>
                <a:gd name="T21" fmla="*/ 185657 h 336"/>
                <a:gd name="T22" fmla="*/ 48 w 1296"/>
                <a:gd name="T23" fmla="*/ 185657 h 336"/>
                <a:gd name="T24" fmla="*/ 0 w 1296"/>
                <a:gd name="T25" fmla="*/ 185657 h 336"/>
                <a:gd name="T26" fmla="*/ 0 w 1296"/>
                <a:gd name="T27" fmla="*/ 0 h 3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336"/>
                <a:gd name="T44" fmla="*/ 1296 w 1296"/>
                <a:gd name="T45" fmla="*/ 336 h 3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336">
                  <a:moveTo>
                    <a:pt x="0" y="0"/>
                  </a:moveTo>
                  <a:lnTo>
                    <a:pt x="1296" y="0"/>
                  </a:lnTo>
                  <a:lnTo>
                    <a:pt x="1296" y="336"/>
                  </a:lnTo>
                  <a:lnTo>
                    <a:pt x="1104" y="192"/>
                  </a:lnTo>
                  <a:lnTo>
                    <a:pt x="912" y="336"/>
                  </a:lnTo>
                  <a:lnTo>
                    <a:pt x="816" y="192"/>
                  </a:lnTo>
                  <a:lnTo>
                    <a:pt x="576" y="336"/>
                  </a:lnTo>
                  <a:lnTo>
                    <a:pt x="432" y="336"/>
                  </a:lnTo>
                  <a:lnTo>
                    <a:pt x="384" y="240"/>
                  </a:lnTo>
                  <a:lnTo>
                    <a:pt x="192" y="240"/>
                  </a:lnTo>
                  <a:lnTo>
                    <a:pt x="192" y="288"/>
                  </a:lnTo>
                  <a:lnTo>
                    <a:pt x="4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16" name="Text Box 25"/>
            <p:cNvSpPr txBox="1">
              <a:spLocks noChangeArrowheads="1"/>
            </p:cNvSpPr>
            <p:nvPr/>
          </p:nvSpPr>
          <p:spPr bwMode="auto">
            <a:xfrm>
              <a:off x="1576" y="1344"/>
              <a:ext cx="1328" cy="36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1600"/>
                <a:t>Apply pattern in</a:t>
              </a:r>
              <a:br>
                <a:rPr lang="en-US" sz="1600"/>
              </a:br>
              <a:r>
                <a:rPr lang="en-US" sz="1600"/>
                <a:t>example to current case</a:t>
              </a:r>
              <a:endParaRPr lang="en-US" sz="1800"/>
            </a:p>
          </p:txBody>
        </p:sp>
      </p:grpSp>
      <p:sp>
        <p:nvSpPr>
          <p:cNvPr id="72713" name="Freeform 26"/>
          <p:cNvSpPr>
            <a:spLocks/>
          </p:cNvSpPr>
          <p:nvPr/>
        </p:nvSpPr>
        <p:spPr bwMode="auto">
          <a:xfrm>
            <a:off x="3597275" y="3224213"/>
            <a:ext cx="2057400" cy="762000"/>
          </a:xfrm>
          <a:custGeom>
            <a:avLst/>
            <a:gdLst>
              <a:gd name="T0" fmla="*/ 0 w 1296"/>
              <a:gd name="T1" fmla="*/ 384 h 480"/>
              <a:gd name="T2" fmla="*/ 0 w 1296"/>
              <a:gd name="T3" fmla="*/ 144 h 480"/>
              <a:gd name="T4" fmla="*/ 240 w 1296"/>
              <a:gd name="T5" fmla="*/ 0 h 480"/>
              <a:gd name="T6" fmla="*/ 480 w 1296"/>
              <a:gd name="T7" fmla="*/ 96 h 480"/>
              <a:gd name="T8" fmla="*/ 816 w 1296"/>
              <a:gd name="T9" fmla="*/ 96 h 480"/>
              <a:gd name="T10" fmla="*/ 816 w 1296"/>
              <a:gd name="T11" fmla="*/ 48 h 480"/>
              <a:gd name="T12" fmla="*/ 1008 w 1296"/>
              <a:gd name="T13" fmla="*/ 48 h 480"/>
              <a:gd name="T14" fmla="*/ 1056 w 1296"/>
              <a:gd name="T15" fmla="*/ 240 h 480"/>
              <a:gd name="T16" fmla="*/ 1200 w 1296"/>
              <a:gd name="T17" fmla="*/ 240 h 480"/>
              <a:gd name="T18" fmla="*/ 1200 w 1296"/>
              <a:gd name="T19" fmla="*/ 48 h 480"/>
              <a:gd name="T20" fmla="*/ 1296 w 1296"/>
              <a:gd name="T21" fmla="*/ 0 h 480"/>
              <a:gd name="T22" fmla="*/ 1296 w 1296"/>
              <a:gd name="T23" fmla="*/ 480 h 480"/>
              <a:gd name="T24" fmla="*/ 0 w 1296"/>
              <a:gd name="T25" fmla="*/ 480 h 480"/>
              <a:gd name="T26" fmla="*/ 0 w 1296"/>
              <a:gd name="T27" fmla="*/ 384 h 4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480"/>
              <a:gd name="T44" fmla="*/ 1296 w 1296"/>
              <a:gd name="T45" fmla="*/ 480 h 4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480">
                <a:moveTo>
                  <a:pt x="0" y="384"/>
                </a:moveTo>
                <a:lnTo>
                  <a:pt x="0" y="144"/>
                </a:lnTo>
                <a:lnTo>
                  <a:pt x="240" y="0"/>
                </a:lnTo>
                <a:lnTo>
                  <a:pt x="480" y="96"/>
                </a:lnTo>
                <a:lnTo>
                  <a:pt x="816" y="96"/>
                </a:lnTo>
                <a:lnTo>
                  <a:pt x="816" y="48"/>
                </a:lnTo>
                <a:lnTo>
                  <a:pt x="1008" y="48"/>
                </a:lnTo>
                <a:lnTo>
                  <a:pt x="1056" y="240"/>
                </a:lnTo>
                <a:lnTo>
                  <a:pt x="1200" y="240"/>
                </a:lnTo>
                <a:lnTo>
                  <a:pt x="1200" y="48"/>
                </a:lnTo>
                <a:lnTo>
                  <a:pt x="1296" y="0"/>
                </a:lnTo>
                <a:lnTo>
                  <a:pt x="1296" y="480"/>
                </a:lnTo>
                <a:lnTo>
                  <a:pt x="0" y="480"/>
                </a:lnTo>
                <a:lnTo>
                  <a:pt x="0" y="384"/>
                </a:lnTo>
                <a:close/>
              </a:path>
            </a:pathLst>
          </a:custGeom>
          <a:solidFill>
            <a:srgbClr val="FFFF00"/>
          </a:solidFill>
          <a:ln w="9525">
            <a:solidFill>
              <a:schemeClr val="tx1"/>
            </a:solidFill>
            <a:round/>
            <a:headEnd/>
            <a:tailEnd/>
          </a:ln>
        </p:spPr>
        <p:txBody>
          <a:bodyPr wrap="none" anchor="ctr"/>
          <a:lstStyle/>
          <a:p>
            <a:endParaRPr lang="en-US"/>
          </a:p>
        </p:txBody>
      </p:sp>
      <p:sp>
        <p:nvSpPr>
          <p:cNvPr id="72714" name="Text Box 27"/>
          <p:cNvSpPr txBox="1">
            <a:spLocks noChangeArrowheads="1"/>
          </p:cNvSpPr>
          <p:nvPr/>
        </p:nvSpPr>
        <p:spPr bwMode="auto">
          <a:xfrm>
            <a:off x="3581400" y="3352800"/>
            <a:ext cx="16827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t>Paste tense of</a:t>
            </a:r>
          </a:p>
          <a:p>
            <a:r>
              <a:rPr lang="en-US" sz="1800" dirty="0"/>
              <a:t>work is work-</a:t>
            </a:r>
            <a:r>
              <a:rPr lang="en-US" sz="1800" dirty="0" err="1"/>
              <a:t>ed</a:t>
            </a:r>
            <a:endParaRPr lang="en-US" sz="1800" dirty="0"/>
          </a:p>
        </p:txBody>
      </p:sp>
      <p:sp>
        <p:nvSpPr>
          <p:cNvPr id="3" name="TextBox 2"/>
          <p:cNvSpPr txBox="1"/>
          <p:nvPr/>
        </p:nvSpPr>
        <p:spPr>
          <a:xfrm>
            <a:off x="2454275" y="1630260"/>
            <a:ext cx="1793880" cy="461665"/>
          </a:xfrm>
          <a:prstGeom prst="rect">
            <a:avLst/>
          </a:prstGeom>
          <a:noFill/>
        </p:spPr>
        <p:txBody>
          <a:bodyPr wrap="none" rtlCol="0">
            <a:spAutoFit/>
          </a:bodyPr>
          <a:lstStyle/>
          <a:p>
            <a:r>
              <a:rPr lang="en-US" sz="2400" dirty="0">
                <a:latin typeface="Gill Sans Light"/>
                <a:cs typeface="Gill Sans Light"/>
              </a:rPr>
              <a:t>Retrieval rule</a:t>
            </a:r>
          </a:p>
        </p:txBody>
      </p:sp>
      <p:sp>
        <p:nvSpPr>
          <p:cNvPr id="29" name="TextBox 28"/>
          <p:cNvSpPr txBox="1"/>
          <p:nvPr/>
        </p:nvSpPr>
        <p:spPr>
          <a:xfrm>
            <a:off x="1708736" y="3524548"/>
            <a:ext cx="1891714" cy="461665"/>
          </a:xfrm>
          <a:prstGeom prst="rect">
            <a:avLst/>
          </a:prstGeom>
          <a:noFill/>
        </p:spPr>
        <p:txBody>
          <a:bodyPr wrap="none" rtlCol="0">
            <a:spAutoFit/>
          </a:bodyPr>
          <a:lstStyle/>
          <a:p>
            <a:r>
              <a:rPr lang="en-US" sz="2400" dirty="0">
                <a:latin typeface="Gill Sans Light"/>
                <a:cs typeface="Gill Sans Light"/>
              </a:rPr>
              <a:t>Fact from DM</a:t>
            </a:r>
          </a:p>
        </p:txBody>
      </p:sp>
      <p:sp>
        <p:nvSpPr>
          <p:cNvPr id="30" name="TextBox 29"/>
          <p:cNvSpPr txBox="1"/>
          <p:nvPr/>
        </p:nvSpPr>
        <p:spPr>
          <a:xfrm>
            <a:off x="4650089" y="1653356"/>
            <a:ext cx="2206704" cy="461665"/>
          </a:xfrm>
          <a:prstGeom prst="rect">
            <a:avLst/>
          </a:prstGeom>
          <a:noFill/>
        </p:spPr>
        <p:txBody>
          <a:bodyPr wrap="none" rtlCol="0">
            <a:spAutoFit/>
          </a:bodyPr>
          <a:lstStyle/>
          <a:p>
            <a:r>
              <a:rPr lang="en-US" sz="2400" dirty="0">
                <a:latin typeface="Gill Sans Light"/>
                <a:cs typeface="Gill Sans Light"/>
              </a:rPr>
              <a:t>Use-analogy rule</a:t>
            </a:r>
          </a:p>
        </p:txBody>
      </p:sp>
      <p:sp>
        <p:nvSpPr>
          <p:cNvPr id="31" name="TextBox 30"/>
          <p:cNvSpPr txBox="1"/>
          <p:nvPr/>
        </p:nvSpPr>
        <p:spPr>
          <a:xfrm>
            <a:off x="3101206" y="4118272"/>
            <a:ext cx="3207929" cy="461665"/>
          </a:xfrm>
          <a:prstGeom prst="rect">
            <a:avLst/>
          </a:prstGeom>
          <a:noFill/>
        </p:spPr>
        <p:txBody>
          <a:bodyPr wrap="none" rtlCol="0">
            <a:spAutoFit/>
          </a:bodyPr>
          <a:lstStyle/>
          <a:p>
            <a:r>
              <a:rPr lang="en-US" sz="2400" b="1" i="1" dirty="0">
                <a:latin typeface="Source Sans Pro Semibold" charset="0"/>
                <a:ea typeface="Source Sans Pro Semibold" charset="0"/>
                <a:cs typeface="Source Sans Pro Semibold" charset="0"/>
              </a:rPr>
              <a:t>production compilation</a:t>
            </a:r>
          </a:p>
        </p:txBody>
      </p:sp>
    </p:spTree>
    <p:extLst>
      <p:ext uri="{BB962C8B-B14F-4D97-AF65-F5344CB8AC3E}">
        <p14:creationId xmlns:p14="http://schemas.microsoft.com/office/powerpoint/2010/main" val="31841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7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7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7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strVal val="#ppt_w*0.70"/>
                                          </p:val>
                                        </p:tav>
                                        <p:tav tm="100000">
                                          <p:val>
                                            <p:strVal val="#ppt_w"/>
                                          </p:val>
                                        </p:tav>
                                      </p:tavLst>
                                    </p:anim>
                                    <p:anim calcmode="lin" valueType="num">
                                      <p:cBhvr>
                                        <p:cTn id="32" dur="1000" fill="hold"/>
                                        <p:tgtEl>
                                          <p:spTgt spid="2"/>
                                        </p:tgtEl>
                                        <p:attrNameLst>
                                          <p:attrName>ppt_h</p:attrName>
                                        </p:attrNameLst>
                                      </p:cBhvr>
                                      <p:tavLst>
                                        <p:tav tm="0">
                                          <p:val>
                                            <p:strVal val="#ppt_h"/>
                                          </p:val>
                                        </p:tav>
                                        <p:tav tm="100000">
                                          <p:val>
                                            <p:strVal val="#ppt_h"/>
                                          </p:val>
                                        </p:tav>
                                      </p:tavLst>
                                    </p:anim>
                                    <p:animEffect transition="in" filter="fade">
                                      <p:cBhvr>
                                        <p:cTn id="3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3" grpId="0" animBg="1"/>
      <p:bldP spid="72714" grpId="0"/>
      <p:bldP spid="3" grpId="0"/>
      <p:bldP spid="29" grpId="0"/>
      <p:bldP spid="30" grpId="0"/>
      <p:bldP spid="3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1"/>
          <p:cNvGrpSpPr>
            <a:grpSpLocks/>
          </p:cNvGrpSpPr>
          <p:nvPr/>
        </p:nvGrpSpPr>
        <p:grpSpPr bwMode="auto">
          <a:xfrm>
            <a:off x="2530475" y="4191000"/>
            <a:ext cx="4191000" cy="1981200"/>
            <a:chOff x="1728" y="240"/>
            <a:chExt cx="2640" cy="1248"/>
          </a:xfrm>
        </p:grpSpPr>
        <p:sp>
          <p:nvSpPr>
            <p:cNvPr id="72719" name="Rectangle 12"/>
            <p:cNvSpPr>
              <a:spLocks noChangeArrowheads="1"/>
            </p:cNvSpPr>
            <p:nvPr/>
          </p:nvSpPr>
          <p:spPr bwMode="auto">
            <a:xfrm>
              <a:off x="1728" y="240"/>
              <a:ext cx="2640" cy="12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nvGrpSpPr>
            <p:cNvPr id="72720" name="Group 13"/>
            <p:cNvGrpSpPr>
              <a:grpSpLocks/>
            </p:cNvGrpSpPr>
            <p:nvPr/>
          </p:nvGrpSpPr>
          <p:grpSpPr bwMode="auto">
            <a:xfrm>
              <a:off x="2304" y="576"/>
              <a:ext cx="1344" cy="528"/>
              <a:chOff x="3264" y="2928"/>
              <a:chExt cx="1344" cy="528"/>
            </a:xfrm>
          </p:grpSpPr>
          <p:sp>
            <p:nvSpPr>
              <p:cNvPr id="72721" name="Freeform 14"/>
              <p:cNvSpPr>
                <a:spLocks/>
              </p:cNvSpPr>
              <p:nvPr/>
            </p:nvSpPr>
            <p:spPr bwMode="auto">
              <a:xfrm>
                <a:off x="3264" y="2928"/>
                <a:ext cx="1344" cy="528"/>
              </a:xfrm>
              <a:custGeom>
                <a:avLst/>
                <a:gdLst>
                  <a:gd name="T0" fmla="*/ 0 w 1344"/>
                  <a:gd name="T1" fmla="*/ 0 h 528"/>
                  <a:gd name="T2" fmla="*/ 0 w 1344"/>
                  <a:gd name="T3" fmla="*/ 432 h 528"/>
                  <a:gd name="T4" fmla="*/ 288 w 1344"/>
                  <a:gd name="T5" fmla="*/ 432 h 528"/>
                  <a:gd name="T6" fmla="*/ 432 w 1344"/>
                  <a:gd name="T7" fmla="*/ 240 h 528"/>
                  <a:gd name="T8" fmla="*/ 720 w 1344"/>
                  <a:gd name="T9" fmla="*/ 528 h 528"/>
                  <a:gd name="T10" fmla="*/ 960 w 1344"/>
                  <a:gd name="T11" fmla="*/ 336 h 528"/>
                  <a:gd name="T12" fmla="*/ 1056 w 1344"/>
                  <a:gd name="T13" fmla="*/ 528 h 528"/>
                  <a:gd name="T14" fmla="*/ 1248 w 1344"/>
                  <a:gd name="T15" fmla="*/ 288 h 528"/>
                  <a:gd name="T16" fmla="*/ 1344 w 1344"/>
                  <a:gd name="T17" fmla="*/ 480 h 528"/>
                  <a:gd name="T18" fmla="*/ 1344 w 1344"/>
                  <a:gd name="T19" fmla="*/ 0 h 528"/>
                  <a:gd name="T20" fmla="*/ 0 w 1344"/>
                  <a:gd name="T21" fmla="*/ 0 h 5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528"/>
                  <a:gd name="T35" fmla="*/ 1344 w 1344"/>
                  <a:gd name="T36" fmla="*/ 528 h 5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528">
                    <a:moveTo>
                      <a:pt x="0" y="0"/>
                    </a:moveTo>
                    <a:lnTo>
                      <a:pt x="0" y="432"/>
                    </a:lnTo>
                    <a:lnTo>
                      <a:pt x="288" y="432"/>
                    </a:lnTo>
                    <a:lnTo>
                      <a:pt x="432" y="240"/>
                    </a:lnTo>
                    <a:lnTo>
                      <a:pt x="720" y="528"/>
                    </a:lnTo>
                    <a:lnTo>
                      <a:pt x="960" y="336"/>
                    </a:lnTo>
                    <a:lnTo>
                      <a:pt x="1056" y="528"/>
                    </a:lnTo>
                    <a:lnTo>
                      <a:pt x="1248" y="288"/>
                    </a:lnTo>
                    <a:lnTo>
                      <a:pt x="1344" y="480"/>
                    </a:lnTo>
                    <a:lnTo>
                      <a:pt x="1344" y="0"/>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22" name="Text Box 15"/>
              <p:cNvSpPr txBox="1">
                <a:spLocks noChangeArrowheads="1"/>
              </p:cNvSpPr>
              <p:nvPr/>
            </p:nvSpPr>
            <p:spPr bwMode="auto">
              <a:xfrm>
                <a:off x="3456" y="2956"/>
                <a:ext cx="937" cy="212"/>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600"/>
                  <a:t>Add -ed to stem</a:t>
                </a:r>
                <a:endParaRPr lang="en-US" sz="1800"/>
              </a:p>
            </p:txBody>
          </p:sp>
        </p:grpSp>
      </p:grpSp>
      <p:sp>
        <p:nvSpPr>
          <p:cNvPr id="394256" name="Rectangle 16"/>
          <p:cNvSpPr>
            <a:spLocks noGrp="1" noChangeArrowheads="1"/>
          </p:cNvSpPr>
          <p:nvPr>
            <p:ph type="title"/>
          </p:nvPr>
        </p:nvSpPr>
        <p:spPr/>
        <p:txBody>
          <a:bodyPr>
            <a:normAutofit/>
          </a:bodyPr>
          <a:lstStyle/>
          <a:p>
            <a:pPr>
              <a:defRPr/>
            </a:pPr>
            <a:r>
              <a:rPr lang="en-US" sz="3200" dirty="0">
                <a:ea typeface="ＭＳ Ｐゴシック" charset="0"/>
              </a:rPr>
              <a:t>Rule learning: the regular rule is learned by repeatedly applying the analogy strategy</a:t>
            </a:r>
            <a:endParaRPr kumimoji="0" lang="en-US" dirty="0">
              <a:ea typeface="ＭＳ Ｐゴシック" charset="0"/>
            </a:endParaRPr>
          </a:p>
        </p:txBody>
      </p:sp>
      <p:sp>
        <p:nvSpPr>
          <p:cNvPr id="72708" name="Rectangle 17"/>
          <p:cNvSpPr>
            <a:spLocks noChangeArrowheads="1"/>
          </p:cNvSpPr>
          <p:nvPr/>
        </p:nvSpPr>
        <p:spPr bwMode="auto">
          <a:xfrm>
            <a:off x="7467600" y="6248400"/>
            <a:ext cx="1447800" cy="381000"/>
          </a:xfrm>
          <a:prstGeom prst="rect">
            <a:avLst/>
          </a:prstGeom>
          <a:solidFill>
            <a:srgbClr val="FFFF00"/>
          </a:solidFill>
          <a:ln w="9525">
            <a:solidFill>
              <a:schemeClr val="tx1"/>
            </a:solidFill>
            <a:miter lim="800000"/>
            <a:headEnd/>
            <a:tailEnd/>
          </a:ln>
        </p:spPr>
        <p:txBody>
          <a:bodyPr wrap="none" anchor="ctr"/>
          <a:lstStyle/>
          <a:p>
            <a:pPr algn="ctr"/>
            <a:r>
              <a:rPr lang="en-US" sz="1800"/>
              <a:t>Declarative</a:t>
            </a:r>
          </a:p>
        </p:txBody>
      </p:sp>
      <p:sp>
        <p:nvSpPr>
          <p:cNvPr id="72709" name="Rectangle 18"/>
          <p:cNvSpPr>
            <a:spLocks noChangeArrowheads="1"/>
          </p:cNvSpPr>
          <p:nvPr/>
        </p:nvSpPr>
        <p:spPr bwMode="auto">
          <a:xfrm>
            <a:off x="7467600" y="5715000"/>
            <a:ext cx="1447800" cy="381000"/>
          </a:xfrm>
          <a:prstGeom prst="rect">
            <a:avLst/>
          </a:prstGeom>
          <a:solidFill>
            <a:schemeClr val="folHlink"/>
          </a:solidFill>
          <a:ln w="9525">
            <a:solidFill>
              <a:schemeClr val="tx1"/>
            </a:solidFill>
            <a:miter lim="800000"/>
            <a:headEnd/>
            <a:tailEnd/>
          </a:ln>
        </p:spPr>
        <p:txBody>
          <a:bodyPr wrap="none" anchor="ctr"/>
          <a:lstStyle/>
          <a:p>
            <a:pPr algn="ctr"/>
            <a:r>
              <a:rPr lang="en-US" sz="1800"/>
              <a:t>Procedural</a:t>
            </a:r>
          </a:p>
        </p:txBody>
      </p:sp>
      <p:grpSp>
        <p:nvGrpSpPr>
          <p:cNvPr id="7" name="Group 19"/>
          <p:cNvGrpSpPr>
            <a:grpSpLocks/>
          </p:cNvGrpSpPr>
          <p:nvPr/>
        </p:nvGrpSpPr>
        <p:grpSpPr bwMode="auto">
          <a:xfrm>
            <a:off x="2438400" y="2133600"/>
            <a:ext cx="4244975" cy="1860550"/>
            <a:chOff x="2966" y="1344"/>
            <a:chExt cx="2674" cy="1172"/>
          </a:xfrm>
        </p:grpSpPr>
        <p:grpSp>
          <p:nvGrpSpPr>
            <p:cNvPr id="72711" name="Group 20"/>
            <p:cNvGrpSpPr>
              <a:grpSpLocks/>
            </p:cNvGrpSpPr>
            <p:nvPr/>
          </p:nvGrpSpPr>
          <p:grpSpPr bwMode="auto">
            <a:xfrm>
              <a:off x="2966" y="1344"/>
              <a:ext cx="1210" cy="591"/>
              <a:chOff x="230" y="1329"/>
              <a:chExt cx="1210" cy="591"/>
            </a:xfrm>
          </p:grpSpPr>
          <p:sp>
            <p:nvSpPr>
              <p:cNvPr id="72717" name="Freeform 21"/>
              <p:cNvSpPr>
                <a:spLocks/>
              </p:cNvSpPr>
              <p:nvPr/>
            </p:nvSpPr>
            <p:spPr bwMode="auto">
              <a:xfrm>
                <a:off x="240" y="1344"/>
                <a:ext cx="1200" cy="576"/>
              </a:xfrm>
              <a:custGeom>
                <a:avLst/>
                <a:gdLst>
                  <a:gd name="T0" fmla="*/ 0 w 1104"/>
                  <a:gd name="T1" fmla="*/ 0 h 336"/>
                  <a:gd name="T2" fmla="*/ 3001 w 1104"/>
                  <a:gd name="T3" fmla="*/ 0 h 336"/>
                  <a:gd name="T4" fmla="*/ 3001 w 1104"/>
                  <a:gd name="T5" fmla="*/ 185657 h 336"/>
                  <a:gd name="T6" fmla="*/ 2352 w 1104"/>
                  <a:gd name="T7" fmla="*/ 154644 h 336"/>
                  <a:gd name="T8" fmla="*/ 1826 w 1104"/>
                  <a:gd name="T9" fmla="*/ 216367 h 336"/>
                  <a:gd name="T10" fmla="*/ 1045 w 1104"/>
                  <a:gd name="T11" fmla="*/ 123655 h 336"/>
                  <a:gd name="T12" fmla="*/ 784 w 1104"/>
                  <a:gd name="T13" fmla="*/ 185657 h 336"/>
                  <a:gd name="T14" fmla="*/ 0 w 1104"/>
                  <a:gd name="T15" fmla="*/ 185657 h 336"/>
                  <a:gd name="T16" fmla="*/ 0 w 1104"/>
                  <a:gd name="T17" fmla="*/ 0 h 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
                  <a:gd name="T28" fmla="*/ 0 h 336"/>
                  <a:gd name="T29" fmla="*/ 1104 w 1104"/>
                  <a:gd name="T30" fmla="*/ 336 h 3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 h="336">
                    <a:moveTo>
                      <a:pt x="0" y="0"/>
                    </a:moveTo>
                    <a:lnTo>
                      <a:pt x="1104" y="0"/>
                    </a:lnTo>
                    <a:lnTo>
                      <a:pt x="1104" y="288"/>
                    </a:lnTo>
                    <a:lnTo>
                      <a:pt x="864" y="240"/>
                    </a:lnTo>
                    <a:lnTo>
                      <a:pt x="672" y="336"/>
                    </a:lnTo>
                    <a:lnTo>
                      <a:pt x="384" y="192"/>
                    </a:lnTo>
                    <a:lnTo>
                      <a:pt x="28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18" name="Text Box 22"/>
              <p:cNvSpPr txBox="1">
                <a:spLocks noChangeArrowheads="1"/>
              </p:cNvSpPr>
              <p:nvPr/>
            </p:nvSpPr>
            <p:spPr bwMode="auto">
              <a:xfrm>
                <a:off x="230" y="1329"/>
                <a:ext cx="1128" cy="404"/>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t>Retrieve example</a:t>
                </a:r>
              </a:p>
              <a:p>
                <a:r>
                  <a:rPr lang="en-US" sz="1800" dirty="0"/>
                  <a:t>for walk</a:t>
                </a:r>
              </a:p>
            </p:txBody>
          </p:sp>
        </p:grpSp>
        <p:grpSp>
          <p:nvGrpSpPr>
            <p:cNvPr id="72712" name="Group 23"/>
            <p:cNvGrpSpPr>
              <a:grpSpLocks/>
            </p:cNvGrpSpPr>
            <p:nvPr/>
          </p:nvGrpSpPr>
          <p:grpSpPr bwMode="auto">
            <a:xfrm>
              <a:off x="4312" y="1359"/>
              <a:ext cx="1328" cy="576"/>
              <a:chOff x="1576" y="1344"/>
              <a:chExt cx="1328" cy="576"/>
            </a:xfrm>
          </p:grpSpPr>
          <p:sp>
            <p:nvSpPr>
              <p:cNvPr id="72715" name="Freeform 24"/>
              <p:cNvSpPr>
                <a:spLocks/>
              </p:cNvSpPr>
              <p:nvPr/>
            </p:nvSpPr>
            <p:spPr bwMode="auto">
              <a:xfrm>
                <a:off x="1584" y="1344"/>
                <a:ext cx="1296" cy="576"/>
              </a:xfrm>
              <a:custGeom>
                <a:avLst/>
                <a:gdLst>
                  <a:gd name="T0" fmla="*/ 0 w 1296"/>
                  <a:gd name="T1" fmla="*/ 0 h 336"/>
                  <a:gd name="T2" fmla="*/ 1296 w 1296"/>
                  <a:gd name="T3" fmla="*/ 0 h 336"/>
                  <a:gd name="T4" fmla="*/ 1296 w 1296"/>
                  <a:gd name="T5" fmla="*/ 216367 h 336"/>
                  <a:gd name="T6" fmla="*/ 1104 w 1296"/>
                  <a:gd name="T7" fmla="*/ 123655 h 336"/>
                  <a:gd name="T8" fmla="*/ 912 w 1296"/>
                  <a:gd name="T9" fmla="*/ 216367 h 336"/>
                  <a:gd name="T10" fmla="*/ 816 w 1296"/>
                  <a:gd name="T11" fmla="*/ 123655 h 336"/>
                  <a:gd name="T12" fmla="*/ 576 w 1296"/>
                  <a:gd name="T13" fmla="*/ 216367 h 336"/>
                  <a:gd name="T14" fmla="*/ 432 w 1296"/>
                  <a:gd name="T15" fmla="*/ 216367 h 336"/>
                  <a:gd name="T16" fmla="*/ 384 w 1296"/>
                  <a:gd name="T17" fmla="*/ 154644 h 336"/>
                  <a:gd name="T18" fmla="*/ 192 w 1296"/>
                  <a:gd name="T19" fmla="*/ 154644 h 336"/>
                  <a:gd name="T20" fmla="*/ 192 w 1296"/>
                  <a:gd name="T21" fmla="*/ 185657 h 336"/>
                  <a:gd name="T22" fmla="*/ 48 w 1296"/>
                  <a:gd name="T23" fmla="*/ 185657 h 336"/>
                  <a:gd name="T24" fmla="*/ 0 w 1296"/>
                  <a:gd name="T25" fmla="*/ 185657 h 336"/>
                  <a:gd name="T26" fmla="*/ 0 w 1296"/>
                  <a:gd name="T27" fmla="*/ 0 h 3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336"/>
                  <a:gd name="T44" fmla="*/ 1296 w 1296"/>
                  <a:gd name="T45" fmla="*/ 336 h 3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336">
                    <a:moveTo>
                      <a:pt x="0" y="0"/>
                    </a:moveTo>
                    <a:lnTo>
                      <a:pt x="1296" y="0"/>
                    </a:lnTo>
                    <a:lnTo>
                      <a:pt x="1296" y="336"/>
                    </a:lnTo>
                    <a:lnTo>
                      <a:pt x="1104" y="192"/>
                    </a:lnTo>
                    <a:lnTo>
                      <a:pt x="912" y="336"/>
                    </a:lnTo>
                    <a:lnTo>
                      <a:pt x="816" y="192"/>
                    </a:lnTo>
                    <a:lnTo>
                      <a:pt x="576" y="336"/>
                    </a:lnTo>
                    <a:lnTo>
                      <a:pt x="432" y="336"/>
                    </a:lnTo>
                    <a:lnTo>
                      <a:pt x="384" y="240"/>
                    </a:lnTo>
                    <a:lnTo>
                      <a:pt x="192" y="240"/>
                    </a:lnTo>
                    <a:lnTo>
                      <a:pt x="192" y="288"/>
                    </a:lnTo>
                    <a:lnTo>
                      <a:pt x="4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16" name="Text Box 25"/>
              <p:cNvSpPr txBox="1">
                <a:spLocks noChangeArrowheads="1"/>
              </p:cNvSpPr>
              <p:nvPr/>
            </p:nvSpPr>
            <p:spPr bwMode="auto">
              <a:xfrm>
                <a:off x="1576" y="1344"/>
                <a:ext cx="1328" cy="36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1600"/>
                  <a:t>Apply pattern in</a:t>
                </a:r>
                <a:br>
                  <a:rPr lang="en-US" sz="1600"/>
                </a:br>
                <a:r>
                  <a:rPr lang="en-US" sz="1600"/>
                  <a:t>example to current case</a:t>
                </a:r>
                <a:endParaRPr lang="en-US" sz="1800"/>
              </a:p>
            </p:txBody>
          </p:sp>
        </p:grpSp>
        <p:sp>
          <p:nvSpPr>
            <p:cNvPr id="72713" name="Freeform 26"/>
            <p:cNvSpPr>
              <a:spLocks/>
            </p:cNvSpPr>
            <p:nvPr/>
          </p:nvSpPr>
          <p:spPr bwMode="auto">
            <a:xfrm>
              <a:off x="3696" y="2031"/>
              <a:ext cx="1296" cy="480"/>
            </a:xfrm>
            <a:custGeom>
              <a:avLst/>
              <a:gdLst>
                <a:gd name="T0" fmla="*/ 0 w 1296"/>
                <a:gd name="T1" fmla="*/ 384 h 480"/>
                <a:gd name="T2" fmla="*/ 0 w 1296"/>
                <a:gd name="T3" fmla="*/ 144 h 480"/>
                <a:gd name="T4" fmla="*/ 240 w 1296"/>
                <a:gd name="T5" fmla="*/ 0 h 480"/>
                <a:gd name="T6" fmla="*/ 480 w 1296"/>
                <a:gd name="T7" fmla="*/ 96 h 480"/>
                <a:gd name="T8" fmla="*/ 816 w 1296"/>
                <a:gd name="T9" fmla="*/ 96 h 480"/>
                <a:gd name="T10" fmla="*/ 816 w 1296"/>
                <a:gd name="T11" fmla="*/ 48 h 480"/>
                <a:gd name="T12" fmla="*/ 1008 w 1296"/>
                <a:gd name="T13" fmla="*/ 48 h 480"/>
                <a:gd name="T14" fmla="*/ 1056 w 1296"/>
                <a:gd name="T15" fmla="*/ 240 h 480"/>
                <a:gd name="T16" fmla="*/ 1200 w 1296"/>
                <a:gd name="T17" fmla="*/ 240 h 480"/>
                <a:gd name="T18" fmla="*/ 1200 w 1296"/>
                <a:gd name="T19" fmla="*/ 48 h 480"/>
                <a:gd name="T20" fmla="*/ 1296 w 1296"/>
                <a:gd name="T21" fmla="*/ 0 h 480"/>
                <a:gd name="T22" fmla="*/ 1296 w 1296"/>
                <a:gd name="T23" fmla="*/ 480 h 480"/>
                <a:gd name="T24" fmla="*/ 0 w 1296"/>
                <a:gd name="T25" fmla="*/ 480 h 480"/>
                <a:gd name="T26" fmla="*/ 0 w 1296"/>
                <a:gd name="T27" fmla="*/ 384 h 4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480"/>
                <a:gd name="T44" fmla="*/ 1296 w 1296"/>
                <a:gd name="T45" fmla="*/ 480 h 4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480">
                  <a:moveTo>
                    <a:pt x="0" y="384"/>
                  </a:moveTo>
                  <a:lnTo>
                    <a:pt x="0" y="144"/>
                  </a:lnTo>
                  <a:lnTo>
                    <a:pt x="240" y="0"/>
                  </a:lnTo>
                  <a:lnTo>
                    <a:pt x="480" y="96"/>
                  </a:lnTo>
                  <a:lnTo>
                    <a:pt x="816" y="96"/>
                  </a:lnTo>
                  <a:lnTo>
                    <a:pt x="816" y="48"/>
                  </a:lnTo>
                  <a:lnTo>
                    <a:pt x="1008" y="48"/>
                  </a:lnTo>
                  <a:lnTo>
                    <a:pt x="1056" y="240"/>
                  </a:lnTo>
                  <a:lnTo>
                    <a:pt x="1200" y="240"/>
                  </a:lnTo>
                  <a:lnTo>
                    <a:pt x="1200" y="48"/>
                  </a:lnTo>
                  <a:lnTo>
                    <a:pt x="1296" y="0"/>
                  </a:lnTo>
                  <a:lnTo>
                    <a:pt x="1296" y="480"/>
                  </a:lnTo>
                  <a:lnTo>
                    <a:pt x="0" y="480"/>
                  </a:lnTo>
                  <a:lnTo>
                    <a:pt x="0" y="384"/>
                  </a:lnTo>
                  <a:close/>
                </a:path>
              </a:pathLst>
            </a:custGeom>
            <a:solidFill>
              <a:srgbClr val="FFFF00"/>
            </a:solidFill>
            <a:ln w="9525">
              <a:solidFill>
                <a:schemeClr val="tx1"/>
              </a:solidFill>
              <a:round/>
              <a:headEnd/>
              <a:tailEnd/>
            </a:ln>
          </p:spPr>
          <p:txBody>
            <a:bodyPr wrap="none" anchor="ctr"/>
            <a:lstStyle/>
            <a:p>
              <a:endParaRPr lang="en-US"/>
            </a:p>
          </p:txBody>
        </p:sp>
        <p:sp>
          <p:nvSpPr>
            <p:cNvPr id="72714" name="Text Box 27"/>
            <p:cNvSpPr txBox="1">
              <a:spLocks noChangeArrowheads="1"/>
            </p:cNvSpPr>
            <p:nvPr/>
          </p:nvSpPr>
          <p:spPr bwMode="auto">
            <a:xfrm>
              <a:off x="3686" y="2112"/>
              <a:ext cx="1060"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a:t>Paste tense of</a:t>
              </a:r>
            </a:p>
            <a:p>
              <a:r>
                <a:rPr lang="en-US" sz="1800"/>
                <a:t>work is work-ed</a:t>
              </a:r>
            </a:p>
          </p:txBody>
        </p:sp>
      </p:grpSp>
      <p:sp>
        <p:nvSpPr>
          <p:cNvPr id="28" name="TextBox 27"/>
          <p:cNvSpPr txBox="1"/>
          <p:nvPr/>
        </p:nvSpPr>
        <p:spPr>
          <a:xfrm>
            <a:off x="2454275" y="1630260"/>
            <a:ext cx="1793880" cy="461665"/>
          </a:xfrm>
          <a:prstGeom prst="rect">
            <a:avLst/>
          </a:prstGeom>
          <a:noFill/>
        </p:spPr>
        <p:txBody>
          <a:bodyPr wrap="none" rtlCol="0">
            <a:spAutoFit/>
          </a:bodyPr>
          <a:lstStyle/>
          <a:p>
            <a:r>
              <a:rPr lang="en-US" sz="2400" dirty="0">
                <a:latin typeface="Gill Sans Light"/>
                <a:cs typeface="Gill Sans Light"/>
              </a:rPr>
              <a:t>Retrieval rule</a:t>
            </a:r>
          </a:p>
        </p:txBody>
      </p:sp>
      <p:sp>
        <p:nvSpPr>
          <p:cNvPr id="29" name="TextBox 28"/>
          <p:cNvSpPr txBox="1"/>
          <p:nvPr/>
        </p:nvSpPr>
        <p:spPr>
          <a:xfrm>
            <a:off x="1708736" y="3524548"/>
            <a:ext cx="1891714" cy="461665"/>
          </a:xfrm>
          <a:prstGeom prst="rect">
            <a:avLst/>
          </a:prstGeom>
          <a:noFill/>
        </p:spPr>
        <p:txBody>
          <a:bodyPr wrap="none" rtlCol="0">
            <a:spAutoFit/>
          </a:bodyPr>
          <a:lstStyle/>
          <a:p>
            <a:r>
              <a:rPr lang="en-US" sz="2400" dirty="0">
                <a:latin typeface="Gill Sans Light"/>
                <a:cs typeface="Gill Sans Light"/>
              </a:rPr>
              <a:t>Fact from DM</a:t>
            </a:r>
          </a:p>
        </p:txBody>
      </p:sp>
      <p:sp>
        <p:nvSpPr>
          <p:cNvPr id="30" name="TextBox 29"/>
          <p:cNvSpPr txBox="1"/>
          <p:nvPr/>
        </p:nvSpPr>
        <p:spPr>
          <a:xfrm>
            <a:off x="4650089" y="1653356"/>
            <a:ext cx="2206704" cy="461665"/>
          </a:xfrm>
          <a:prstGeom prst="rect">
            <a:avLst/>
          </a:prstGeom>
          <a:noFill/>
        </p:spPr>
        <p:txBody>
          <a:bodyPr wrap="none" rtlCol="0">
            <a:spAutoFit/>
          </a:bodyPr>
          <a:lstStyle/>
          <a:p>
            <a:r>
              <a:rPr lang="en-US" sz="2400" dirty="0">
                <a:latin typeface="Gill Sans Light"/>
                <a:cs typeface="Gill Sans Light"/>
              </a:rPr>
              <a:t>Use-analogy rule</a:t>
            </a:r>
          </a:p>
        </p:txBody>
      </p:sp>
      <p:sp>
        <p:nvSpPr>
          <p:cNvPr id="31" name="TextBox 30"/>
          <p:cNvSpPr txBox="1"/>
          <p:nvPr/>
        </p:nvSpPr>
        <p:spPr>
          <a:xfrm>
            <a:off x="3201945" y="4191000"/>
            <a:ext cx="2538676" cy="461665"/>
          </a:xfrm>
          <a:prstGeom prst="rect">
            <a:avLst/>
          </a:prstGeom>
          <a:noFill/>
        </p:spPr>
        <p:txBody>
          <a:bodyPr wrap="none" rtlCol="0">
            <a:spAutoFit/>
          </a:bodyPr>
          <a:lstStyle/>
          <a:p>
            <a:r>
              <a:rPr lang="en-US" sz="2400" dirty="0">
                <a:latin typeface="Gill Sans Light"/>
                <a:cs typeface="Gill Sans Light"/>
              </a:rPr>
              <a:t>New compiled rule</a:t>
            </a:r>
          </a:p>
        </p:txBody>
      </p:sp>
    </p:spTree>
    <p:extLst>
      <p:ext uri="{BB962C8B-B14F-4D97-AF65-F5344CB8AC3E}">
        <p14:creationId xmlns:p14="http://schemas.microsoft.com/office/powerpoint/2010/main" val="40612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3"/>
          <p:cNvGrpSpPr>
            <a:grpSpLocks/>
          </p:cNvGrpSpPr>
          <p:nvPr/>
        </p:nvGrpSpPr>
        <p:grpSpPr bwMode="auto">
          <a:xfrm>
            <a:off x="822325" y="2228850"/>
            <a:ext cx="3978275" cy="2193925"/>
            <a:chOff x="504" y="1365"/>
            <a:chExt cx="2784" cy="1536"/>
          </a:xfrm>
        </p:grpSpPr>
        <p:sp>
          <p:nvSpPr>
            <p:cNvPr id="95245" name="Line 4"/>
            <p:cNvSpPr>
              <a:spLocks noChangeShapeType="1"/>
            </p:cNvSpPr>
            <p:nvPr/>
          </p:nvSpPr>
          <p:spPr bwMode="auto">
            <a:xfrm>
              <a:off x="912" y="1821"/>
              <a:ext cx="472" cy="816"/>
            </a:xfrm>
            <a:prstGeom prst="line">
              <a:avLst/>
            </a:prstGeom>
            <a:noFill/>
            <a:ln w="25400">
              <a:solidFill>
                <a:schemeClr val="tx1"/>
              </a:solidFill>
              <a:round/>
              <a:headEnd/>
              <a:tailEnd type="stealth" w="med" len="med"/>
            </a:ln>
            <a:extLst>
              <a:ext uri="{909E8E84-426E-40dd-AFC4-6F175D3DCCD1}">
                <a14:hiddenFill xmlns:a14="http://schemas.microsoft.com/office/drawing/2010/main" xmlns="">
                  <a:noFill/>
                </a14:hiddenFill>
              </a:ext>
            </a:extLst>
          </p:spPr>
          <p:txBody>
            <a:bodyPr lIns="0" tIns="0" rIns="0" bIns="0">
              <a:spAutoFit/>
            </a:bodyPr>
            <a:lstStyle/>
            <a:p>
              <a:endParaRPr lang="en-US"/>
            </a:p>
          </p:txBody>
        </p:sp>
        <p:sp>
          <p:nvSpPr>
            <p:cNvPr id="95246" name="Line 5"/>
            <p:cNvSpPr>
              <a:spLocks noChangeShapeType="1"/>
            </p:cNvSpPr>
            <p:nvPr/>
          </p:nvSpPr>
          <p:spPr bwMode="auto">
            <a:xfrm rot="10800000" flipH="1">
              <a:off x="2336" y="1869"/>
              <a:ext cx="520" cy="744"/>
            </a:xfrm>
            <a:prstGeom prst="line">
              <a:avLst/>
            </a:prstGeom>
            <a:noFill/>
            <a:ln w="25400">
              <a:solidFill>
                <a:schemeClr val="tx1"/>
              </a:solidFill>
              <a:round/>
              <a:headEnd/>
              <a:tailEnd type="stealth" w="med" len="med"/>
            </a:ln>
            <a:extLst>
              <a:ext uri="{909E8E84-426E-40dd-AFC4-6F175D3DCCD1}">
                <a14:hiddenFill xmlns:a14="http://schemas.microsoft.com/office/drawing/2010/main" xmlns="">
                  <a:noFill/>
                </a14:hiddenFill>
              </a:ext>
            </a:extLst>
          </p:spPr>
          <p:txBody>
            <a:bodyPr lIns="0" tIns="0" rIns="0" bIns="0">
              <a:spAutoFit/>
            </a:bodyPr>
            <a:lstStyle/>
            <a:p>
              <a:endParaRPr lang="en-US"/>
            </a:p>
          </p:txBody>
        </p:sp>
        <p:sp>
          <p:nvSpPr>
            <p:cNvPr id="257030" name="Freeform 6"/>
            <p:cNvSpPr>
              <a:spLocks/>
            </p:cNvSpPr>
            <p:nvPr/>
          </p:nvSpPr>
          <p:spPr bwMode="auto">
            <a:xfrm>
              <a:off x="504" y="1365"/>
              <a:ext cx="857" cy="512"/>
            </a:xfrm>
            <a:custGeom>
              <a:avLst/>
              <a:gdLst/>
              <a:ahLst/>
              <a:cxnLst>
                <a:cxn ang="0">
                  <a:pos x="0" y="0"/>
                </a:cxn>
                <a:cxn ang="0">
                  <a:pos x="10000" y="0"/>
                </a:cxn>
                <a:cxn ang="0">
                  <a:pos x="10000" y="10000"/>
                </a:cxn>
                <a:cxn ang="0">
                  <a:pos x="0" y="10000"/>
                </a:cxn>
                <a:cxn ang="0">
                  <a:pos x="0" y="0"/>
                </a:cxn>
              </a:cxnLst>
              <a:rect l="0" t="0" r="r" b="b"/>
              <a:pathLst>
                <a:path w="10000" h="10000">
                  <a:moveTo>
                    <a:pt x="0" y="0"/>
                  </a:moveTo>
                  <a:lnTo>
                    <a:pt x="10000" y="0"/>
                  </a:lnTo>
                  <a:lnTo>
                    <a:pt x="10000" y="10000"/>
                  </a:lnTo>
                  <a:lnTo>
                    <a:pt x="0" y="10000"/>
                  </a:lnTo>
                  <a:close/>
                  <a:moveTo>
                    <a:pt x="0" y="0"/>
                  </a:moveTo>
                </a:path>
              </a:pathLst>
            </a:custGeom>
            <a:blipFill dpi="0" rotWithShape="0">
              <a:blip r:embed="rId3"/>
              <a:srcRect/>
              <a:tile tx="0" ty="0" sx="100000" sy="100000" flip="none" algn="tl"/>
            </a:blipFill>
            <a:ln w="25400">
              <a:solidFill>
                <a:schemeClr val="tx1"/>
              </a:solidFill>
              <a:prstDash val="solid"/>
              <a:round/>
              <a:headEnd/>
              <a:tailEnd/>
            </a:ln>
            <a:effectLst>
              <a:outerShdw blurRad="63500" dist="76199" dir="2700000" algn="ctr" rotWithShape="0">
                <a:schemeClr val="bg2">
                  <a:alpha val="75000"/>
                </a:schemeClr>
              </a:outerShdw>
            </a:effectLst>
          </p:spPr>
          <p:txBody>
            <a:bodyPr lIns="0" tIns="0" rIns="0" bIns="0">
              <a:spAutoFit/>
            </a:bodyPr>
            <a:lstStyle/>
            <a:p>
              <a:pPr>
                <a:defRPr/>
              </a:pPr>
              <a:endParaRPr lang="en-US">
                <a:latin typeface="Times" pitchFamily="-109" charset="0"/>
                <a:ea typeface="+mn-ea"/>
                <a:cs typeface="+mn-cs"/>
              </a:endParaRPr>
            </a:p>
          </p:txBody>
        </p:sp>
        <p:sp>
          <p:nvSpPr>
            <p:cNvPr id="95248" name="Text Box 7"/>
            <p:cNvSpPr txBox="1">
              <a:spLocks noChangeArrowheads="1"/>
            </p:cNvSpPr>
            <p:nvPr/>
          </p:nvSpPr>
          <p:spPr bwMode="auto">
            <a:xfrm>
              <a:off x="508" y="1397"/>
              <a:ext cx="813"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defTabSz="822325">
                <a:tabLst>
                  <a:tab pos="754063" algn="l"/>
                </a:tabLst>
                <a:defRPr sz="2400">
                  <a:solidFill>
                    <a:schemeClr val="tx1"/>
                  </a:solidFill>
                  <a:latin typeface="Times" charset="0"/>
                  <a:ea typeface="ＭＳ Ｐゴシック" charset="0"/>
                  <a:cs typeface="ＭＳ Ｐゴシック" charset="0"/>
                </a:defRPr>
              </a:lvl1pPr>
              <a:lvl2pPr marL="742950" indent="-285750" defTabSz="822325">
                <a:tabLst>
                  <a:tab pos="754063" algn="l"/>
                </a:tabLst>
                <a:defRPr sz="2400">
                  <a:solidFill>
                    <a:schemeClr val="tx1"/>
                  </a:solidFill>
                  <a:latin typeface="Times" charset="0"/>
                  <a:ea typeface="ＭＳ Ｐゴシック" charset="0"/>
                </a:defRPr>
              </a:lvl2pPr>
              <a:lvl3pPr marL="1143000" indent="-228600" defTabSz="822325">
                <a:tabLst>
                  <a:tab pos="754063" algn="l"/>
                </a:tabLst>
                <a:defRPr sz="2400">
                  <a:solidFill>
                    <a:schemeClr val="tx1"/>
                  </a:solidFill>
                  <a:latin typeface="Times" charset="0"/>
                  <a:ea typeface="ＭＳ Ｐゴシック" charset="0"/>
                </a:defRPr>
              </a:lvl3pPr>
              <a:lvl4pPr marL="1600200" indent="-228600" defTabSz="822325">
                <a:tabLst>
                  <a:tab pos="754063" algn="l"/>
                </a:tabLst>
                <a:defRPr sz="2400">
                  <a:solidFill>
                    <a:schemeClr val="tx1"/>
                  </a:solidFill>
                  <a:latin typeface="Times" charset="0"/>
                  <a:ea typeface="ＭＳ Ｐゴシック" charset="0"/>
                </a:defRPr>
              </a:lvl4pPr>
              <a:lvl5pPr marL="2057400" indent="-228600" defTabSz="822325">
                <a:tabLst>
                  <a:tab pos="754063" algn="l"/>
                </a:tabLst>
                <a:defRPr sz="2400">
                  <a:solidFill>
                    <a:schemeClr val="tx1"/>
                  </a:solidFill>
                  <a:latin typeface="Times" charset="0"/>
                  <a:ea typeface="ＭＳ Ｐゴシック" charset="0"/>
                </a:defRPr>
              </a:lvl5pPr>
              <a:lvl6pPr marL="25146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6pPr>
              <a:lvl7pPr marL="29718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7pPr>
              <a:lvl8pPr marL="34290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8pPr>
              <a:lvl9pPr marL="38862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9pPr>
            </a:lstStyle>
            <a:p>
              <a:pPr algn="ctr" eaLnBrk="1" hangingPunct="1"/>
              <a:r>
                <a:rPr lang="en-US" sz="3200">
                  <a:latin typeface="Papyrus" charset="0"/>
                </a:rPr>
                <a:t>Rule 1</a:t>
              </a:r>
            </a:p>
          </p:txBody>
        </p:sp>
        <p:sp>
          <p:nvSpPr>
            <p:cNvPr id="257032" name="Freeform 8"/>
            <p:cNvSpPr>
              <a:spLocks/>
            </p:cNvSpPr>
            <p:nvPr/>
          </p:nvSpPr>
          <p:spPr bwMode="auto">
            <a:xfrm>
              <a:off x="2368" y="1365"/>
              <a:ext cx="920" cy="512"/>
            </a:xfrm>
            <a:custGeom>
              <a:avLst/>
              <a:gdLst/>
              <a:ahLst/>
              <a:cxnLst>
                <a:cxn ang="0">
                  <a:pos x="0" y="0"/>
                </a:cxn>
                <a:cxn ang="0">
                  <a:pos x="10000" y="0"/>
                </a:cxn>
                <a:cxn ang="0">
                  <a:pos x="10000" y="10000"/>
                </a:cxn>
                <a:cxn ang="0">
                  <a:pos x="0" y="10000"/>
                </a:cxn>
                <a:cxn ang="0">
                  <a:pos x="0" y="0"/>
                </a:cxn>
              </a:cxnLst>
              <a:rect l="0" t="0" r="r" b="b"/>
              <a:pathLst>
                <a:path w="10000" h="10000">
                  <a:moveTo>
                    <a:pt x="0" y="0"/>
                  </a:moveTo>
                  <a:lnTo>
                    <a:pt x="10000" y="0"/>
                  </a:lnTo>
                  <a:lnTo>
                    <a:pt x="10000" y="10000"/>
                  </a:lnTo>
                  <a:lnTo>
                    <a:pt x="0" y="10000"/>
                  </a:lnTo>
                  <a:close/>
                  <a:moveTo>
                    <a:pt x="0" y="0"/>
                  </a:moveTo>
                </a:path>
              </a:pathLst>
            </a:custGeom>
            <a:blipFill dpi="0" rotWithShape="0">
              <a:blip r:embed="rId3"/>
              <a:srcRect/>
              <a:tile tx="0" ty="0" sx="100000" sy="100000" flip="none" algn="tl"/>
            </a:blipFill>
            <a:ln w="25400">
              <a:solidFill>
                <a:schemeClr val="tx1"/>
              </a:solidFill>
              <a:prstDash val="solid"/>
              <a:round/>
              <a:headEnd/>
              <a:tailEnd/>
            </a:ln>
            <a:effectLst>
              <a:outerShdw blurRad="63500" dist="76199" dir="2700000" algn="ctr" rotWithShape="0">
                <a:schemeClr val="bg2">
                  <a:alpha val="75000"/>
                </a:schemeClr>
              </a:outerShdw>
            </a:effectLst>
          </p:spPr>
          <p:txBody>
            <a:bodyPr lIns="0" tIns="0" rIns="0" bIns="0">
              <a:spAutoFit/>
            </a:bodyPr>
            <a:lstStyle/>
            <a:p>
              <a:pPr>
                <a:defRPr/>
              </a:pPr>
              <a:endParaRPr lang="en-US">
                <a:latin typeface="Times" pitchFamily="-109" charset="0"/>
                <a:ea typeface="+mn-ea"/>
                <a:cs typeface="+mn-cs"/>
              </a:endParaRPr>
            </a:p>
          </p:txBody>
        </p:sp>
        <p:sp>
          <p:nvSpPr>
            <p:cNvPr id="95250" name="Text Box 9"/>
            <p:cNvSpPr txBox="1">
              <a:spLocks noChangeArrowheads="1"/>
            </p:cNvSpPr>
            <p:nvPr/>
          </p:nvSpPr>
          <p:spPr bwMode="auto">
            <a:xfrm>
              <a:off x="2328" y="1397"/>
              <a:ext cx="928"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defTabSz="822325">
                <a:tabLst>
                  <a:tab pos="754063" algn="l"/>
                </a:tabLst>
                <a:defRPr sz="2400">
                  <a:solidFill>
                    <a:schemeClr val="tx1"/>
                  </a:solidFill>
                  <a:latin typeface="Times" charset="0"/>
                  <a:ea typeface="ＭＳ Ｐゴシック" charset="0"/>
                  <a:cs typeface="ＭＳ Ｐゴシック" charset="0"/>
                </a:defRPr>
              </a:lvl1pPr>
              <a:lvl2pPr marL="742950" indent="-285750" defTabSz="822325">
                <a:tabLst>
                  <a:tab pos="754063" algn="l"/>
                </a:tabLst>
                <a:defRPr sz="2400">
                  <a:solidFill>
                    <a:schemeClr val="tx1"/>
                  </a:solidFill>
                  <a:latin typeface="Times" charset="0"/>
                  <a:ea typeface="ＭＳ Ｐゴシック" charset="0"/>
                </a:defRPr>
              </a:lvl2pPr>
              <a:lvl3pPr marL="1143000" indent="-228600" defTabSz="822325">
                <a:tabLst>
                  <a:tab pos="754063" algn="l"/>
                </a:tabLst>
                <a:defRPr sz="2400">
                  <a:solidFill>
                    <a:schemeClr val="tx1"/>
                  </a:solidFill>
                  <a:latin typeface="Times" charset="0"/>
                  <a:ea typeface="ＭＳ Ｐゴシック" charset="0"/>
                </a:defRPr>
              </a:lvl3pPr>
              <a:lvl4pPr marL="1600200" indent="-228600" defTabSz="822325">
                <a:tabLst>
                  <a:tab pos="754063" algn="l"/>
                </a:tabLst>
                <a:defRPr sz="2400">
                  <a:solidFill>
                    <a:schemeClr val="tx1"/>
                  </a:solidFill>
                  <a:latin typeface="Times" charset="0"/>
                  <a:ea typeface="ＭＳ Ｐゴシック" charset="0"/>
                </a:defRPr>
              </a:lvl4pPr>
              <a:lvl5pPr marL="2057400" indent="-228600" defTabSz="822325">
                <a:tabLst>
                  <a:tab pos="754063" algn="l"/>
                </a:tabLst>
                <a:defRPr sz="2400">
                  <a:solidFill>
                    <a:schemeClr val="tx1"/>
                  </a:solidFill>
                  <a:latin typeface="Times" charset="0"/>
                  <a:ea typeface="ＭＳ Ｐゴシック" charset="0"/>
                </a:defRPr>
              </a:lvl5pPr>
              <a:lvl6pPr marL="25146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6pPr>
              <a:lvl7pPr marL="29718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7pPr>
              <a:lvl8pPr marL="34290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8pPr>
              <a:lvl9pPr marL="38862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9pPr>
            </a:lstStyle>
            <a:p>
              <a:pPr algn="ctr" eaLnBrk="1" hangingPunct="1"/>
              <a:r>
                <a:rPr lang="en-US" sz="3200">
                  <a:latin typeface="Papyrus" charset="0"/>
                </a:rPr>
                <a:t>Rule 2</a:t>
              </a:r>
            </a:p>
          </p:txBody>
        </p:sp>
        <p:sp>
          <p:nvSpPr>
            <p:cNvPr id="257034" name="Freeform 10"/>
            <p:cNvSpPr>
              <a:spLocks/>
            </p:cNvSpPr>
            <p:nvPr/>
          </p:nvSpPr>
          <p:spPr bwMode="auto">
            <a:xfrm>
              <a:off x="1384" y="2309"/>
              <a:ext cx="960" cy="592"/>
            </a:xfrm>
            <a:custGeom>
              <a:avLst/>
              <a:gdLst/>
              <a:ahLst/>
              <a:cxnLst>
                <a:cxn ang="0">
                  <a:pos x="0" y="0"/>
                </a:cxn>
                <a:cxn ang="0">
                  <a:pos x="10000" y="0"/>
                </a:cxn>
                <a:cxn ang="0">
                  <a:pos x="10000" y="10000"/>
                </a:cxn>
                <a:cxn ang="0">
                  <a:pos x="0" y="10000"/>
                </a:cxn>
                <a:cxn ang="0">
                  <a:pos x="0" y="0"/>
                </a:cxn>
              </a:cxnLst>
              <a:rect l="0" t="0" r="r" b="b"/>
              <a:pathLst>
                <a:path w="10000" h="10000">
                  <a:moveTo>
                    <a:pt x="0" y="0"/>
                  </a:moveTo>
                  <a:lnTo>
                    <a:pt x="10000" y="0"/>
                  </a:lnTo>
                  <a:lnTo>
                    <a:pt x="10000" y="10000"/>
                  </a:lnTo>
                  <a:lnTo>
                    <a:pt x="0" y="10000"/>
                  </a:lnTo>
                  <a:close/>
                  <a:moveTo>
                    <a:pt x="0" y="0"/>
                  </a:moveTo>
                </a:path>
              </a:pathLst>
            </a:custGeom>
            <a:blipFill dpi="0" rotWithShape="0">
              <a:blip r:embed="rId3"/>
              <a:srcRect/>
              <a:tile tx="0" ty="0" sx="100000" sy="100000" flip="none" algn="tl"/>
            </a:blipFill>
            <a:ln w="25400">
              <a:solidFill>
                <a:schemeClr val="tx1"/>
              </a:solidFill>
              <a:prstDash val="solid"/>
              <a:round/>
              <a:headEnd/>
              <a:tailEnd/>
            </a:ln>
            <a:effectLst>
              <a:outerShdw blurRad="63500" dist="76199" dir="2700000" algn="ctr" rotWithShape="0">
                <a:schemeClr val="bg2">
                  <a:alpha val="75000"/>
                </a:schemeClr>
              </a:outerShdw>
            </a:effectLst>
          </p:spPr>
          <p:txBody>
            <a:bodyPr lIns="0" tIns="0" rIns="0" bIns="0">
              <a:spAutoFit/>
            </a:bodyPr>
            <a:lstStyle/>
            <a:p>
              <a:pPr>
                <a:defRPr/>
              </a:pPr>
              <a:endParaRPr lang="en-US">
                <a:latin typeface="Times" pitchFamily="-109" charset="0"/>
                <a:ea typeface="+mn-ea"/>
                <a:cs typeface="+mn-cs"/>
              </a:endParaRPr>
            </a:p>
          </p:txBody>
        </p:sp>
        <p:sp>
          <p:nvSpPr>
            <p:cNvPr id="95252" name="Text Box 11"/>
            <p:cNvSpPr txBox="1">
              <a:spLocks noChangeArrowheads="1"/>
            </p:cNvSpPr>
            <p:nvPr/>
          </p:nvSpPr>
          <p:spPr bwMode="auto">
            <a:xfrm>
              <a:off x="1401" y="2381"/>
              <a:ext cx="927"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defTabSz="822325">
                <a:tabLst>
                  <a:tab pos="754063" algn="l"/>
                </a:tabLst>
                <a:defRPr sz="2400">
                  <a:solidFill>
                    <a:schemeClr val="tx1"/>
                  </a:solidFill>
                  <a:latin typeface="Times" charset="0"/>
                  <a:ea typeface="ＭＳ Ｐゴシック" charset="0"/>
                  <a:cs typeface="ＭＳ Ｐゴシック" charset="0"/>
                </a:defRPr>
              </a:lvl1pPr>
              <a:lvl2pPr marL="742950" indent="-285750" defTabSz="822325">
                <a:tabLst>
                  <a:tab pos="754063" algn="l"/>
                </a:tabLst>
                <a:defRPr sz="2400">
                  <a:solidFill>
                    <a:schemeClr val="tx1"/>
                  </a:solidFill>
                  <a:latin typeface="Times" charset="0"/>
                  <a:ea typeface="ＭＳ Ｐゴシック" charset="0"/>
                </a:defRPr>
              </a:lvl2pPr>
              <a:lvl3pPr marL="1143000" indent="-228600" defTabSz="822325">
                <a:tabLst>
                  <a:tab pos="754063" algn="l"/>
                </a:tabLst>
                <a:defRPr sz="2400">
                  <a:solidFill>
                    <a:schemeClr val="tx1"/>
                  </a:solidFill>
                  <a:latin typeface="Times" charset="0"/>
                  <a:ea typeface="ＭＳ Ｐゴシック" charset="0"/>
                </a:defRPr>
              </a:lvl3pPr>
              <a:lvl4pPr marL="1600200" indent="-228600" defTabSz="822325">
                <a:tabLst>
                  <a:tab pos="754063" algn="l"/>
                </a:tabLst>
                <a:defRPr sz="2400">
                  <a:solidFill>
                    <a:schemeClr val="tx1"/>
                  </a:solidFill>
                  <a:latin typeface="Times" charset="0"/>
                  <a:ea typeface="ＭＳ Ｐゴシック" charset="0"/>
                </a:defRPr>
              </a:lvl4pPr>
              <a:lvl5pPr marL="2057400" indent="-228600" defTabSz="822325">
                <a:tabLst>
                  <a:tab pos="754063" algn="l"/>
                </a:tabLst>
                <a:defRPr sz="2400">
                  <a:solidFill>
                    <a:schemeClr val="tx1"/>
                  </a:solidFill>
                  <a:latin typeface="Times" charset="0"/>
                  <a:ea typeface="ＭＳ Ｐゴシック" charset="0"/>
                </a:defRPr>
              </a:lvl5pPr>
              <a:lvl6pPr marL="25146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6pPr>
              <a:lvl7pPr marL="29718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7pPr>
              <a:lvl8pPr marL="34290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8pPr>
              <a:lvl9pPr marL="38862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9pPr>
            </a:lstStyle>
            <a:p>
              <a:pPr algn="ctr" eaLnBrk="1" hangingPunct="1"/>
              <a:r>
                <a:rPr lang="en-US" sz="3200">
                  <a:latin typeface="Papyrus" charset="0"/>
                </a:rPr>
                <a:t>Fact</a:t>
              </a:r>
            </a:p>
          </p:txBody>
        </p:sp>
      </p:grpSp>
      <p:sp>
        <p:nvSpPr>
          <p:cNvPr id="95235" name="Line 12"/>
          <p:cNvSpPr>
            <a:spLocks noChangeShapeType="1"/>
          </p:cNvSpPr>
          <p:nvPr/>
        </p:nvSpPr>
        <p:spPr bwMode="auto">
          <a:xfrm>
            <a:off x="525463" y="2628900"/>
            <a:ext cx="285750" cy="0"/>
          </a:xfrm>
          <a:prstGeom prst="line">
            <a:avLst/>
          </a:prstGeom>
          <a:noFill/>
          <a:ln w="25400">
            <a:solidFill>
              <a:schemeClr val="tx1"/>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95236" name="Line 13"/>
          <p:cNvSpPr>
            <a:spLocks noChangeShapeType="1"/>
          </p:cNvSpPr>
          <p:nvPr/>
        </p:nvSpPr>
        <p:spPr bwMode="auto">
          <a:xfrm>
            <a:off x="4800600" y="2628900"/>
            <a:ext cx="285750" cy="0"/>
          </a:xfrm>
          <a:prstGeom prst="line">
            <a:avLst/>
          </a:prstGeom>
          <a:noFill/>
          <a:ln w="25400">
            <a:solidFill>
              <a:schemeClr val="tx1"/>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grpSp>
        <p:nvGrpSpPr>
          <p:cNvPr id="3" name="Group 14"/>
          <p:cNvGrpSpPr>
            <a:grpSpLocks/>
          </p:cNvGrpSpPr>
          <p:nvPr/>
        </p:nvGrpSpPr>
        <p:grpSpPr bwMode="auto">
          <a:xfrm>
            <a:off x="4154488" y="3579813"/>
            <a:ext cx="3754437" cy="2078037"/>
            <a:chOff x="2561" y="2222"/>
            <a:chExt cx="2628" cy="1455"/>
          </a:xfrm>
        </p:grpSpPr>
        <p:grpSp>
          <p:nvGrpSpPr>
            <p:cNvPr id="95238" name="Group 15"/>
            <p:cNvGrpSpPr>
              <a:grpSpLocks/>
            </p:cNvGrpSpPr>
            <p:nvPr/>
          </p:nvGrpSpPr>
          <p:grpSpPr bwMode="auto">
            <a:xfrm>
              <a:off x="2561" y="2222"/>
              <a:ext cx="2428" cy="1455"/>
              <a:chOff x="2561" y="2222"/>
              <a:chExt cx="2428" cy="1455"/>
            </a:xfrm>
          </p:grpSpPr>
          <p:sp>
            <p:nvSpPr>
              <p:cNvPr id="257040" name="Freeform 16"/>
              <p:cNvSpPr>
                <a:spLocks/>
              </p:cNvSpPr>
              <p:nvPr/>
            </p:nvSpPr>
            <p:spPr bwMode="auto">
              <a:xfrm rot="2280000">
                <a:off x="2561" y="2222"/>
                <a:ext cx="1063" cy="800"/>
              </a:xfrm>
              <a:custGeom>
                <a:avLst/>
                <a:gdLst/>
                <a:ahLst/>
                <a:cxnLst>
                  <a:cxn ang="0">
                    <a:pos x="0" y="3330"/>
                  </a:cxn>
                  <a:cxn ang="0">
                    <a:pos x="0" y="6670"/>
                  </a:cxn>
                  <a:cxn ang="0">
                    <a:pos x="6000" y="6670"/>
                  </a:cxn>
                  <a:cxn ang="0">
                    <a:pos x="6000" y="10000"/>
                  </a:cxn>
                  <a:cxn ang="0">
                    <a:pos x="10000" y="5000"/>
                  </a:cxn>
                  <a:cxn ang="0">
                    <a:pos x="6000" y="0"/>
                  </a:cxn>
                  <a:cxn ang="0">
                    <a:pos x="6000" y="3330"/>
                  </a:cxn>
                  <a:cxn ang="0">
                    <a:pos x="0" y="3330"/>
                  </a:cxn>
                </a:cxnLst>
                <a:rect l="0" t="0" r="r" b="b"/>
                <a:pathLst>
                  <a:path w="10000" h="10000">
                    <a:moveTo>
                      <a:pt x="0" y="3330"/>
                    </a:moveTo>
                    <a:lnTo>
                      <a:pt x="0" y="6670"/>
                    </a:lnTo>
                    <a:lnTo>
                      <a:pt x="6000" y="6670"/>
                    </a:lnTo>
                    <a:lnTo>
                      <a:pt x="6000" y="10000"/>
                    </a:lnTo>
                    <a:lnTo>
                      <a:pt x="10000" y="5000"/>
                    </a:lnTo>
                    <a:lnTo>
                      <a:pt x="6000" y="0"/>
                    </a:lnTo>
                    <a:lnTo>
                      <a:pt x="6000" y="3330"/>
                    </a:lnTo>
                    <a:close/>
                    <a:moveTo>
                      <a:pt x="0" y="3330"/>
                    </a:moveTo>
                  </a:path>
                </a:pathLst>
              </a:custGeom>
              <a:blipFill dpi="0" rotWithShape="0">
                <a:blip r:embed="rId3"/>
                <a:srcRect/>
                <a:tile tx="0" ty="0" sx="100000" sy="100000" flip="none" algn="tl"/>
              </a:blipFill>
              <a:ln w="25400">
                <a:solidFill>
                  <a:schemeClr val="tx1"/>
                </a:solidFill>
                <a:prstDash val="solid"/>
                <a:round/>
                <a:headEnd/>
                <a:tailEnd/>
              </a:ln>
              <a:effectLst>
                <a:outerShdw blurRad="63500" dist="76199" dir="2700000" algn="ctr" rotWithShape="0">
                  <a:schemeClr val="bg2">
                    <a:alpha val="75000"/>
                  </a:schemeClr>
                </a:outerShdw>
              </a:effectLst>
            </p:spPr>
            <p:txBody>
              <a:bodyPr lIns="0" tIns="0" rIns="0" bIns="0">
                <a:spAutoFit/>
              </a:bodyPr>
              <a:lstStyle/>
              <a:p>
                <a:pPr>
                  <a:defRPr/>
                </a:pPr>
                <a:endParaRPr lang="en-US">
                  <a:latin typeface="Times" pitchFamily="-109" charset="0"/>
                  <a:ea typeface="+mn-ea"/>
                  <a:cs typeface="+mn-cs"/>
                </a:endParaRPr>
              </a:p>
            </p:txBody>
          </p:sp>
          <p:grpSp>
            <p:nvGrpSpPr>
              <p:cNvPr id="95242" name="Group 17"/>
              <p:cNvGrpSpPr>
                <a:grpSpLocks/>
              </p:cNvGrpSpPr>
              <p:nvPr/>
            </p:nvGrpSpPr>
            <p:grpSpPr bwMode="auto">
              <a:xfrm>
                <a:off x="3741" y="3165"/>
                <a:ext cx="1248" cy="512"/>
                <a:chOff x="3577" y="3017"/>
                <a:chExt cx="1248" cy="512"/>
              </a:xfrm>
            </p:grpSpPr>
            <p:sp>
              <p:nvSpPr>
                <p:cNvPr id="257042" name="Freeform 18"/>
                <p:cNvSpPr>
                  <a:spLocks/>
                </p:cNvSpPr>
                <p:nvPr/>
              </p:nvSpPr>
              <p:spPr bwMode="auto">
                <a:xfrm>
                  <a:off x="3577" y="3017"/>
                  <a:ext cx="1248" cy="512"/>
                </a:xfrm>
                <a:custGeom>
                  <a:avLst/>
                  <a:gdLst/>
                  <a:ahLst/>
                  <a:cxnLst>
                    <a:cxn ang="0">
                      <a:pos x="0" y="0"/>
                    </a:cxn>
                    <a:cxn ang="0">
                      <a:pos x="10000" y="0"/>
                    </a:cxn>
                    <a:cxn ang="0">
                      <a:pos x="10000" y="10000"/>
                    </a:cxn>
                    <a:cxn ang="0">
                      <a:pos x="0" y="10000"/>
                    </a:cxn>
                    <a:cxn ang="0">
                      <a:pos x="0" y="0"/>
                    </a:cxn>
                  </a:cxnLst>
                  <a:rect l="0" t="0" r="r" b="b"/>
                  <a:pathLst>
                    <a:path w="10000" h="10000">
                      <a:moveTo>
                        <a:pt x="0" y="0"/>
                      </a:moveTo>
                      <a:lnTo>
                        <a:pt x="10000" y="0"/>
                      </a:lnTo>
                      <a:lnTo>
                        <a:pt x="10000" y="10000"/>
                      </a:lnTo>
                      <a:lnTo>
                        <a:pt x="0" y="10000"/>
                      </a:lnTo>
                      <a:close/>
                      <a:moveTo>
                        <a:pt x="0" y="0"/>
                      </a:moveTo>
                    </a:path>
                  </a:pathLst>
                </a:custGeom>
                <a:blipFill dpi="0" rotWithShape="0">
                  <a:blip r:embed="rId3"/>
                  <a:srcRect/>
                  <a:tile tx="0" ty="0" sx="100000" sy="100000" flip="none" algn="tl"/>
                </a:blipFill>
                <a:ln w="25400">
                  <a:solidFill>
                    <a:schemeClr val="tx1"/>
                  </a:solidFill>
                  <a:prstDash val="solid"/>
                  <a:round/>
                  <a:headEnd/>
                  <a:tailEnd/>
                </a:ln>
                <a:effectLst>
                  <a:outerShdw blurRad="63500" dist="76199" dir="2700000" algn="ctr" rotWithShape="0">
                    <a:schemeClr val="bg2">
                      <a:alpha val="75000"/>
                    </a:schemeClr>
                  </a:outerShdw>
                </a:effectLst>
              </p:spPr>
              <p:txBody>
                <a:bodyPr lIns="0" tIns="0" rIns="0" bIns="0">
                  <a:spAutoFit/>
                </a:bodyPr>
                <a:lstStyle/>
                <a:p>
                  <a:pPr>
                    <a:defRPr/>
                  </a:pPr>
                  <a:endParaRPr lang="en-US">
                    <a:latin typeface="Times" pitchFamily="-109" charset="0"/>
                    <a:ea typeface="+mn-ea"/>
                    <a:cs typeface="+mn-cs"/>
                  </a:endParaRPr>
                </a:p>
              </p:txBody>
            </p:sp>
            <p:sp>
              <p:nvSpPr>
                <p:cNvPr id="95244" name="Text Box 19"/>
                <p:cNvSpPr txBox="1">
                  <a:spLocks noChangeArrowheads="1"/>
                </p:cNvSpPr>
                <p:nvPr/>
              </p:nvSpPr>
              <p:spPr bwMode="auto">
                <a:xfrm>
                  <a:off x="3577" y="3049"/>
                  <a:ext cx="1248"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defTabSz="822325">
                    <a:tabLst>
                      <a:tab pos="754063" algn="l"/>
                    </a:tabLst>
                    <a:defRPr sz="2400">
                      <a:solidFill>
                        <a:schemeClr val="tx1"/>
                      </a:solidFill>
                      <a:latin typeface="Times" charset="0"/>
                      <a:ea typeface="ＭＳ Ｐゴシック" charset="0"/>
                      <a:cs typeface="ＭＳ Ｐゴシック" charset="0"/>
                    </a:defRPr>
                  </a:lvl1pPr>
                  <a:lvl2pPr marL="742950" indent="-285750" defTabSz="822325">
                    <a:tabLst>
                      <a:tab pos="754063" algn="l"/>
                    </a:tabLst>
                    <a:defRPr sz="2400">
                      <a:solidFill>
                        <a:schemeClr val="tx1"/>
                      </a:solidFill>
                      <a:latin typeface="Times" charset="0"/>
                      <a:ea typeface="ＭＳ Ｐゴシック" charset="0"/>
                    </a:defRPr>
                  </a:lvl2pPr>
                  <a:lvl3pPr marL="1143000" indent="-228600" defTabSz="822325">
                    <a:tabLst>
                      <a:tab pos="754063" algn="l"/>
                    </a:tabLst>
                    <a:defRPr sz="2400">
                      <a:solidFill>
                        <a:schemeClr val="tx1"/>
                      </a:solidFill>
                      <a:latin typeface="Times" charset="0"/>
                      <a:ea typeface="ＭＳ Ｐゴシック" charset="0"/>
                    </a:defRPr>
                  </a:lvl3pPr>
                  <a:lvl4pPr marL="1600200" indent="-228600" defTabSz="822325">
                    <a:tabLst>
                      <a:tab pos="754063" algn="l"/>
                    </a:tabLst>
                    <a:defRPr sz="2400">
                      <a:solidFill>
                        <a:schemeClr val="tx1"/>
                      </a:solidFill>
                      <a:latin typeface="Times" charset="0"/>
                      <a:ea typeface="ＭＳ Ｐゴシック" charset="0"/>
                    </a:defRPr>
                  </a:lvl4pPr>
                  <a:lvl5pPr marL="2057400" indent="-228600" defTabSz="822325">
                    <a:tabLst>
                      <a:tab pos="754063" algn="l"/>
                    </a:tabLst>
                    <a:defRPr sz="2400">
                      <a:solidFill>
                        <a:schemeClr val="tx1"/>
                      </a:solidFill>
                      <a:latin typeface="Times" charset="0"/>
                      <a:ea typeface="ＭＳ Ｐゴシック" charset="0"/>
                    </a:defRPr>
                  </a:lvl5pPr>
                  <a:lvl6pPr marL="25146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6pPr>
                  <a:lvl7pPr marL="29718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7pPr>
                  <a:lvl8pPr marL="34290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8pPr>
                  <a:lvl9pPr marL="3886200" indent="-228600" defTabSz="822325" eaLnBrk="0" fontAlgn="base" hangingPunct="0">
                    <a:spcBef>
                      <a:spcPct val="0"/>
                    </a:spcBef>
                    <a:spcAft>
                      <a:spcPct val="0"/>
                    </a:spcAft>
                    <a:tabLst>
                      <a:tab pos="754063" algn="l"/>
                    </a:tabLst>
                    <a:defRPr sz="2400">
                      <a:solidFill>
                        <a:schemeClr val="tx1"/>
                      </a:solidFill>
                      <a:latin typeface="Times" charset="0"/>
                      <a:ea typeface="ＭＳ Ｐゴシック" charset="0"/>
                    </a:defRPr>
                  </a:lvl9pPr>
                </a:lstStyle>
                <a:p>
                  <a:pPr algn="ctr" eaLnBrk="1" hangingPunct="1"/>
                  <a:r>
                    <a:rPr lang="en-US" sz="3200">
                      <a:latin typeface="Papyrus" charset="0"/>
                    </a:rPr>
                    <a:t> New rule</a:t>
                  </a:r>
                </a:p>
              </p:txBody>
            </p:sp>
          </p:grpSp>
        </p:grpSp>
        <p:sp>
          <p:nvSpPr>
            <p:cNvPr id="95239" name="Line 20"/>
            <p:cNvSpPr>
              <a:spLocks noChangeShapeType="1"/>
            </p:cNvSpPr>
            <p:nvPr/>
          </p:nvSpPr>
          <p:spPr bwMode="auto">
            <a:xfrm>
              <a:off x="3549" y="3437"/>
              <a:ext cx="200" cy="0"/>
            </a:xfrm>
            <a:prstGeom prst="line">
              <a:avLst/>
            </a:prstGeom>
            <a:noFill/>
            <a:ln w="25400">
              <a:solidFill>
                <a:schemeClr val="tx1"/>
              </a:solidFill>
              <a:round/>
              <a:headEnd/>
              <a:tailEnd type="stealth" w="med" len="med"/>
            </a:ln>
            <a:extLst>
              <a:ext uri="{909E8E84-426E-40dd-AFC4-6F175D3DCCD1}">
                <a14:hiddenFill xmlns:a14="http://schemas.microsoft.com/office/drawing/2010/main" xmlns="">
                  <a:noFill/>
                </a14:hiddenFill>
              </a:ext>
            </a:extLst>
          </p:spPr>
          <p:txBody>
            <a:bodyPr lIns="0" tIns="0" rIns="0" bIns="0">
              <a:spAutoFit/>
            </a:bodyPr>
            <a:lstStyle/>
            <a:p>
              <a:endParaRPr lang="en-US"/>
            </a:p>
          </p:txBody>
        </p:sp>
        <p:sp>
          <p:nvSpPr>
            <p:cNvPr id="95240" name="Line 21"/>
            <p:cNvSpPr>
              <a:spLocks noChangeShapeType="1"/>
            </p:cNvSpPr>
            <p:nvPr/>
          </p:nvSpPr>
          <p:spPr bwMode="auto">
            <a:xfrm>
              <a:off x="4989" y="3437"/>
              <a:ext cx="200" cy="0"/>
            </a:xfrm>
            <a:prstGeom prst="line">
              <a:avLst/>
            </a:prstGeom>
            <a:noFill/>
            <a:ln w="25400">
              <a:solidFill>
                <a:schemeClr val="tx1"/>
              </a:solidFill>
              <a:round/>
              <a:headEnd/>
              <a:tailEnd type="stealth" w="med" len="med"/>
            </a:ln>
            <a:extLst>
              <a:ext uri="{909E8E84-426E-40dd-AFC4-6F175D3DCCD1}">
                <a14:hiddenFill xmlns:a14="http://schemas.microsoft.com/office/drawing/2010/main" xmlns="">
                  <a:noFill/>
                </a14:hiddenFill>
              </a:ext>
            </a:extLst>
          </p:spPr>
          <p:txBody>
            <a:bodyPr lIns="0" tIns="0" rIns="0" bIns="0">
              <a:spAutoFit/>
            </a:bodyPr>
            <a:lstStyle/>
            <a:p>
              <a:endParaRPr lang="en-US"/>
            </a:p>
          </p:txBody>
        </p:sp>
      </p:grpSp>
      <p:sp>
        <p:nvSpPr>
          <p:cNvPr id="24" name="Rectangle 2"/>
          <p:cNvSpPr>
            <a:spLocks noGrp="1" noChangeArrowheads="1"/>
          </p:cNvSpPr>
          <p:nvPr>
            <p:ph type="title"/>
          </p:nvPr>
        </p:nvSpPr>
        <p:spPr/>
        <p:txBody>
          <a:bodyPr>
            <a:noAutofit/>
          </a:bodyPr>
          <a:lstStyle/>
          <a:p>
            <a:pPr eaLnBrk="1" hangingPunct="1">
              <a:defRPr/>
            </a:pPr>
            <a:r>
              <a:rPr lang="en-US" sz="4000" b="1" i="1" dirty="0">
                <a:latin typeface="Source Sans Pro Semibold" charset="0"/>
                <a:ea typeface="Source Sans Pro Semibold" charset="0"/>
                <a:cs typeface="Source Sans Pro Semibold" charset="0"/>
              </a:rPr>
              <a:t>Production compilation</a:t>
            </a:r>
          </a:p>
        </p:txBody>
      </p:sp>
      <p:sp>
        <p:nvSpPr>
          <p:cNvPr id="2" name="Rectangle 1"/>
          <p:cNvSpPr/>
          <p:nvPr/>
        </p:nvSpPr>
        <p:spPr>
          <a:xfrm>
            <a:off x="5421474" y="1881595"/>
            <a:ext cx="3615191" cy="1815882"/>
          </a:xfrm>
          <a:prstGeom prst="rect">
            <a:avLst/>
          </a:prstGeom>
        </p:spPr>
        <p:txBody>
          <a:bodyPr wrap="square">
            <a:spAutoFit/>
          </a:bodyPr>
          <a:lstStyle/>
          <a:p>
            <a:pPr>
              <a:defRPr/>
            </a:pPr>
            <a:r>
              <a:rPr lang="en-US" sz="2800" dirty="0">
                <a:latin typeface="Gill Sans Light"/>
                <a:ea typeface="ＭＳ Ｐゴシック" charset="0"/>
                <a:cs typeface="Gill Sans Light"/>
              </a:rPr>
              <a:t>General idea: </a:t>
            </a:r>
            <a:br>
              <a:rPr lang="en-US" sz="2800" dirty="0">
                <a:latin typeface="Gill Sans Light"/>
                <a:ea typeface="ＭＳ Ｐゴシック" charset="0"/>
                <a:cs typeface="Gill Sans Light"/>
              </a:rPr>
            </a:br>
            <a:r>
              <a:rPr lang="en-US" sz="2800" dirty="0">
                <a:latin typeface="Gill Sans Light"/>
                <a:ea typeface="ＭＳ Ｐゴシック" charset="0"/>
                <a:cs typeface="Gill Sans Light"/>
              </a:rPr>
              <a:t>two rules that fire in sequence are combined into one new rule</a:t>
            </a:r>
          </a:p>
        </p:txBody>
      </p:sp>
      <p:sp>
        <p:nvSpPr>
          <p:cNvPr id="23" name="Rectangle 22"/>
          <p:cNvSpPr/>
          <p:nvPr/>
        </p:nvSpPr>
        <p:spPr>
          <a:xfrm>
            <a:off x="356387" y="4926609"/>
            <a:ext cx="4572000" cy="1384995"/>
          </a:xfrm>
          <a:prstGeom prst="rect">
            <a:avLst/>
          </a:prstGeom>
        </p:spPr>
        <p:txBody>
          <a:bodyPr>
            <a:spAutoFit/>
          </a:bodyPr>
          <a:lstStyle/>
          <a:p>
            <a:pPr>
              <a:defRPr/>
            </a:pPr>
            <a:r>
              <a:rPr lang="en-US" sz="2800" dirty="0">
                <a:latin typeface="Gill Sans Light"/>
                <a:ea typeface="ＭＳ Ｐゴシック" charset="0"/>
                <a:cs typeface="Gill Sans Light"/>
              </a:rPr>
              <a:t>Rules are specialized by factoring out the retrieval request and retrieval match </a:t>
            </a:r>
            <a:endParaRPr lang="en-GB" sz="2800" dirty="0">
              <a:latin typeface="Gill Sans Light"/>
              <a:cs typeface="Gill Sans Light"/>
            </a:endParaRPr>
          </a:p>
        </p:txBody>
      </p:sp>
    </p:spTree>
    <p:extLst>
      <p:ext uri="{BB962C8B-B14F-4D97-AF65-F5344CB8AC3E}">
        <p14:creationId xmlns:p14="http://schemas.microsoft.com/office/powerpoint/2010/main" val="80232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i="1" dirty="0">
                <a:latin typeface="Source Sans Pro Semibold" charset="0"/>
                <a:ea typeface="Source Sans Pro Semibold" charset="0"/>
                <a:cs typeface="Source Sans Pro Semibold" charset="0"/>
              </a:rPr>
              <a:t>Production compilation</a:t>
            </a:r>
            <a:endParaRPr lang="en-US" dirty="0"/>
          </a:p>
        </p:txBody>
      </p:sp>
      <p:sp>
        <p:nvSpPr>
          <p:cNvPr id="4" name="Content Placeholder 3"/>
          <p:cNvSpPr>
            <a:spLocks noGrp="1"/>
          </p:cNvSpPr>
          <p:nvPr>
            <p:ph type="body" sz="quarter" idx="10"/>
          </p:nvPr>
        </p:nvSpPr>
        <p:spPr>
          <a:xfrm>
            <a:off x="587182" y="1690688"/>
            <a:ext cx="8099618" cy="4735204"/>
          </a:xfrm>
        </p:spPr>
        <p:txBody>
          <a:bodyPr>
            <a:noAutofit/>
          </a:bodyPr>
          <a:lstStyle/>
          <a:p>
            <a:pPr marL="0" indent="0">
              <a:buFont typeface="Monotype Sorts" charset="0"/>
              <a:buNone/>
              <a:defRPr/>
            </a:pPr>
            <a:r>
              <a:rPr lang="en-US" sz="1600" dirty="0">
                <a:latin typeface="Courier"/>
                <a:cs typeface="Courier"/>
              </a:rPr>
              <a:t>(p retrieve</a:t>
            </a:r>
          </a:p>
          <a:p>
            <a:pPr marL="0" indent="0">
              <a:buFont typeface="Monotype Sorts" charset="0"/>
              <a:buNone/>
              <a:defRPr/>
            </a:pPr>
            <a:r>
              <a:rPr lang="en-US" sz="1600" dirty="0">
                <a:latin typeface="Courier"/>
                <a:cs typeface="Courier"/>
              </a:rPr>
              <a:t> =goal&gt;</a:t>
            </a:r>
          </a:p>
          <a:p>
            <a:pPr marL="0" indent="0">
              <a:buFont typeface="Monotype Sorts" charset="0"/>
              <a:buNone/>
              <a:defRPr/>
            </a:pPr>
            <a:r>
              <a:rPr lang="en-US" sz="1600" dirty="0">
                <a:latin typeface="Courier"/>
                <a:cs typeface="Courier"/>
              </a:rPr>
              <a:t>    isa goal</a:t>
            </a:r>
          </a:p>
          <a:p>
            <a:pPr marL="0" indent="0">
              <a:buFont typeface="Monotype Sorts" charset="0"/>
              <a:buNone/>
              <a:defRPr/>
            </a:pPr>
            <a:r>
              <a:rPr lang="en-US" sz="1600" dirty="0">
                <a:latin typeface="Courier"/>
                <a:cs typeface="Courier"/>
              </a:rPr>
              <a:t>    state start</a:t>
            </a:r>
          </a:p>
          <a:p>
            <a:pPr marL="0" indent="0">
              <a:buFont typeface="Monotype Sorts" charset="0"/>
              <a:buNone/>
              <a:defRPr/>
            </a:pPr>
            <a:r>
              <a:rPr lang="en-US" sz="1600" dirty="0">
                <a:latin typeface="Courier"/>
                <a:cs typeface="Courier"/>
              </a:rPr>
              <a:t> =imaginal&gt;</a:t>
            </a:r>
          </a:p>
          <a:p>
            <a:pPr marL="0" indent="0">
              <a:buFont typeface="Monotype Sorts" charset="0"/>
              <a:buNone/>
              <a:defRPr/>
            </a:pPr>
            <a:r>
              <a:rPr lang="en-US" sz="1600" dirty="0">
                <a:latin typeface="Courier"/>
                <a:cs typeface="Courier"/>
              </a:rPr>
              <a:t>    isa past-tense</a:t>
            </a:r>
          </a:p>
          <a:p>
            <a:pPr marL="0" indent="0">
              <a:buFont typeface="Monotype Sorts" charset="0"/>
              <a:buNone/>
              <a:defRPr/>
            </a:pPr>
            <a:r>
              <a:rPr lang="en-US" sz="1600" dirty="0">
                <a:latin typeface="Courier"/>
                <a:cs typeface="Courier"/>
              </a:rPr>
              <a:t>    verb =stem</a:t>
            </a:r>
          </a:p>
          <a:p>
            <a:pPr marL="0" indent="0">
              <a:buFont typeface="Monotype Sorts" charset="0"/>
              <a:buNone/>
              <a:defRPr/>
            </a:pPr>
            <a:r>
              <a:rPr lang="en-US" sz="1600" dirty="0">
                <a:latin typeface="Courier"/>
                <a:cs typeface="Courier"/>
              </a:rPr>
              <a:t>    stem =stem</a:t>
            </a:r>
          </a:p>
          <a:p>
            <a:pPr marL="0" indent="0">
              <a:buFont typeface="Monotype Sorts" charset="0"/>
              <a:buNone/>
              <a:defRPr/>
            </a:pPr>
            <a:r>
              <a:rPr lang="en-US" sz="1600" dirty="0">
                <a:latin typeface="Courier"/>
                <a:cs typeface="Courier"/>
              </a:rPr>
              <a:t>    suffix nil</a:t>
            </a:r>
          </a:p>
          <a:p>
            <a:pPr marL="0" indent="0">
              <a:buFont typeface="Monotype Sorts" charset="0"/>
              <a:buNone/>
              <a:defRPr/>
            </a:pPr>
            <a:r>
              <a:rPr lang="en-US" sz="1600" dirty="0">
                <a:latin typeface="Courier"/>
                <a:cs typeface="Courier"/>
              </a:rPr>
              <a:t>==&gt;</a:t>
            </a:r>
          </a:p>
          <a:p>
            <a:pPr marL="0" indent="0">
              <a:buFont typeface="Monotype Sorts" charset="0"/>
              <a:buNone/>
              <a:defRPr/>
            </a:pPr>
            <a:r>
              <a:rPr lang="en-US" sz="1600" dirty="0">
                <a:latin typeface="Courier"/>
                <a:cs typeface="Courier"/>
              </a:rPr>
              <a:t> +retrieval&gt;</a:t>
            </a:r>
          </a:p>
          <a:p>
            <a:pPr marL="0" indent="0">
              <a:buFont typeface="Monotype Sorts" charset="0"/>
              <a:buNone/>
              <a:defRPr/>
            </a:pPr>
            <a:r>
              <a:rPr lang="en-US" sz="1600" dirty="0">
                <a:latin typeface="Courier"/>
                <a:cs typeface="Courier"/>
              </a:rPr>
              <a:t>    isa past-tense</a:t>
            </a:r>
          </a:p>
          <a:p>
            <a:pPr marL="0" indent="0">
              <a:buFont typeface="Monotype Sorts" charset="0"/>
              <a:buNone/>
              <a:defRPr/>
            </a:pPr>
            <a:r>
              <a:rPr lang="en-US" sz="1600" dirty="0">
                <a:latin typeface="Courier"/>
                <a:cs typeface="Courier"/>
              </a:rPr>
              <a:t>=goal&gt;</a:t>
            </a:r>
          </a:p>
          <a:p>
            <a:pPr marL="0" indent="0">
              <a:buFont typeface="Monotype Sorts" charset="0"/>
              <a:buNone/>
              <a:defRPr/>
            </a:pPr>
            <a:r>
              <a:rPr lang="en-US" sz="1600" dirty="0">
                <a:latin typeface="Courier"/>
                <a:cs typeface="Courier"/>
              </a:rPr>
              <a:t>    state retrieving)</a:t>
            </a:r>
          </a:p>
          <a:p>
            <a:pPr marL="0" indent="0">
              <a:buFont typeface="Monotype Sorts" charset="0"/>
              <a:buNone/>
              <a:defRPr/>
            </a:pPr>
            <a:endParaRPr lang="en-US" sz="1600" dirty="0">
              <a:latin typeface="Courier"/>
              <a:cs typeface="Courier"/>
            </a:endParaRPr>
          </a:p>
        </p:txBody>
      </p:sp>
      <p:sp>
        <p:nvSpPr>
          <p:cNvPr id="5" name="Content Placeholder 4"/>
          <p:cNvSpPr>
            <a:spLocks noGrp="1"/>
          </p:cNvSpPr>
          <p:nvPr>
            <p:ph sz="half" idx="4294967295"/>
          </p:nvPr>
        </p:nvSpPr>
        <p:spPr>
          <a:xfrm>
            <a:off x="5501468" y="1366838"/>
            <a:ext cx="3048000" cy="4419600"/>
          </a:xfrm>
        </p:spPr>
        <p:txBody>
          <a:bodyPr>
            <a:noAutofit/>
          </a:bodyPr>
          <a:lstStyle/>
          <a:p>
            <a:pPr marL="0" indent="0">
              <a:buFont typeface="Monotype Sorts" charset="0"/>
              <a:buNone/>
              <a:defRPr/>
            </a:pPr>
            <a:r>
              <a:rPr lang="en-US" sz="1600" dirty="0">
                <a:latin typeface="Courier"/>
                <a:cs typeface="Courier"/>
              </a:rPr>
              <a:t>(p apply-analogy</a:t>
            </a:r>
          </a:p>
          <a:p>
            <a:pPr marL="0" indent="0">
              <a:buFont typeface="Monotype Sorts" charset="0"/>
              <a:buNone/>
              <a:defRPr/>
            </a:pPr>
            <a:r>
              <a:rPr lang="en-US" sz="1600" dirty="0">
                <a:latin typeface="Courier"/>
                <a:cs typeface="Courier"/>
              </a:rPr>
              <a:t>  =goal&gt;</a:t>
            </a:r>
          </a:p>
          <a:p>
            <a:pPr marL="0" indent="0">
              <a:buFont typeface="Monotype Sorts" charset="0"/>
              <a:buNone/>
              <a:defRPr/>
            </a:pPr>
            <a:r>
              <a:rPr lang="en-US" sz="1600" dirty="0">
                <a:latin typeface="Courier"/>
                <a:cs typeface="Courier"/>
              </a:rPr>
              <a:t>    isa goal </a:t>
            </a:r>
          </a:p>
          <a:p>
            <a:pPr marL="0" indent="0">
              <a:buFont typeface="Monotype Sorts" charset="0"/>
              <a:buNone/>
              <a:defRPr/>
            </a:pPr>
            <a:r>
              <a:rPr lang="en-US" sz="1600" dirty="0">
                <a:latin typeface="Courier"/>
                <a:cs typeface="Courier"/>
              </a:rPr>
              <a:t>    state retrieving</a:t>
            </a:r>
          </a:p>
          <a:p>
            <a:pPr marL="0" indent="0">
              <a:buFont typeface="Monotype Sorts" charset="0"/>
              <a:buNone/>
              <a:defRPr/>
            </a:pPr>
            <a:r>
              <a:rPr lang="en-US" sz="1600" dirty="0">
                <a:latin typeface="Courier"/>
                <a:cs typeface="Courier"/>
              </a:rPr>
              <a:t>  =imaginal&gt;</a:t>
            </a:r>
          </a:p>
          <a:p>
            <a:pPr marL="0" indent="0">
              <a:buFont typeface="Monotype Sorts" charset="0"/>
              <a:buNone/>
              <a:defRPr/>
            </a:pPr>
            <a:r>
              <a:rPr lang="en-US" sz="1600" dirty="0">
                <a:latin typeface="Courier"/>
                <a:cs typeface="Courier"/>
              </a:rPr>
              <a:t>    isa past-tense</a:t>
            </a:r>
          </a:p>
          <a:p>
            <a:pPr marL="0" indent="0">
              <a:buFont typeface="Monotype Sorts" charset="0"/>
              <a:buNone/>
              <a:defRPr/>
            </a:pPr>
            <a:r>
              <a:rPr lang="en-US" sz="1600" dirty="0">
                <a:latin typeface="Courier"/>
                <a:cs typeface="Courier"/>
              </a:rPr>
              <a:t>    verb =stem</a:t>
            </a:r>
          </a:p>
          <a:p>
            <a:pPr marL="0" indent="0">
              <a:buFont typeface="Monotype Sorts" charset="0"/>
              <a:buNone/>
              <a:defRPr/>
            </a:pPr>
            <a:r>
              <a:rPr lang="en-US" sz="1600" dirty="0">
                <a:latin typeface="Courier"/>
                <a:cs typeface="Courier"/>
              </a:rPr>
              <a:t>  =retrieval&gt;</a:t>
            </a:r>
          </a:p>
          <a:p>
            <a:pPr marL="0" indent="0">
              <a:buFont typeface="Monotype Sorts" charset="0"/>
              <a:buNone/>
              <a:defRPr/>
            </a:pPr>
            <a:r>
              <a:rPr lang="en-US" sz="1600" dirty="0">
                <a:latin typeface="Courier"/>
                <a:cs typeface="Courier"/>
              </a:rPr>
              <a:t>    isa past-tense</a:t>
            </a:r>
          </a:p>
          <a:p>
            <a:pPr marL="0" indent="0">
              <a:buFont typeface="Monotype Sorts" charset="0"/>
              <a:buNone/>
              <a:defRPr/>
            </a:pPr>
            <a:r>
              <a:rPr lang="en-US" sz="1600" dirty="0">
                <a:latin typeface="Courier"/>
                <a:cs typeface="Courier"/>
              </a:rPr>
              <a:t>    verb =word</a:t>
            </a:r>
          </a:p>
          <a:p>
            <a:pPr marL="0" indent="0">
              <a:buFont typeface="Monotype Sorts" charset="0"/>
              <a:buNone/>
              <a:defRPr/>
            </a:pPr>
            <a:r>
              <a:rPr lang="en-US" sz="1600" dirty="0">
                <a:latin typeface="Courier"/>
                <a:cs typeface="Courier"/>
              </a:rPr>
              <a:t>    stem =word</a:t>
            </a:r>
          </a:p>
          <a:p>
            <a:pPr marL="0" indent="0">
              <a:buFont typeface="Monotype Sorts" charset="0"/>
              <a:buNone/>
              <a:defRPr/>
            </a:pPr>
            <a:r>
              <a:rPr lang="en-US" sz="1600" dirty="0">
                <a:latin typeface="Courier"/>
                <a:cs typeface="Courier"/>
              </a:rPr>
              <a:t>    suffix =suffix</a:t>
            </a:r>
          </a:p>
          <a:p>
            <a:pPr marL="0" indent="0">
              <a:buFont typeface="Monotype Sorts" charset="0"/>
              <a:buNone/>
              <a:defRPr/>
            </a:pPr>
            <a:r>
              <a:rPr lang="en-US" sz="1600" dirty="0">
                <a:latin typeface="Courier"/>
                <a:cs typeface="Courier"/>
              </a:rPr>
              <a:t>==&gt;</a:t>
            </a:r>
          </a:p>
          <a:p>
            <a:pPr marL="0" indent="0">
              <a:buFont typeface="Monotype Sorts" charset="0"/>
              <a:buNone/>
              <a:defRPr/>
            </a:pPr>
            <a:r>
              <a:rPr lang="en-US" sz="1600" dirty="0">
                <a:latin typeface="Courier"/>
                <a:cs typeface="Courier"/>
              </a:rPr>
              <a:t>  =imaginal&gt;</a:t>
            </a:r>
          </a:p>
          <a:p>
            <a:pPr marL="0" indent="0">
              <a:buFont typeface="Monotype Sorts" charset="0"/>
              <a:buNone/>
              <a:defRPr/>
            </a:pPr>
            <a:r>
              <a:rPr lang="en-US" sz="1600" dirty="0">
                <a:latin typeface="Courier"/>
                <a:cs typeface="Courier"/>
              </a:rPr>
              <a:t>    stem =stem</a:t>
            </a:r>
          </a:p>
          <a:p>
            <a:pPr marL="0" indent="0">
              <a:buFont typeface="Monotype Sorts" charset="0"/>
              <a:buNone/>
              <a:defRPr/>
            </a:pPr>
            <a:r>
              <a:rPr lang="en-US" sz="1600" dirty="0">
                <a:latin typeface="Courier"/>
                <a:cs typeface="Courier"/>
              </a:rPr>
              <a:t>    suffix =suffix</a:t>
            </a:r>
          </a:p>
          <a:p>
            <a:pPr marL="0" indent="0">
              <a:buFont typeface="Monotype Sorts" charset="0"/>
              <a:buNone/>
              <a:defRPr/>
            </a:pPr>
            <a:r>
              <a:rPr lang="en-US" sz="1600" dirty="0">
                <a:latin typeface="Courier"/>
                <a:cs typeface="Courier"/>
              </a:rPr>
              <a:t>  =goal&gt; </a:t>
            </a:r>
          </a:p>
          <a:p>
            <a:pPr marL="0" indent="0">
              <a:buFont typeface="Monotype Sorts" charset="0"/>
              <a:buNone/>
              <a:defRPr/>
            </a:pPr>
            <a:r>
              <a:rPr lang="en-US" sz="1600" dirty="0">
                <a:latin typeface="Courier"/>
                <a:cs typeface="Courier"/>
              </a:rPr>
              <a:t>    state done)</a:t>
            </a:r>
          </a:p>
        </p:txBody>
      </p:sp>
      <p:sp>
        <p:nvSpPr>
          <p:cNvPr id="140292" name="TextBox 5"/>
          <p:cNvSpPr txBox="1">
            <a:spLocks noChangeArrowheads="1"/>
          </p:cNvSpPr>
          <p:nvPr/>
        </p:nvSpPr>
        <p:spPr bwMode="auto">
          <a:xfrm>
            <a:off x="3159435" y="2433525"/>
            <a:ext cx="2452942" cy="1323439"/>
          </a:xfrm>
          <a:prstGeom prst="rect">
            <a:avLst/>
          </a:prstGeom>
          <a:noFill/>
          <a:ln w="9525">
            <a:solidFill>
              <a:srgbClr val="000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600" dirty="0">
                <a:latin typeface="Courier" charset="0"/>
                <a:cs typeface="Courier" charset="0"/>
              </a:rPr>
              <a:t>word324</a:t>
            </a:r>
          </a:p>
          <a:p>
            <a:r>
              <a:rPr lang="en-US" sz="1600" dirty="0">
                <a:latin typeface="Courier" charset="0"/>
                <a:cs typeface="Courier" charset="0"/>
              </a:rPr>
              <a:t>   </a:t>
            </a:r>
            <a:r>
              <a:rPr lang="en-US" sz="1600" dirty="0" err="1">
                <a:latin typeface="Courier" charset="0"/>
                <a:cs typeface="Courier" charset="0"/>
              </a:rPr>
              <a:t>isa</a:t>
            </a:r>
            <a:r>
              <a:rPr lang="en-US" sz="1600" dirty="0">
                <a:latin typeface="Courier" charset="0"/>
                <a:cs typeface="Courier" charset="0"/>
              </a:rPr>
              <a:t> past-tense</a:t>
            </a:r>
          </a:p>
          <a:p>
            <a:r>
              <a:rPr lang="en-US" sz="1600" dirty="0">
                <a:latin typeface="Courier" charset="0"/>
                <a:cs typeface="Courier" charset="0"/>
              </a:rPr>
              <a:t>   verb work</a:t>
            </a:r>
          </a:p>
          <a:p>
            <a:r>
              <a:rPr lang="en-US" sz="1600" dirty="0">
                <a:latin typeface="Courier" charset="0"/>
                <a:cs typeface="Courier" charset="0"/>
              </a:rPr>
              <a:t>   stem work</a:t>
            </a:r>
          </a:p>
          <a:p>
            <a:r>
              <a:rPr lang="en-US" sz="1600" dirty="0">
                <a:latin typeface="Courier" charset="0"/>
                <a:cs typeface="Courier" charset="0"/>
              </a:rPr>
              <a:t>   suffix </a:t>
            </a:r>
            <a:r>
              <a:rPr lang="en-US" sz="1600" dirty="0" err="1">
                <a:latin typeface="Courier" charset="0"/>
                <a:cs typeface="Courier" charset="0"/>
              </a:rPr>
              <a:t>ed</a:t>
            </a:r>
            <a:endParaRPr lang="en-US" sz="1600" dirty="0">
              <a:latin typeface="Courier" charset="0"/>
              <a:cs typeface="Courier" charset="0"/>
            </a:endParaRPr>
          </a:p>
        </p:txBody>
      </p:sp>
      <p:cxnSp>
        <p:nvCxnSpPr>
          <p:cNvPr id="140293" name="Straight Arrow Connector 7"/>
          <p:cNvCxnSpPr>
            <a:cxnSpLocks noChangeShapeType="1"/>
            <a:stCxn id="3" idx="3"/>
          </p:cNvCxnSpPr>
          <p:nvPr/>
        </p:nvCxnSpPr>
        <p:spPr bwMode="auto">
          <a:xfrm flipV="1">
            <a:off x="3222675" y="4161527"/>
            <a:ext cx="130125" cy="795073"/>
          </a:xfrm>
          <a:prstGeom prst="straightConnector1">
            <a:avLst/>
          </a:prstGeom>
          <a:noFill/>
          <a:ln w="9525">
            <a:solidFill>
              <a:schemeClr val="tx1"/>
            </a:solidFill>
            <a:round/>
            <a:headEnd/>
            <a:tailEnd type="arrow" w="med" len="med"/>
          </a:ln>
        </p:spPr>
      </p:cxnSp>
      <p:cxnSp>
        <p:nvCxnSpPr>
          <p:cNvPr id="140294" name="Straight Arrow Connector 9"/>
          <p:cNvCxnSpPr>
            <a:cxnSpLocks noChangeShapeType="1"/>
          </p:cNvCxnSpPr>
          <p:nvPr/>
        </p:nvCxnSpPr>
        <p:spPr bwMode="auto">
          <a:xfrm>
            <a:off x="5065775" y="3886200"/>
            <a:ext cx="609600" cy="381000"/>
          </a:xfrm>
          <a:prstGeom prst="straightConnector1">
            <a:avLst/>
          </a:prstGeom>
          <a:noFill/>
          <a:ln w="9525">
            <a:solidFill>
              <a:schemeClr val="tx1"/>
            </a:solidFill>
            <a:round/>
            <a:headEnd/>
            <a:tailEnd type="arrow" w="med" len="med"/>
          </a:ln>
        </p:spPr>
      </p:cxnSp>
      <p:sp>
        <p:nvSpPr>
          <p:cNvPr id="3" name="Rectangle 2"/>
          <p:cNvSpPr/>
          <p:nvPr/>
        </p:nvSpPr>
        <p:spPr>
          <a:xfrm>
            <a:off x="587182" y="4605072"/>
            <a:ext cx="2635493" cy="703056"/>
          </a:xfrm>
          <a:prstGeom prst="rect">
            <a:avLst/>
          </a:prstGeom>
          <a:noFill/>
          <a:ln w="349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07722" y="3458471"/>
            <a:ext cx="2635493" cy="1498129"/>
          </a:xfrm>
          <a:prstGeom prst="rect">
            <a:avLst/>
          </a:prstGeom>
          <a:noFill/>
          <a:ln w="349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6879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029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2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 end="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xEl>
                                              <p:pRg st="3" end="3"/>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xEl>
                                              <p:pRg st="7" end="7"/>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
                                            <p:txEl>
                                              <p:pRg st="9" end="9"/>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xEl>
                                              <p:pRg st="11" end="11"/>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
                                            <p:txEl>
                                              <p:pRg st="12" end="12"/>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
                                            <p:txEl>
                                              <p:pRg st="13" end="13"/>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
                                            <p:txEl>
                                              <p:pRg st="14" end="14"/>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
                                            <p:txEl>
                                              <p:pRg st="15" end="15"/>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
                                            <p:txEl>
                                              <p:pRg st="16" end="1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0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140292" grpId="0" animBg="1"/>
      <p:bldP spid="3" grpId="0" animBg="1"/>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i="1" dirty="0">
                <a:latin typeface="Source Sans Pro Semibold" charset="0"/>
                <a:ea typeface="Source Sans Pro Semibold" charset="0"/>
                <a:cs typeface="Source Sans Pro Semibold" charset="0"/>
              </a:rPr>
              <a:t>Production compilation</a:t>
            </a:r>
            <a:endParaRPr lang="en-US" dirty="0"/>
          </a:p>
        </p:txBody>
      </p:sp>
      <p:sp>
        <p:nvSpPr>
          <p:cNvPr id="4" name="Content Placeholder 3"/>
          <p:cNvSpPr>
            <a:spLocks noGrp="1"/>
          </p:cNvSpPr>
          <p:nvPr>
            <p:ph type="body" sz="quarter" idx="10"/>
          </p:nvPr>
        </p:nvSpPr>
        <p:spPr>
          <a:xfrm>
            <a:off x="369540" y="1366838"/>
            <a:ext cx="8229600" cy="4735204"/>
          </a:xfrm>
        </p:spPr>
        <p:txBody>
          <a:bodyPr>
            <a:noAutofit/>
          </a:bodyPr>
          <a:lstStyle/>
          <a:p>
            <a:pPr marL="0" indent="0">
              <a:buFont typeface="Monotype Sorts" charset="0"/>
              <a:buNone/>
              <a:defRPr/>
            </a:pPr>
            <a:r>
              <a:rPr lang="en-US" sz="1600" dirty="0">
                <a:latin typeface="Courier"/>
                <a:cs typeface="Courier"/>
              </a:rPr>
              <a:t>(p retrieve</a:t>
            </a:r>
          </a:p>
          <a:p>
            <a:pPr marL="0" indent="0">
              <a:buFont typeface="Monotype Sorts" charset="0"/>
              <a:buNone/>
              <a:defRPr/>
            </a:pPr>
            <a:r>
              <a:rPr lang="en-US" sz="1600" dirty="0">
                <a:latin typeface="Courier"/>
                <a:cs typeface="Courier"/>
              </a:rPr>
              <a:t> =goal&gt;</a:t>
            </a:r>
          </a:p>
          <a:p>
            <a:pPr marL="0" indent="0">
              <a:buFont typeface="Monotype Sorts" charset="0"/>
              <a:buNone/>
              <a:defRPr/>
            </a:pPr>
            <a:r>
              <a:rPr lang="en-US" sz="1600" dirty="0">
                <a:latin typeface="Courier"/>
                <a:cs typeface="Courier"/>
              </a:rPr>
              <a:t>    isa goal</a:t>
            </a:r>
          </a:p>
          <a:p>
            <a:pPr marL="0" indent="0">
              <a:buFont typeface="Monotype Sorts" charset="0"/>
              <a:buNone/>
              <a:defRPr/>
            </a:pPr>
            <a:r>
              <a:rPr lang="en-US" sz="1600" dirty="0">
                <a:latin typeface="Courier"/>
                <a:cs typeface="Courier"/>
              </a:rPr>
              <a:t>    state start</a:t>
            </a:r>
          </a:p>
          <a:p>
            <a:pPr marL="0" indent="0">
              <a:buFont typeface="Monotype Sorts" charset="0"/>
              <a:buNone/>
              <a:defRPr/>
            </a:pPr>
            <a:r>
              <a:rPr lang="en-US" sz="1600" dirty="0">
                <a:latin typeface="Courier"/>
                <a:cs typeface="Courier"/>
              </a:rPr>
              <a:t> =imaginal&gt;</a:t>
            </a:r>
          </a:p>
          <a:p>
            <a:pPr marL="0" indent="0">
              <a:buFont typeface="Monotype Sorts" charset="0"/>
              <a:buNone/>
              <a:defRPr/>
            </a:pPr>
            <a:r>
              <a:rPr lang="en-US" sz="1600" dirty="0">
                <a:latin typeface="Courier"/>
                <a:cs typeface="Courier"/>
              </a:rPr>
              <a:t>    isa past-tense</a:t>
            </a:r>
          </a:p>
          <a:p>
            <a:pPr marL="0" indent="0">
              <a:buFont typeface="Monotype Sorts" charset="0"/>
              <a:buNone/>
              <a:defRPr/>
            </a:pPr>
            <a:r>
              <a:rPr lang="en-US" sz="1600" dirty="0">
                <a:latin typeface="Courier"/>
                <a:cs typeface="Courier"/>
              </a:rPr>
              <a:t>    verb =stem</a:t>
            </a:r>
          </a:p>
          <a:p>
            <a:pPr marL="0" indent="0">
              <a:buFont typeface="Monotype Sorts" charset="0"/>
              <a:buNone/>
              <a:defRPr/>
            </a:pPr>
            <a:r>
              <a:rPr lang="en-US" sz="1600" dirty="0">
                <a:latin typeface="Courier"/>
                <a:cs typeface="Courier"/>
              </a:rPr>
              <a:t>    stem =stem</a:t>
            </a:r>
          </a:p>
          <a:p>
            <a:pPr marL="0" indent="0">
              <a:buFont typeface="Monotype Sorts" charset="0"/>
              <a:buNone/>
              <a:defRPr/>
            </a:pPr>
            <a:r>
              <a:rPr lang="en-US" sz="1600" dirty="0">
                <a:latin typeface="Courier"/>
                <a:cs typeface="Courier"/>
              </a:rPr>
              <a:t>    suffix nil</a:t>
            </a:r>
          </a:p>
          <a:p>
            <a:pPr marL="0" indent="0">
              <a:buFont typeface="Monotype Sorts" charset="0"/>
              <a:buNone/>
              <a:defRPr/>
            </a:pPr>
            <a:r>
              <a:rPr lang="en-US" sz="1600" dirty="0">
                <a:latin typeface="Courier"/>
                <a:cs typeface="Courier"/>
              </a:rPr>
              <a:t>==&gt;</a:t>
            </a:r>
          </a:p>
          <a:p>
            <a:pPr marL="0" indent="0">
              <a:buFont typeface="Monotype Sorts" charset="0"/>
              <a:buNone/>
              <a:defRPr/>
            </a:pPr>
            <a:r>
              <a:rPr lang="en-US" sz="1600" dirty="0">
                <a:latin typeface="Courier"/>
                <a:cs typeface="Courier"/>
              </a:rPr>
              <a:t>+retrieval&gt;</a:t>
            </a:r>
          </a:p>
          <a:p>
            <a:pPr marL="0" indent="0">
              <a:buFont typeface="Monotype Sorts" charset="0"/>
              <a:buNone/>
              <a:defRPr/>
            </a:pPr>
            <a:r>
              <a:rPr lang="en-US" sz="1600" dirty="0">
                <a:latin typeface="Courier"/>
                <a:cs typeface="Courier"/>
              </a:rPr>
              <a:t>    </a:t>
            </a:r>
            <a:r>
              <a:rPr lang="en-US" sz="1600" dirty="0" err="1">
                <a:latin typeface="Courier"/>
                <a:cs typeface="Courier"/>
              </a:rPr>
              <a:t>isa</a:t>
            </a:r>
            <a:r>
              <a:rPr lang="en-US" sz="1600" dirty="0">
                <a:latin typeface="Courier"/>
                <a:cs typeface="Courier"/>
              </a:rPr>
              <a:t> past-tense</a:t>
            </a:r>
          </a:p>
          <a:p>
            <a:pPr marL="0" indent="0">
              <a:buFont typeface="Monotype Sorts" charset="0"/>
              <a:buNone/>
              <a:defRPr/>
            </a:pPr>
            <a:r>
              <a:rPr lang="en-US" sz="1600" dirty="0">
                <a:latin typeface="Courier"/>
                <a:cs typeface="Courier"/>
              </a:rPr>
              <a:t>=goal&gt;</a:t>
            </a:r>
          </a:p>
          <a:p>
            <a:pPr marL="0" indent="0">
              <a:buFont typeface="Monotype Sorts" charset="0"/>
              <a:buNone/>
              <a:defRPr/>
            </a:pPr>
            <a:r>
              <a:rPr lang="en-US" sz="1600" dirty="0">
                <a:latin typeface="Courier"/>
                <a:cs typeface="Courier"/>
              </a:rPr>
              <a:t>    state retrieving)</a:t>
            </a:r>
          </a:p>
          <a:p>
            <a:pPr marL="0" indent="0">
              <a:buFont typeface="Monotype Sorts" charset="0"/>
              <a:buNone/>
              <a:defRPr/>
            </a:pPr>
            <a:endParaRPr lang="en-US" sz="1600" dirty="0">
              <a:latin typeface="Courier"/>
              <a:cs typeface="Courier"/>
            </a:endParaRPr>
          </a:p>
        </p:txBody>
      </p:sp>
      <p:sp>
        <p:nvSpPr>
          <p:cNvPr id="5" name="Content Placeholder 4"/>
          <p:cNvSpPr>
            <a:spLocks noGrp="1"/>
          </p:cNvSpPr>
          <p:nvPr>
            <p:ph sz="half" idx="4294967295"/>
          </p:nvPr>
        </p:nvSpPr>
        <p:spPr>
          <a:xfrm>
            <a:off x="6096000" y="1366838"/>
            <a:ext cx="3048000" cy="4419600"/>
          </a:xfrm>
        </p:spPr>
        <p:txBody>
          <a:bodyPr>
            <a:noAutofit/>
          </a:bodyPr>
          <a:lstStyle/>
          <a:p>
            <a:pPr marL="0" indent="0">
              <a:buFont typeface="Monotype Sorts" charset="0"/>
              <a:buNone/>
              <a:defRPr/>
            </a:pPr>
            <a:r>
              <a:rPr lang="en-US" sz="1600" dirty="0">
                <a:latin typeface="Courier"/>
                <a:cs typeface="Courier"/>
              </a:rPr>
              <a:t>(p apply-analogy</a:t>
            </a:r>
          </a:p>
          <a:p>
            <a:pPr marL="0" indent="0">
              <a:buFont typeface="Monotype Sorts" charset="0"/>
              <a:buNone/>
              <a:defRPr/>
            </a:pPr>
            <a:r>
              <a:rPr lang="en-US" sz="1600" dirty="0">
                <a:latin typeface="Courier"/>
                <a:cs typeface="Courier"/>
              </a:rPr>
              <a:t>  =goal&gt;</a:t>
            </a:r>
          </a:p>
          <a:p>
            <a:pPr marL="0" indent="0">
              <a:buFont typeface="Monotype Sorts" charset="0"/>
              <a:buNone/>
              <a:defRPr/>
            </a:pPr>
            <a:r>
              <a:rPr lang="en-US" sz="1600" dirty="0">
                <a:latin typeface="Courier"/>
                <a:cs typeface="Courier"/>
              </a:rPr>
              <a:t>    isa goal </a:t>
            </a:r>
          </a:p>
          <a:p>
            <a:pPr marL="0" indent="0">
              <a:buFont typeface="Monotype Sorts" charset="0"/>
              <a:buNone/>
              <a:defRPr/>
            </a:pPr>
            <a:r>
              <a:rPr lang="en-US" sz="1600" dirty="0">
                <a:latin typeface="Courier"/>
                <a:cs typeface="Courier"/>
              </a:rPr>
              <a:t>    state retrieving</a:t>
            </a:r>
          </a:p>
          <a:p>
            <a:pPr marL="0" indent="0">
              <a:buFont typeface="Monotype Sorts" charset="0"/>
              <a:buNone/>
              <a:defRPr/>
            </a:pPr>
            <a:r>
              <a:rPr lang="en-US" sz="1600" dirty="0">
                <a:latin typeface="Courier"/>
                <a:cs typeface="Courier"/>
              </a:rPr>
              <a:t>  =imaginal&gt;</a:t>
            </a:r>
          </a:p>
          <a:p>
            <a:pPr marL="0" indent="0">
              <a:buFont typeface="Monotype Sorts" charset="0"/>
              <a:buNone/>
              <a:defRPr/>
            </a:pPr>
            <a:r>
              <a:rPr lang="en-US" sz="1600" dirty="0">
                <a:latin typeface="Courier"/>
                <a:cs typeface="Courier"/>
              </a:rPr>
              <a:t>    isa past-tense</a:t>
            </a:r>
          </a:p>
          <a:p>
            <a:pPr marL="0" indent="0">
              <a:buFont typeface="Monotype Sorts" charset="0"/>
              <a:buNone/>
              <a:defRPr/>
            </a:pPr>
            <a:r>
              <a:rPr lang="en-US" sz="1600" dirty="0">
                <a:latin typeface="Courier"/>
                <a:cs typeface="Courier"/>
              </a:rPr>
              <a:t>    verb =stem</a:t>
            </a:r>
          </a:p>
          <a:p>
            <a:pPr marL="0" indent="0">
              <a:buFont typeface="Monotype Sorts" charset="0"/>
              <a:buNone/>
              <a:defRPr/>
            </a:pPr>
            <a:r>
              <a:rPr lang="en-US" sz="1600" dirty="0">
                <a:latin typeface="Courier"/>
                <a:cs typeface="Courier"/>
              </a:rPr>
              <a:t> =retrieval&gt;</a:t>
            </a:r>
          </a:p>
          <a:p>
            <a:pPr marL="0" indent="0">
              <a:buFont typeface="Monotype Sorts" charset="0"/>
              <a:buNone/>
              <a:defRPr/>
            </a:pPr>
            <a:r>
              <a:rPr lang="en-US" sz="1600" dirty="0">
                <a:latin typeface="Courier"/>
                <a:cs typeface="Courier"/>
              </a:rPr>
              <a:t>    </a:t>
            </a:r>
            <a:r>
              <a:rPr lang="en-US" sz="1600" dirty="0" err="1">
                <a:latin typeface="Courier"/>
                <a:cs typeface="Courier"/>
              </a:rPr>
              <a:t>isa</a:t>
            </a:r>
            <a:r>
              <a:rPr lang="en-US" sz="1600" dirty="0">
                <a:latin typeface="Courier"/>
                <a:cs typeface="Courier"/>
              </a:rPr>
              <a:t> past-tense</a:t>
            </a:r>
          </a:p>
          <a:p>
            <a:pPr marL="0" indent="0">
              <a:buFont typeface="Monotype Sorts" charset="0"/>
              <a:buNone/>
              <a:defRPr/>
            </a:pPr>
            <a:r>
              <a:rPr lang="en-US" sz="1600" dirty="0">
                <a:latin typeface="Courier"/>
                <a:cs typeface="Courier"/>
              </a:rPr>
              <a:t>    verb =word</a:t>
            </a:r>
          </a:p>
          <a:p>
            <a:pPr marL="0" indent="0">
              <a:buFont typeface="Monotype Sorts" charset="0"/>
              <a:buNone/>
              <a:defRPr/>
            </a:pPr>
            <a:r>
              <a:rPr lang="en-US" sz="1600" dirty="0">
                <a:latin typeface="Courier"/>
                <a:cs typeface="Courier"/>
              </a:rPr>
              <a:t>    stem =word</a:t>
            </a:r>
          </a:p>
          <a:p>
            <a:pPr marL="0" indent="0">
              <a:buNone/>
              <a:defRPr/>
            </a:pPr>
            <a:r>
              <a:rPr lang="en-US" sz="1600" dirty="0">
                <a:latin typeface="Courier"/>
                <a:cs typeface="Courier"/>
              </a:rPr>
              <a:t>    suffix </a:t>
            </a:r>
            <a:r>
              <a:rPr lang="en-US" sz="1600" b="1" dirty="0" err="1">
                <a:solidFill>
                  <a:srgbClr val="FF0000"/>
                </a:solidFill>
                <a:latin typeface="Courier"/>
                <a:cs typeface="Courier"/>
              </a:rPr>
              <a:t>ed</a:t>
            </a:r>
            <a:endParaRPr lang="en-US" sz="1600" b="1" dirty="0">
              <a:solidFill>
                <a:srgbClr val="FF0000"/>
              </a:solidFill>
              <a:latin typeface="Courier"/>
              <a:cs typeface="Courier"/>
            </a:endParaRPr>
          </a:p>
          <a:p>
            <a:pPr marL="0" indent="0">
              <a:buFont typeface="Monotype Sorts" charset="0"/>
              <a:buNone/>
              <a:defRPr/>
            </a:pPr>
            <a:r>
              <a:rPr lang="en-US" sz="1600" dirty="0">
                <a:latin typeface="Courier"/>
                <a:cs typeface="Courier"/>
              </a:rPr>
              <a:t>==&gt;</a:t>
            </a:r>
          </a:p>
          <a:p>
            <a:pPr marL="0" indent="0">
              <a:buFont typeface="Monotype Sorts" charset="0"/>
              <a:buNone/>
              <a:defRPr/>
            </a:pPr>
            <a:r>
              <a:rPr lang="en-US" sz="1600" dirty="0">
                <a:latin typeface="Courier"/>
                <a:cs typeface="Courier"/>
              </a:rPr>
              <a:t>  =imaginal&gt;</a:t>
            </a:r>
          </a:p>
          <a:p>
            <a:pPr marL="0" indent="0">
              <a:buNone/>
              <a:defRPr/>
            </a:pPr>
            <a:r>
              <a:rPr lang="en-US" sz="1600" dirty="0">
                <a:latin typeface="Courier"/>
                <a:cs typeface="Courier"/>
              </a:rPr>
              <a:t>    stem =stem</a:t>
            </a:r>
          </a:p>
          <a:p>
            <a:pPr marL="0" indent="0">
              <a:buFont typeface="Monotype Sorts" charset="0"/>
              <a:buNone/>
              <a:defRPr/>
            </a:pPr>
            <a:r>
              <a:rPr lang="en-US" sz="1600" dirty="0">
                <a:latin typeface="Courier"/>
                <a:cs typeface="Courier"/>
              </a:rPr>
              <a:t>    suffix </a:t>
            </a:r>
            <a:r>
              <a:rPr lang="en-US" sz="1600" b="1" dirty="0" err="1">
                <a:solidFill>
                  <a:srgbClr val="FF0000"/>
                </a:solidFill>
                <a:latin typeface="Courier"/>
                <a:cs typeface="Courier"/>
              </a:rPr>
              <a:t>ed</a:t>
            </a:r>
            <a:endParaRPr lang="en-US" sz="1600" b="1" dirty="0">
              <a:solidFill>
                <a:srgbClr val="FF0000"/>
              </a:solidFill>
              <a:latin typeface="Courier"/>
              <a:cs typeface="Courier"/>
            </a:endParaRPr>
          </a:p>
          <a:p>
            <a:pPr marL="0" indent="0">
              <a:buFont typeface="Monotype Sorts" charset="0"/>
              <a:buNone/>
              <a:defRPr/>
            </a:pPr>
            <a:r>
              <a:rPr lang="en-US" sz="1600" dirty="0">
                <a:latin typeface="Courier"/>
                <a:cs typeface="Courier"/>
              </a:rPr>
              <a:t>  =goal&gt; </a:t>
            </a:r>
          </a:p>
          <a:p>
            <a:pPr marL="0" indent="0">
              <a:buFont typeface="Monotype Sorts" charset="0"/>
              <a:buNone/>
              <a:defRPr/>
            </a:pPr>
            <a:r>
              <a:rPr lang="en-US" sz="1600" dirty="0">
                <a:latin typeface="Courier"/>
                <a:cs typeface="Courier"/>
              </a:rPr>
              <a:t>    state done)</a:t>
            </a:r>
          </a:p>
        </p:txBody>
      </p:sp>
      <p:sp>
        <p:nvSpPr>
          <p:cNvPr id="8" name="Content Placeholder 3"/>
          <p:cNvSpPr txBox="1">
            <a:spLocks/>
          </p:cNvSpPr>
          <p:nvPr/>
        </p:nvSpPr>
        <p:spPr bwMode="auto">
          <a:xfrm>
            <a:off x="3188940" y="1339414"/>
            <a:ext cx="2590800" cy="4573007"/>
          </a:xfrm>
          <a:prstGeom prst="rect">
            <a:avLst/>
          </a:prstGeom>
          <a:solidFill>
            <a:schemeClr val="accent4">
              <a:lumMod val="20000"/>
              <a:lumOff val="80000"/>
            </a:schemeClr>
          </a:solidFill>
          <a:ln w="9525">
            <a:noFill/>
            <a:miter lim="800000"/>
            <a:headEnd/>
            <a:tailEnd/>
          </a:ln>
        </p:spPr>
        <p:txBody>
          <a:bodyPr/>
          <a:lstStyle>
            <a:lvl1pPr marL="342900" indent="-342900" algn="l" rtl="0" eaLnBrk="0" fontAlgn="base" hangingPunct="0">
              <a:spcBef>
                <a:spcPct val="20000"/>
              </a:spcBef>
              <a:spcAft>
                <a:spcPct val="0"/>
              </a:spcAft>
              <a:buClr>
                <a:srgbClr val="E87400"/>
              </a:buClr>
              <a:buSzPct val="75000"/>
              <a:buFont typeface="Monotype Sorts" charset="0"/>
              <a:buChar char="n"/>
              <a:defRPr kumimoji="1" sz="2800">
                <a:solidFill>
                  <a:schemeClr val="tx1"/>
                </a:solidFill>
                <a:effectLst>
                  <a:outerShdw blurRad="38100" dist="38100" dir="2700000" algn="tl">
                    <a:srgbClr val="FFFFFF"/>
                  </a:outerShdw>
                </a:effectLst>
                <a:latin typeface="+mn-lt"/>
                <a:ea typeface="ＭＳ Ｐゴシック" charset="-128"/>
                <a:cs typeface="ＭＳ Ｐゴシック" charset="-128"/>
              </a:defRPr>
            </a:lvl1pPr>
            <a:lvl2pPr marL="971550" indent="-514350" algn="l" rtl="0" eaLnBrk="0" fontAlgn="base" hangingPunct="0">
              <a:spcBef>
                <a:spcPct val="20000"/>
              </a:spcBef>
              <a:spcAft>
                <a:spcPct val="0"/>
              </a:spcAft>
              <a:buFont typeface="Arial" charset="0"/>
              <a:buChar char="•"/>
              <a:defRPr kumimoji="1" sz="2400">
                <a:solidFill>
                  <a:schemeClr val="tx1"/>
                </a:solidFill>
                <a:effectLst>
                  <a:outerShdw blurRad="38100" dist="38100" dir="2700000" algn="tl">
                    <a:srgbClr val="FFFFFF"/>
                  </a:outerShdw>
                </a:effectLst>
                <a:latin typeface="+mn-lt"/>
                <a:ea typeface="ＭＳ Ｐゴシック" charset="-128"/>
              </a:defRPr>
            </a:lvl2pPr>
            <a:lvl3pPr marL="1143000" indent="-228600" algn="l" rtl="0" eaLnBrk="0" fontAlgn="base" hangingPunct="0">
              <a:spcBef>
                <a:spcPct val="20000"/>
              </a:spcBef>
              <a:spcAft>
                <a:spcPct val="0"/>
              </a:spcAft>
              <a:buSzPct val="80000"/>
              <a:buFont typeface="Wingdings" charset="0"/>
              <a:buChar char="§"/>
              <a:defRPr kumimoji="1" sz="2000">
                <a:solidFill>
                  <a:schemeClr val="tx1"/>
                </a:solidFill>
                <a:effectLst>
                  <a:outerShdw blurRad="38100" dist="38100" dir="2700000" algn="tl">
                    <a:srgbClr val="FFFFFF"/>
                  </a:outerShdw>
                </a:effectLst>
                <a:latin typeface="+mn-lt"/>
                <a:ea typeface="ＭＳ Ｐゴシック" charset="-128"/>
              </a:defRPr>
            </a:lvl3pPr>
            <a:lvl4pPr marL="1600200" indent="-228600" algn="l" rtl="0" eaLnBrk="0" fontAlgn="base" hangingPunct="0">
              <a:spcBef>
                <a:spcPct val="20000"/>
              </a:spcBef>
              <a:spcAft>
                <a:spcPct val="0"/>
              </a:spcAft>
              <a:buChar char="–"/>
              <a:defRPr kumimoji="1" sz="1800">
                <a:solidFill>
                  <a:schemeClr val="tx1"/>
                </a:solidFill>
                <a:effectLst>
                  <a:outerShdw blurRad="38100" dist="38100" dir="2700000" algn="tl">
                    <a:srgbClr val="FFFFFF"/>
                  </a:outerShdw>
                </a:effectLst>
                <a:latin typeface="+mn-lt"/>
                <a:ea typeface="ＭＳ Ｐゴシック" charset="-128"/>
              </a:defRPr>
            </a:lvl4pPr>
            <a:lvl5pPr marL="2057400" indent="-228600" algn="l" rtl="0" eaLnBrk="0" fontAlgn="base" hangingPunct="0">
              <a:spcBef>
                <a:spcPct val="20000"/>
              </a:spcBef>
              <a:spcAft>
                <a:spcPct val="0"/>
              </a:spcAft>
              <a:buClr>
                <a:srgbClr val="FFFF00"/>
              </a:buClr>
              <a:buSzPct val="50000"/>
              <a:buFont typeface="Monotype Sorts" charset="0"/>
              <a:buChar char="n"/>
              <a:defRPr kumimoji="1" sz="1800">
                <a:solidFill>
                  <a:schemeClr val="tx1"/>
                </a:solidFill>
                <a:effectLst>
                  <a:outerShdw blurRad="38100" dist="38100" dir="2700000" algn="tl">
                    <a:srgbClr val="FFFFFF"/>
                  </a:outerShdw>
                </a:effectLst>
                <a:latin typeface="+mn-l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18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18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18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1800">
                <a:solidFill>
                  <a:schemeClr val="tx1"/>
                </a:solidFill>
                <a:effectLst>
                  <a:outerShdw blurRad="38100" dist="38100" dir="2700000" algn="tl">
                    <a:srgbClr val="FFFFFF"/>
                  </a:outerShdw>
                </a:effectLst>
                <a:latin typeface="+mn-lt"/>
                <a:ea typeface="ＭＳ Ｐゴシック" charset="-128"/>
              </a:defRPr>
            </a:lvl9pPr>
          </a:lstStyle>
          <a:p>
            <a:pPr marL="0" indent="0">
              <a:buFont typeface="Monotype Sorts" charset="0"/>
              <a:buNone/>
              <a:defRPr/>
            </a:pPr>
            <a:r>
              <a:rPr lang="en-US" sz="1600" dirty="0">
                <a:latin typeface="Courier"/>
                <a:cs typeface="Courier"/>
              </a:rPr>
              <a:t>(p learned-rule</a:t>
            </a:r>
          </a:p>
          <a:p>
            <a:pPr marL="0" indent="0">
              <a:buFont typeface="Monotype Sorts" charset="0"/>
              <a:buNone/>
              <a:defRPr/>
            </a:pPr>
            <a:r>
              <a:rPr lang="en-US" sz="1600" dirty="0">
                <a:latin typeface="Courier"/>
                <a:cs typeface="Courier"/>
              </a:rPr>
              <a:t> =goal&gt;</a:t>
            </a:r>
          </a:p>
          <a:p>
            <a:pPr marL="0" indent="0">
              <a:buFont typeface="Monotype Sorts" charset="0"/>
              <a:buNone/>
              <a:defRPr/>
            </a:pPr>
            <a:r>
              <a:rPr lang="en-US" sz="1600" dirty="0">
                <a:latin typeface="Courier"/>
                <a:cs typeface="Courier"/>
              </a:rPr>
              <a:t>    isa goal</a:t>
            </a:r>
          </a:p>
          <a:p>
            <a:pPr marL="0" indent="0">
              <a:buFont typeface="Monotype Sorts" charset="0"/>
              <a:buNone/>
              <a:defRPr/>
            </a:pPr>
            <a:r>
              <a:rPr lang="en-US" sz="1600" dirty="0">
                <a:latin typeface="Courier"/>
                <a:cs typeface="Courier"/>
              </a:rPr>
              <a:t>    state start</a:t>
            </a:r>
          </a:p>
          <a:p>
            <a:pPr marL="0" indent="0">
              <a:buFont typeface="Monotype Sorts" charset="0"/>
              <a:buNone/>
              <a:defRPr/>
            </a:pPr>
            <a:r>
              <a:rPr lang="en-US" sz="1600" dirty="0">
                <a:latin typeface="Courier"/>
                <a:cs typeface="Courier"/>
              </a:rPr>
              <a:t> =imaginal&gt;</a:t>
            </a:r>
          </a:p>
          <a:p>
            <a:pPr marL="0" indent="0">
              <a:buFont typeface="Monotype Sorts" charset="0"/>
              <a:buNone/>
              <a:defRPr/>
            </a:pPr>
            <a:r>
              <a:rPr lang="en-US" sz="1600" dirty="0">
                <a:latin typeface="Courier"/>
                <a:cs typeface="Courier"/>
              </a:rPr>
              <a:t>    isa past-tense</a:t>
            </a:r>
          </a:p>
          <a:p>
            <a:pPr marL="0" indent="0">
              <a:buFont typeface="Monotype Sorts" charset="0"/>
              <a:buNone/>
              <a:defRPr/>
            </a:pPr>
            <a:r>
              <a:rPr lang="en-US" sz="1600" dirty="0">
                <a:latin typeface="Courier"/>
                <a:cs typeface="Courier"/>
              </a:rPr>
              <a:t>    verb =stem</a:t>
            </a:r>
          </a:p>
          <a:p>
            <a:pPr marL="0" indent="0">
              <a:buFont typeface="Monotype Sorts" charset="0"/>
              <a:buNone/>
              <a:defRPr/>
            </a:pPr>
            <a:r>
              <a:rPr lang="en-US" sz="1600" dirty="0">
                <a:latin typeface="Courier"/>
                <a:cs typeface="Courier"/>
              </a:rPr>
              <a:t>    stem =stem</a:t>
            </a:r>
          </a:p>
          <a:p>
            <a:pPr marL="0" indent="0">
              <a:buFont typeface="Monotype Sorts" charset="0"/>
              <a:buNone/>
              <a:defRPr/>
            </a:pPr>
            <a:r>
              <a:rPr lang="en-US" sz="1600" dirty="0">
                <a:latin typeface="Courier"/>
                <a:cs typeface="Courier"/>
              </a:rPr>
              <a:t>    suffix nil</a:t>
            </a:r>
          </a:p>
          <a:p>
            <a:pPr marL="0" indent="0">
              <a:buNone/>
              <a:defRPr/>
            </a:pPr>
            <a:r>
              <a:rPr lang="en-US" sz="1600" dirty="0">
                <a:latin typeface="Courier"/>
                <a:cs typeface="Courier"/>
              </a:rPr>
              <a:t>==&gt;</a:t>
            </a:r>
          </a:p>
          <a:p>
            <a:pPr marL="0" indent="0">
              <a:buNone/>
              <a:defRPr/>
            </a:pPr>
            <a:r>
              <a:rPr lang="en-US" sz="1600" dirty="0">
                <a:latin typeface="Courier"/>
                <a:cs typeface="Courier"/>
              </a:rPr>
              <a:t>  =</a:t>
            </a:r>
            <a:r>
              <a:rPr lang="en-US" sz="1600" dirty="0" err="1">
                <a:latin typeface="Courier"/>
                <a:cs typeface="Courier"/>
              </a:rPr>
              <a:t>imaginal</a:t>
            </a:r>
            <a:r>
              <a:rPr lang="en-US" sz="1600" dirty="0">
                <a:latin typeface="Courier"/>
                <a:cs typeface="Courier"/>
              </a:rPr>
              <a:t>&gt;</a:t>
            </a:r>
          </a:p>
          <a:p>
            <a:pPr marL="0" indent="0">
              <a:buNone/>
              <a:defRPr/>
            </a:pPr>
            <a:r>
              <a:rPr lang="en-US" sz="1600" dirty="0">
                <a:latin typeface="Courier"/>
                <a:cs typeface="Courier"/>
              </a:rPr>
              <a:t>    stem =stem</a:t>
            </a:r>
          </a:p>
          <a:p>
            <a:pPr marL="0" indent="0">
              <a:buNone/>
              <a:defRPr/>
            </a:pPr>
            <a:r>
              <a:rPr lang="en-US" sz="1600" dirty="0">
                <a:latin typeface="Courier"/>
                <a:cs typeface="Courier"/>
              </a:rPr>
              <a:t>    suffix </a:t>
            </a:r>
            <a:r>
              <a:rPr lang="en-US" sz="1600" b="1" dirty="0" err="1">
                <a:solidFill>
                  <a:srgbClr val="FF0000"/>
                </a:solidFill>
                <a:latin typeface="Courier"/>
                <a:cs typeface="Courier"/>
              </a:rPr>
              <a:t>ed</a:t>
            </a:r>
            <a:endParaRPr lang="en-US" sz="1600" b="1" dirty="0">
              <a:solidFill>
                <a:srgbClr val="FF0000"/>
              </a:solidFill>
              <a:latin typeface="Courier"/>
              <a:cs typeface="Courier"/>
            </a:endParaRPr>
          </a:p>
          <a:p>
            <a:pPr marL="0" indent="0">
              <a:buNone/>
              <a:defRPr/>
            </a:pPr>
            <a:r>
              <a:rPr lang="en-US" sz="1600" dirty="0">
                <a:latin typeface="Courier"/>
                <a:cs typeface="Courier"/>
              </a:rPr>
              <a:t>  =goal&gt; </a:t>
            </a:r>
          </a:p>
          <a:p>
            <a:pPr marL="0" indent="0">
              <a:buNone/>
              <a:defRPr/>
            </a:pPr>
            <a:r>
              <a:rPr lang="en-US" sz="1600" dirty="0">
                <a:latin typeface="Courier"/>
                <a:cs typeface="Courier"/>
              </a:rPr>
              <a:t>    state done)</a:t>
            </a:r>
          </a:p>
          <a:p>
            <a:pPr marL="0" indent="0">
              <a:buFont typeface="Monotype Sorts" charset="0"/>
              <a:buNone/>
              <a:defRPr/>
            </a:pPr>
            <a:endParaRPr lang="en-US" sz="1600" dirty="0">
              <a:latin typeface="Courier"/>
              <a:cs typeface="Courier"/>
            </a:endParaRPr>
          </a:p>
        </p:txBody>
      </p:sp>
      <p:cxnSp>
        <p:nvCxnSpPr>
          <p:cNvPr id="9" name="Straight Arrow Connector 6"/>
          <p:cNvCxnSpPr>
            <a:cxnSpLocks noChangeShapeType="1"/>
          </p:cNvCxnSpPr>
          <p:nvPr/>
        </p:nvCxnSpPr>
        <p:spPr bwMode="auto">
          <a:xfrm>
            <a:off x="2045940" y="1841999"/>
            <a:ext cx="1143000" cy="0"/>
          </a:xfrm>
          <a:prstGeom prst="straightConnector1">
            <a:avLst/>
          </a:prstGeom>
          <a:noFill/>
          <a:ln w="9525">
            <a:solidFill>
              <a:schemeClr val="tx1"/>
            </a:solidFill>
            <a:round/>
            <a:headEnd/>
            <a:tailEnd type="arrow" w="med" len="med"/>
          </a:ln>
        </p:spPr>
      </p:cxnSp>
      <p:cxnSp>
        <p:nvCxnSpPr>
          <p:cNvPr id="10" name="Straight Arrow Connector 9"/>
          <p:cNvCxnSpPr>
            <a:cxnSpLocks noChangeShapeType="1"/>
          </p:cNvCxnSpPr>
          <p:nvPr/>
        </p:nvCxnSpPr>
        <p:spPr bwMode="auto">
          <a:xfrm>
            <a:off x="2045940" y="2751715"/>
            <a:ext cx="1143000" cy="0"/>
          </a:xfrm>
          <a:prstGeom prst="straightConnector1">
            <a:avLst/>
          </a:prstGeom>
          <a:noFill/>
          <a:ln w="9525">
            <a:solidFill>
              <a:schemeClr val="tx1"/>
            </a:solidFill>
            <a:round/>
            <a:headEnd/>
            <a:tailEnd type="arrow" w="med" len="med"/>
          </a:ln>
        </p:spPr>
      </p:cxnSp>
      <p:cxnSp>
        <p:nvCxnSpPr>
          <p:cNvPr id="11" name="Straight Arrow Connector 7"/>
          <p:cNvCxnSpPr>
            <a:cxnSpLocks noChangeShapeType="1"/>
          </p:cNvCxnSpPr>
          <p:nvPr/>
        </p:nvCxnSpPr>
        <p:spPr bwMode="auto">
          <a:xfrm flipH="1">
            <a:off x="4980704" y="4707986"/>
            <a:ext cx="1274799" cy="235973"/>
          </a:xfrm>
          <a:prstGeom prst="straightConnector1">
            <a:avLst/>
          </a:prstGeom>
          <a:noFill/>
          <a:ln w="9525">
            <a:solidFill>
              <a:schemeClr val="tx1"/>
            </a:solidFill>
            <a:round/>
            <a:headEnd/>
            <a:tailEnd type="arrow" w="med" len="med"/>
          </a:ln>
        </p:spPr>
      </p:cxnSp>
      <p:cxnSp>
        <p:nvCxnSpPr>
          <p:cNvPr id="12" name="Straight Arrow Connector 10"/>
          <p:cNvCxnSpPr>
            <a:cxnSpLocks noChangeShapeType="1"/>
          </p:cNvCxnSpPr>
          <p:nvPr/>
        </p:nvCxnSpPr>
        <p:spPr bwMode="auto">
          <a:xfrm flipH="1" flipV="1">
            <a:off x="4953000" y="5036949"/>
            <a:ext cx="1385807" cy="875472"/>
          </a:xfrm>
          <a:prstGeom prst="straightConnector1">
            <a:avLst/>
          </a:prstGeom>
          <a:noFill/>
          <a:ln w="9525">
            <a:solidFill>
              <a:schemeClr val="tx1"/>
            </a:solidFill>
            <a:round/>
            <a:headEnd/>
            <a:tailEnd type="arrow" w="med" len="med"/>
          </a:ln>
        </p:spPr>
      </p:cxnSp>
      <p:cxnSp>
        <p:nvCxnSpPr>
          <p:cNvPr id="6" name="Straight Connector 5">
            <a:extLst>
              <a:ext uri="{FF2B5EF4-FFF2-40B4-BE49-F238E27FC236}">
                <a16:creationId xmlns:a16="http://schemas.microsoft.com/office/drawing/2014/main" id="{62B6334D-F367-7F4F-B760-384280AD1072}"/>
              </a:ext>
            </a:extLst>
          </p:cNvPr>
          <p:cNvCxnSpPr>
            <a:cxnSpLocks/>
          </p:cNvCxnSpPr>
          <p:nvPr/>
        </p:nvCxnSpPr>
        <p:spPr>
          <a:xfrm flipV="1">
            <a:off x="728769" y="4395651"/>
            <a:ext cx="1681328" cy="11229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38FA08D-FBAC-0942-A57E-6A9011E26293}"/>
              </a:ext>
            </a:extLst>
          </p:cNvPr>
          <p:cNvCxnSpPr>
            <a:cxnSpLocks/>
          </p:cNvCxnSpPr>
          <p:nvPr/>
        </p:nvCxnSpPr>
        <p:spPr>
          <a:xfrm>
            <a:off x="728769" y="4395651"/>
            <a:ext cx="1643456" cy="1095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EC8269B-35A2-434F-AC1B-B812DF197BAC}"/>
              </a:ext>
            </a:extLst>
          </p:cNvPr>
          <p:cNvCxnSpPr>
            <a:cxnSpLocks/>
          </p:cNvCxnSpPr>
          <p:nvPr/>
        </p:nvCxnSpPr>
        <p:spPr>
          <a:xfrm flipV="1">
            <a:off x="6338807" y="2076264"/>
            <a:ext cx="1681328" cy="11229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56C4CED-387A-3447-93C7-86086C44F3ED}"/>
              </a:ext>
            </a:extLst>
          </p:cNvPr>
          <p:cNvCxnSpPr>
            <a:cxnSpLocks/>
          </p:cNvCxnSpPr>
          <p:nvPr/>
        </p:nvCxnSpPr>
        <p:spPr>
          <a:xfrm>
            <a:off x="6338807" y="2076264"/>
            <a:ext cx="1643456" cy="109551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9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normAutofit/>
          </a:bodyPr>
          <a:lstStyle/>
          <a:p>
            <a:pPr>
              <a:defRPr/>
            </a:pPr>
            <a:r>
              <a:rPr lang="en-US" b="1" i="1" dirty="0">
                <a:latin typeface="Source Sans Pro Semibold" charset="0"/>
                <a:ea typeface="Source Sans Pro Semibold" charset="0"/>
                <a:cs typeface="Source Sans Pro Semibold" charset="0"/>
              </a:rPr>
              <a:t>Production compilation</a:t>
            </a:r>
            <a:endParaRPr kumimoji="0" lang="en-US" dirty="0">
              <a:ea typeface="ＭＳ Ｐゴシック" charset="0"/>
            </a:endParaRPr>
          </a:p>
        </p:txBody>
      </p:sp>
      <p:sp>
        <p:nvSpPr>
          <p:cNvPr id="396291" name="Rectangle 3"/>
          <p:cNvSpPr>
            <a:spLocks noGrp="1" noChangeArrowheads="1"/>
          </p:cNvSpPr>
          <p:nvPr>
            <p:ph type="body" sz="quarter" idx="10"/>
          </p:nvPr>
        </p:nvSpPr>
        <p:spPr/>
        <p:txBody>
          <a:bodyPr/>
          <a:lstStyle/>
          <a:p>
            <a:pPr eaLnBrk="1" hangingPunct="1">
              <a:lnSpc>
                <a:spcPct val="90000"/>
              </a:lnSpc>
              <a:defRPr/>
            </a:pPr>
            <a:r>
              <a:rPr kumimoji="0" lang="en-US" sz="2800" dirty="0">
                <a:ea typeface="ＭＳ Ｐゴシック" charset="0"/>
              </a:rPr>
              <a:t>Rules start out with </a:t>
            </a:r>
            <a:r>
              <a:rPr lang="en-US" sz="2800" dirty="0">
                <a:ea typeface="ＭＳ Ｐゴシック" charset="0"/>
              </a:rPr>
              <a:t>a </a:t>
            </a:r>
            <a:r>
              <a:rPr kumimoji="0" lang="en-US" sz="2800" dirty="0">
                <a:ea typeface="ＭＳ Ｐゴシック" charset="0"/>
              </a:rPr>
              <a:t>utility of 0</a:t>
            </a:r>
          </a:p>
          <a:p>
            <a:pPr eaLnBrk="1" hangingPunct="1">
              <a:lnSpc>
                <a:spcPct val="90000"/>
              </a:lnSpc>
              <a:defRPr/>
            </a:pPr>
            <a:r>
              <a:rPr kumimoji="0" lang="en-US" sz="2800" dirty="0">
                <a:ea typeface="ＭＳ Ｐゴシック" charset="0"/>
              </a:rPr>
              <a:t>Each time a rule is recreated its utility is increased</a:t>
            </a:r>
          </a:p>
          <a:p>
            <a:pPr lvl="1">
              <a:lnSpc>
                <a:spcPct val="90000"/>
              </a:lnSpc>
              <a:defRPr/>
            </a:pPr>
            <a:r>
              <a:rPr lang="en-US" sz="2400" dirty="0">
                <a:ea typeface="ＭＳ Ｐゴシック" charset="0"/>
              </a:rPr>
              <a:t>Utilities for irregular verbs increase faster</a:t>
            </a:r>
            <a:endParaRPr kumimoji="0" lang="en-US" sz="2400" dirty="0">
              <a:ea typeface="ＭＳ Ｐゴシック" charset="0"/>
            </a:endParaRPr>
          </a:p>
          <a:p>
            <a:pPr eaLnBrk="1" hangingPunct="1">
              <a:lnSpc>
                <a:spcPct val="90000"/>
              </a:lnSpc>
              <a:defRPr/>
            </a:pPr>
            <a:r>
              <a:rPr kumimoji="0" lang="en-US" sz="2800" dirty="0">
                <a:ea typeface="ＭＳ Ｐゴシック" charset="0"/>
              </a:rPr>
              <a:t>A rule has to be recreated a number of times before it can compete with existing rules</a:t>
            </a:r>
          </a:p>
        </p:txBody>
      </p:sp>
    </p:spTree>
    <p:extLst>
      <p:ext uri="{BB962C8B-B14F-4D97-AF65-F5344CB8AC3E}">
        <p14:creationId xmlns:p14="http://schemas.microsoft.com/office/powerpoint/2010/main" val="184237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6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62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629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62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1"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49525" y="4572002"/>
            <a:ext cx="3962400" cy="1384301"/>
            <a:chOff x="336" y="2736"/>
            <a:chExt cx="2496" cy="872"/>
          </a:xfrm>
        </p:grpSpPr>
        <p:grpSp>
          <p:nvGrpSpPr>
            <p:cNvPr id="72723" name="Group 3"/>
            <p:cNvGrpSpPr>
              <a:grpSpLocks/>
            </p:cNvGrpSpPr>
            <p:nvPr/>
          </p:nvGrpSpPr>
          <p:grpSpPr bwMode="auto">
            <a:xfrm>
              <a:off x="336" y="2736"/>
              <a:ext cx="1210" cy="620"/>
              <a:chOff x="230" y="1329"/>
              <a:chExt cx="1210" cy="620"/>
            </a:xfrm>
          </p:grpSpPr>
          <p:sp>
            <p:nvSpPr>
              <p:cNvPr id="72729" name="Freeform 4"/>
              <p:cNvSpPr>
                <a:spLocks/>
              </p:cNvSpPr>
              <p:nvPr/>
            </p:nvSpPr>
            <p:spPr bwMode="auto">
              <a:xfrm>
                <a:off x="240" y="1344"/>
                <a:ext cx="1200" cy="576"/>
              </a:xfrm>
              <a:custGeom>
                <a:avLst/>
                <a:gdLst>
                  <a:gd name="T0" fmla="*/ 0 w 1104"/>
                  <a:gd name="T1" fmla="*/ 0 h 336"/>
                  <a:gd name="T2" fmla="*/ 3001 w 1104"/>
                  <a:gd name="T3" fmla="*/ 0 h 336"/>
                  <a:gd name="T4" fmla="*/ 3001 w 1104"/>
                  <a:gd name="T5" fmla="*/ 185657 h 336"/>
                  <a:gd name="T6" fmla="*/ 2352 w 1104"/>
                  <a:gd name="T7" fmla="*/ 154644 h 336"/>
                  <a:gd name="T8" fmla="*/ 1826 w 1104"/>
                  <a:gd name="T9" fmla="*/ 216367 h 336"/>
                  <a:gd name="T10" fmla="*/ 1045 w 1104"/>
                  <a:gd name="T11" fmla="*/ 123655 h 336"/>
                  <a:gd name="T12" fmla="*/ 784 w 1104"/>
                  <a:gd name="T13" fmla="*/ 185657 h 336"/>
                  <a:gd name="T14" fmla="*/ 0 w 1104"/>
                  <a:gd name="T15" fmla="*/ 185657 h 336"/>
                  <a:gd name="T16" fmla="*/ 0 w 1104"/>
                  <a:gd name="T17" fmla="*/ 0 h 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
                  <a:gd name="T28" fmla="*/ 0 h 336"/>
                  <a:gd name="T29" fmla="*/ 1104 w 1104"/>
                  <a:gd name="T30" fmla="*/ 336 h 3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 h="336">
                    <a:moveTo>
                      <a:pt x="0" y="0"/>
                    </a:moveTo>
                    <a:lnTo>
                      <a:pt x="1104" y="0"/>
                    </a:lnTo>
                    <a:lnTo>
                      <a:pt x="1104" y="288"/>
                    </a:lnTo>
                    <a:lnTo>
                      <a:pt x="864" y="240"/>
                    </a:lnTo>
                    <a:lnTo>
                      <a:pt x="672" y="336"/>
                    </a:lnTo>
                    <a:lnTo>
                      <a:pt x="384" y="192"/>
                    </a:lnTo>
                    <a:lnTo>
                      <a:pt x="28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30" name="Text Box 5"/>
              <p:cNvSpPr txBox="1">
                <a:spLocks noChangeArrowheads="1"/>
              </p:cNvSpPr>
              <p:nvPr/>
            </p:nvSpPr>
            <p:spPr bwMode="auto">
              <a:xfrm>
                <a:off x="230" y="1329"/>
                <a:ext cx="1138" cy="620"/>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t>Retrieve example </a:t>
                </a:r>
                <a:br>
                  <a:rPr lang="en-US" sz="1800" dirty="0"/>
                </a:br>
                <a:r>
                  <a:rPr lang="en-US" sz="2000" dirty="0"/>
                  <a:t>for go</a:t>
                </a:r>
              </a:p>
              <a:p>
                <a:endParaRPr lang="en-US" sz="2000" dirty="0"/>
              </a:p>
            </p:txBody>
          </p:sp>
        </p:grpSp>
        <p:grpSp>
          <p:nvGrpSpPr>
            <p:cNvPr id="72724" name="Group 6"/>
            <p:cNvGrpSpPr>
              <a:grpSpLocks/>
            </p:cNvGrpSpPr>
            <p:nvPr/>
          </p:nvGrpSpPr>
          <p:grpSpPr bwMode="auto">
            <a:xfrm>
              <a:off x="1536" y="2736"/>
              <a:ext cx="1296" cy="576"/>
              <a:chOff x="1584" y="1344"/>
              <a:chExt cx="1296" cy="576"/>
            </a:xfrm>
          </p:grpSpPr>
          <p:sp>
            <p:nvSpPr>
              <p:cNvPr id="72727" name="Freeform 7"/>
              <p:cNvSpPr>
                <a:spLocks/>
              </p:cNvSpPr>
              <p:nvPr/>
            </p:nvSpPr>
            <p:spPr bwMode="auto">
              <a:xfrm>
                <a:off x="1584" y="1344"/>
                <a:ext cx="1296" cy="576"/>
              </a:xfrm>
              <a:custGeom>
                <a:avLst/>
                <a:gdLst>
                  <a:gd name="T0" fmla="*/ 0 w 1296"/>
                  <a:gd name="T1" fmla="*/ 0 h 336"/>
                  <a:gd name="T2" fmla="*/ 1296 w 1296"/>
                  <a:gd name="T3" fmla="*/ 0 h 336"/>
                  <a:gd name="T4" fmla="*/ 1296 w 1296"/>
                  <a:gd name="T5" fmla="*/ 216367 h 336"/>
                  <a:gd name="T6" fmla="*/ 1104 w 1296"/>
                  <a:gd name="T7" fmla="*/ 123655 h 336"/>
                  <a:gd name="T8" fmla="*/ 912 w 1296"/>
                  <a:gd name="T9" fmla="*/ 216367 h 336"/>
                  <a:gd name="T10" fmla="*/ 816 w 1296"/>
                  <a:gd name="T11" fmla="*/ 123655 h 336"/>
                  <a:gd name="T12" fmla="*/ 576 w 1296"/>
                  <a:gd name="T13" fmla="*/ 216367 h 336"/>
                  <a:gd name="T14" fmla="*/ 432 w 1296"/>
                  <a:gd name="T15" fmla="*/ 216367 h 336"/>
                  <a:gd name="T16" fmla="*/ 384 w 1296"/>
                  <a:gd name="T17" fmla="*/ 154644 h 336"/>
                  <a:gd name="T18" fmla="*/ 192 w 1296"/>
                  <a:gd name="T19" fmla="*/ 154644 h 336"/>
                  <a:gd name="T20" fmla="*/ 192 w 1296"/>
                  <a:gd name="T21" fmla="*/ 185657 h 336"/>
                  <a:gd name="T22" fmla="*/ 48 w 1296"/>
                  <a:gd name="T23" fmla="*/ 185657 h 336"/>
                  <a:gd name="T24" fmla="*/ 0 w 1296"/>
                  <a:gd name="T25" fmla="*/ 185657 h 336"/>
                  <a:gd name="T26" fmla="*/ 0 w 1296"/>
                  <a:gd name="T27" fmla="*/ 0 h 3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336"/>
                  <a:gd name="T44" fmla="*/ 1296 w 1296"/>
                  <a:gd name="T45" fmla="*/ 336 h 3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336">
                    <a:moveTo>
                      <a:pt x="0" y="0"/>
                    </a:moveTo>
                    <a:lnTo>
                      <a:pt x="1296" y="0"/>
                    </a:lnTo>
                    <a:lnTo>
                      <a:pt x="1296" y="336"/>
                    </a:lnTo>
                    <a:lnTo>
                      <a:pt x="1104" y="192"/>
                    </a:lnTo>
                    <a:lnTo>
                      <a:pt x="912" y="336"/>
                    </a:lnTo>
                    <a:lnTo>
                      <a:pt x="816" y="192"/>
                    </a:lnTo>
                    <a:lnTo>
                      <a:pt x="576" y="336"/>
                    </a:lnTo>
                    <a:lnTo>
                      <a:pt x="432" y="336"/>
                    </a:lnTo>
                    <a:lnTo>
                      <a:pt x="384" y="240"/>
                    </a:lnTo>
                    <a:lnTo>
                      <a:pt x="192" y="240"/>
                    </a:lnTo>
                    <a:lnTo>
                      <a:pt x="192" y="288"/>
                    </a:lnTo>
                    <a:lnTo>
                      <a:pt x="4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28" name="Text Box 8"/>
              <p:cNvSpPr txBox="1">
                <a:spLocks noChangeArrowheads="1"/>
              </p:cNvSpPr>
              <p:nvPr/>
            </p:nvSpPr>
            <p:spPr bwMode="auto">
              <a:xfrm>
                <a:off x="1764" y="1344"/>
                <a:ext cx="955" cy="523"/>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2000" dirty="0"/>
                  <a:t>Change stem</a:t>
                </a:r>
                <a:endParaRPr lang="en-US" dirty="0"/>
              </a:p>
              <a:p>
                <a:pPr algn="ctr"/>
                <a:endParaRPr lang="en-US" dirty="0"/>
              </a:p>
            </p:txBody>
          </p:sp>
        </p:grpSp>
        <p:sp>
          <p:nvSpPr>
            <p:cNvPr id="72725" name="Freeform 9"/>
            <p:cNvSpPr>
              <a:spLocks/>
            </p:cNvSpPr>
            <p:nvPr/>
          </p:nvSpPr>
          <p:spPr bwMode="auto">
            <a:xfrm>
              <a:off x="1008" y="3120"/>
              <a:ext cx="1296" cy="480"/>
            </a:xfrm>
            <a:custGeom>
              <a:avLst/>
              <a:gdLst>
                <a:gd name="T0" fmla="*/ 0 w 1296"/>
                <a:gd name="T1" fmla="*/ 384 h 480"/>
                <a:gd name="T2" fmla="*/ 0 w 1296"/>
                <a:gd name="T3" fmla="*/ 144 h 480"/>
                <a:gd name="T4" fmla="*/ 240 w 1296"/>
                <a:gd name="T5" fmla="*/ 0 h 480"/>
                <a:gd name="T6" fmla="*/ 480 w 1296"/>
                <a:gd name="T7" fmla="*/ 96 h 480"/>
                <a:gd name="T8" fmla="*/ 816 w 1296"/>
                <a:gd name="T9" fmla="*/ 96 h 480"/>
                <a:gd name="T10" fmla="*/ 816 w 1296"/>
                <a:gd name="T11" fmla="*/ 48 h 480"/>
                <a:gd name="T12" fmla="*/ 1008 w 1296"/>
                <a:gd name="T13" fmla="*/ 48 h 480"/>
                <a:gd name="T14" fmla="*/ 1056 w 1296"/>
                <a:gd name="T15" fmla="*/ 240 h 480"/>
                <a:gd name="T16" fmla="*/ 1200 w 1296"/>
                <a:gd name="T17" fmla="*/ 240 h 480"/>
                <a:gd name="T18" fmla="*/ 1200 w 1296"/>
                <a:gd name="T19" fmla="*/ 48 h 480"/>
                <a:gd name="T20" fmla="*/ 1296 w 1296"/>
                <a:gd name="T21" fmla="*/ 0 h 480"/>
                <a:gd name="T22" fmla="*/ 1296 w 1296"/>
                <a:gd name="T23" fmla="*/ 480 h 480"/>
                <a:gd name="T24" fmla="*/ 0 w 1296"/>
                <a:gd name="T25" fmla="*/ 480 h 480"/>
                <a:gd name="T26" fmla="*/ 0 w 1296"/>
                <a:gd name="T27" fmla="*/ 384 h 4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480"/>
                <a:gd name="T44" fmla="*/ 1296 w 1296"/>
                <a:gd name="T45" fmla="*/ 480 h 4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480">
                  <a:moveTo>
                    <a:pt x="0" y="384"/>
                  </a:moveTo>
                  <a:lnTo>
                    <a:pt x="0" y="144"/>
                  </a:lnTo>
                  <a:lnTo>
                    <a:pt x="240" y="0"/>
                  </a:lnTo>
                  <a:lnTo>
                    <a:pt x="480" y="96"/>
                  </a:lnTo>
                  <a:lnTo>
                    <a:pt x="816" y="96"/>
                  </a:lnTo>
                  <a:lnTo>
                    <a:pt x="816" y="48"/>
                  </a:lnTo>
                  <a:lnTo>
                    <a:pt x="1008" y="48"/>
                  </a:lnTo>
                  <a:lnTo>
                    <a:pt x="1056" y="240"/>
                  </a:lnTo>
                  <a:lnTo>
                    <a:pt x="1200" y="240"/>
                  </a:lnTo>
                  <a:lnTo>
                    <a:pt x="1200" y="48"/>
                  </a:lnTo>
                  <a:lnTo>
                    <a:pt x="1296" y="0"/>
                  </a:lnTo>
                  <a:lnTo>
                    <a:pt x="1296" y="480"/>
                  </a:lnTo>
                  <a:lnTo>
                    <a:pt x="0" y="480"/>
                  </a:lnTo>
                  <a:lnTo>
                    <a:pt x="0" y="384"/>
                  </a:lnTo>
                  <a:close/>
                </a:path>
              </a:pathLst>
            </a:custGeom>
            <a:solidFill>
              <a:srgbClr val="FFFF00"/>
            </a:solidFill>
            <a:ln w="9525">
              <a:solidFill>
                <a:schemeClr val="tx1"/>
              </a:solidFill>
              <a:round/>
              <a:headEnd/>
              <a:tailEnd/>
            </a:ln>
          </p:spPr>
          <p:txBody>
            <a:bodyPr wrap="none" anchor="ctr"/>
            <a:lstStyle/>
            <a:p>
              <a:endParaRPr lang="en-US"/>
            </a:p>
          </p:txBody>
        </p:sp>
        <p:sp>
          <p:nvSpPr>
            <p:cNvPr id="72726" name="Text Box 10"/>
            <p:cNvSpPr txBox="1">
              <a:spLocks noChangeArrowheads="1"/>
            </p:cNvSpPr>
            <p:nvPr/>
          </p:nvSpPr>
          <p:spPr bwMode="auto">
            <a:xfrm>
              <a:off x="998" y="3201"/>
              <a:ext cx="93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t>Paste tense of</a:t>
              </a:r>
            </a:p>
            <a:p>
              <a:r>
                <a:rPr lang="en-US" sz="1800" dirty="0"/>
                <a:t>go is went</a:t>
              </a:r>
            </a:p>
          </p:txBody>
        </p:sp>
      </p:grpSp>
      <p:sp>
        <p:nvSpPr>
          <p:cNvPr id="394256" name="Rectangle 16"/>
          <p:cNvSpPr>
            <a:spLocks noGrp="1" noChangeArrowheads="1"/>
          </p:cNvSpPr>
          <p:nvPr>
            <p:ph type="title"/>
          </p:nvPr>
        </p:nvSpPr>
        <p:spPr/>
        <p:txBody>
          <a:bodyPr>
            <a:normAutofit/>
          </a:bodyPr>
          <a:lstStyle/>
          <a:p>
            <a:pPr>
              <a:defRPr/>
            </a:pPr>
            <a:r>
              <a:rPr kumimoji="0" lang="en-US" sz="3200" dirty="0">
                <a:ea typeface="ＭＳ Ｐゴシック" charset="0"/>
              </a:rPr>
              <a:t>Rule learning: Over time, the model also learns specific rules for high-frequency words </a:t>
            </a:r>
            <a:endParaRPr kumimoji="0" lang="en-US" dirty="0">
              <a:ea typeface="ＭＳ Ｐゴシック" charset="0"/>
            </a:endParaRPr>
          </a:p>
        </p:txBody>
      </p:sp>
      <p:sp>
        <p:nvSpPr>
          <p:cNvPr id="72708" name="Rectangle 17"/>
          <p:cNvSpPr>
            <a:spLocks noChangeArrowheads="1"/>
          </p:cNvSpPr>
          <p:nvPr/>
        </p:nvSpPr>
        <p:spPr bwMode="auto">
          <a:xfrm>
            <a:off x="7467600" y="6248400"/>
            <a:ext cx="1447800" cy="381000"/>
          </a:xfrm>
          <a:prstGeom prst="rect">
            <a:avLst/>
          </a:prstGeom>
          <a:solidFill>
            <a:srgbClr val="FFFF00"/>
          </a:solidFill>
          <a:ln w="9525">
            <a:solidFill>
              <a:schemeClr val="tx1"/>
            </a:solidFill>
            <a:miter lim="800000"/>
            <a:headEnd/>
            <a:tailEnd/>
          </a:ln>
        </p:spPr>
        <p:txBody>
          <a:bodyPr wrap="none" anchor="ctr"/>
          <a:lstStyle/>
          <a:p>
            <a:pPr algn="ctr"/>
            <a:r>
              <a:rPr lang="en-US" sz="1800"/>
              <a:t>Declarative</a:t>
            </a:r>
          </a:p>
        </p:txBody>
      </p:sp>
      <p:sp>
        <p:nvSpPr>
          <p:cNvPr id="72709" name="Rectangle 18"/>
          <p:cNvSpPr>
            <a:spLocks noChangeArrowheads="1"/>
          </p:cNvSpPr>
          <p:nvPr/>
        </p:nvSpPr>
        <p:spPr bwMode="auto">
          <a:xfrm>
            <a:off x="7467600" y="5715000"/>
            <a:ext cx="1447800" cy="381000"/>
          </a:xfrm>
          <a:prstGeom prst="rect">
            <a:avLst/>
          </a:prstGeom>
          <a:solidFill>
            <a:schemeClr val="folHlink"/>
          </a:solidFill>
          <a:ln w="9525">
            <a:solidFill>
              <a:schemeClr val="tx1"/>
            </a:solidFill>
            <a:miter lim="800000"/>
            <a:headEnd/>
            <a:tailEnd/>
          </a:ln>
        </p:spPr>
        <p:txBody>
          <a:bodyPr wrap="none" anchor="ctr"/>
          <a:lstStyle/>
          <a:p>
            <a:pPr algn="ctr"/>
            <a:r>
              <a:rPr lang="en-US" sz="1800"/>
              <a:t>Procedural</a:t>
            </a:r>
          </a:p>
        </p:txBody>
      </p:sp>
      <p:grpSp>
        <p:nvGrpSpPr>
          <p:cNvPr id="72711" name="Group 20"/>
          <p:cNvGrpSpPr>
            <a:grpSpLocks/>
          </p:cNvGrpSpPr>
          <p:nvPr/>
        </p:nvGrpSpPr>
        <p:grpSpPr bwMode="auto">
          <a:xfrm>
            <a:off x="2438400" y="2133600"/>
            <a:ext cx="1920875" cy="938213"/>
            <a:chOff x="230" y="1329"/>
            <a:chExt cx="1210" cy="591"/>
          </a:xfrm>
        </p:grpSpPr>
        <p:sp>
          <p:nvSpPr>
            <p:cNvPr id="72717" name="Freeform 21"/>
            <p:cNvSpPr>
              <a:spLocks/>
            </p:cNvSpPr>
            <p:nvPr/>
          </p:nvSpPr>
          <p:spPr bwMode="auto">
            <a:xfrm>
              <a:off x="240" y="1344"/>
              <a:ext cx="1200" cy="576"/>
            </a:xfrm>
            <a:custGeom>
              <a:avLst/>
              <a:gdLst>
                <a:gd name="T0" fmla="*/ 0 w 1104"/>
                <a:gd name="T1" fmla="*/ 0 h 336"/>
                <a:gd name="T2" fmla="*/ 3001 w 1104"/>
                <a:gd name="T3" fmla="*/ 0 h 336"/>
                <a:gd name="T4" fmla="*/ 3001 w 1104"/>
                <a:gd name="T5" fmla="*/ 185657 h 336"/>
                <a:gd name="T6" fmla="*/ 2352 w 1104"/>
                <a:gd name="T7" fmla="*/ 154644 h 336"/>
                <a:gd name="T8" fmla="*/ 1826 w 1104"/>
                <a:gd name="T9" fmla="*/ 216367 h 336"/>
                <a:gd name="T10" fmla="*/ 1045 w 1104"/>
                <a:gd name="T11" fmla="*/ 123655 h 336"/>
                <a:gd name="T12" fmla="*/ 784 w 1104"/>
                <a:gd name="T13" fmla="*/ 185657 h 336"/>
                <a:gd name="T14" fmla="*/ 0 w 1104"/>
                <a:gd name="T15" fmla="*/ 185657 h 336"/>
                <a:gd name="T16" fmla="*/ 0 w 1104"/>
                <a:gd name="T17" fmla="*/ 0 h 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
                <a:gd name="T28" fmla="*/ 0 h 336"/>
                <a:gd name="T29" fmla="*/ 1104 w 1104"/>
                <a:gd name="T30" fmla="*/ 336 h 3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 h="336">
                  <a:moveTo>
                    <a:pt x="0" y="0"/>
                  </a:moveTo>
                  <a:lnTo>
                    <a:pt x="1104" y="0"/>
                  </a:lnTo>
                  <a:lnTo>
                    <a:pt x="1104" y="288"/>
                  </a:lnTo>
                  <a:lnTo>
                    <a:pt x="864" y="240"/>
                  </a:lnTo>
                  <a:lnTo>
                    <a:pt x="672" y="336"/>
                  </a:lnTo>
                  <a:lnTo>
                    <a:pt x="384" y="192"/>
                  </a:lnTo>
                  <a:lnTo>
                    <a:pt x="28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18" name="Text Box 22"/>
            <p:cNvSpPr txBox="1">
              <a:spLocks noChangeArrowheads="1"/>
            </p:cNvSpPr>
            <p:nvPr/>
          </p:nvSpPr>
          <p:spPr bwMode="auto">
            <a:xfrm>
              <a:off x="230" y="1329"/>
              <a:ext cx="1128" cy="404"/>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t>Retrieve example</a:t>
              </a:r>
            </a:p>
            <a:p>
              <a:r>
                <a:rPr lang="en-US" sz="1800" dirty="0"/>
                <a:t>for go</a:t>
              </a:r>
            </a:p>
          </p:txBody>
        </p:sp>
      </p:grpSp>
      <p:grpSp>
        <p:nvGrpSpPr>
          <p:cNvPr id="72712" name="Group 23"/>
          <p:cNvGrpSpPr>
            <a:grpSpLocks/>
          </p:cNvGrpSpPr>
          <p:nvPr/>
        </p:nvGrpSpPr>
        <p:grpSpPr bwMode="auto">
          <a:xfrm>
            <a:off x="4587875" y="2157413"/>
            <a:ext cx="2057400" cy="914400"/>
            <a:chOff x="1584" y="1344"/>
            <a:chExt cx="1296" cy="576"/>
          </a:xfrm>
        </p:grpSpPr>
        <p:sp>
          <p:nvSpPr>
            <p:cNvPr id="72715" name="Freeform 24"/>
            <p:cNvSpPr>
              <a:spLocks/>
            </p:cNvSpPr>
            <p:nvPr/>
          </p:nvSpPr>
          <p:spPr bwMode="auto">
            <a:xfrm>
              <a:off x="1584" y="1344"/>
              <a:ext cx="1296" cy="576"/>
            </a:xfrm>
            <a:custGeom>
              <a:avLst/>
              <a:gdLst>
                <a:gd name="T0" fmla="*/ 0 w 1296"/>
                <a:gd name="T1" fmla="*/ 0 h 336"/>
                <a:gd name="T2" fmla="*/ 1296 w 1296"/>
                <a:gd name="T3" fmla="*/ 0 h 336"/>
                <a:gd name="T4" fmla="*/ 1296 w 1296"/>
                <a:gd name="T5" fmla="*/ 216367 h 336"/>
                <a:gd name="T6" fmla="*/ 1104 w 1296"/>
                <a:gd name="T7" fmla="*/ 123655 h 336"/>
                <a:gd name="T8" fmla="*/ 912 w 1296"/>
                <a:gd name="T9" fmla="*/ 216367 h 336"/>
                <a:gd name="T10" fmla="*/ 816 w 1296"/>
                <a:gd name="T11" fmla="*/ 123655 h 336"/>
                <a:gd name="T12" fmla="*/ 576 w 1296"/>
                <a:gd name="T13" fmla="*/ 216367 h 336"/>
                <a:gd name="T14" fmla="*/ 432 w 1296"/>
                <a:gd name="T15" fmla="*/ 216367 h 336"/>
                <a:gd name="T16" fmla="*/ 384 w 1296"/>
                <a:gd name="T17" fmla="*/ 154644 h 336"/>
                <a:gd name="T18" fmla="*/ 192 w 1296"/>
                <a:gd name="T19" fmla="*/ 154644 h 336"/>
                <a:gd name="T20" fmla="*/ 192 w 1296"/>
                <a:gd name="T21" fmla="*/ 185657 h 336"/>
                <a:gd name="T22" fmla="*/ 48 w 1296"/>
                <a:gd name="T23" fmla="*/ 185657 h 336"/>
                <a:gd name="T24" fmla="*/ 0 w 1296"/>
                <a:gd name="T25" fmla="*/ 185657 h 336"/>
                <a:gd name="T26" fmla="*/ 0 w 1296"/>
                <a:gd name="T27" fmla="*/ 0 h 3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336"/>
                <a:gd name="T44" fmla="*/ 1296 w 1296"/>
                <a:gd name="T45" fmla="*/ 336 h 3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336">
                  <a:moveTo>
                    <a:pt x="0" y="0"/>
                  </a:moveTo>
                  <a:lnTo>
                    <a:pt x="1296" y="0"/>
                  </a:lnTo>
                  <a:lnTo>
                    <a:pt x="1296" y="336"/>
                  </a:lnTo>
                  <a:lnTo>
                    <a:pt x="1104" y="192"/>
                  </a:lnTo>
                  <a:lnTo>
                    <a:pt x="912" y="336"/>
                  </a:lnTo>
                  <a:lnTo>
                    <a:pt x="816" y="192"/>
                  </a:lnTo>
                  <a:lnTo>
                    <a:pt x="576" y="336"/>
                  </a:lnTo>
                  <a:lnTo>
                    <a:pt x="432" y="336"/>
                  </a:lnTo>
                  <a:lnTo>
                    <a:pt x="384" y="240"/>
                  </a:lnTo>
                  <a:lnTo>
                    <a:pt x="192" y="240"/>
                  </a:lnTo>
                  <a:lnTo>
                    <a:pt x="192" y="288"/>
                  </a:lnTo>
                  <a:lnTo>
                    <a:pt x="4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16" name="Text Box 25"/>
            <p:cNvSpPr txBox="1">
              <a:spLocks noChangeArrowheads="1"/>
            </p:cNvSpPr>
            <p:nvPr/>
          </p:nvSpPr>
          <p:spPr bwMode="auto">
            <a:xfrm>
              <a:off x="1764" y="1344"/>
              <a:ext cx="955" cy="252"/>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2000" dirty="0"/>
                <a:t>Change stem</a:t>
              </a:r>
              <a:endParaRPr lang="en-US" dirty="0"/>
            </a:p>
          </p:txBody>
        </p:sp>
      </p:grpSp>
      <p:sp>
        <p:nvSpPr>
          <p:cNvPr id="72713" name="Freeform 26"/>
          <p:cNvSpPr>
            <a:spLocks/>
          </p:cNvSpPr>
          <p:nvPr/>
        </p:nvSpPr>
        <p:spPr bwMode="auto">
          <a:xfrm>
            <a:off x="3597275" y="3224213"/>
            <a:ext cx="2057400" cy="762000"/>
          </a:xfrm>
          <a:custGeom>
            <a:avLst/>
            <a:gdLst>
              <a:gd name="T0" fmla="*/ 0 w 1296"/>
              <a:gd name="T1" fmla="*/ 384 h 480"/>
              <a:gd name="T2" fmla="*/ 0 w 1296"/>
              <a:gd name="T3" fmla="*/ 144 h 480"/>
              <a:gd name="T4" fmla="*/ 240 w 1296"/>
              <a:gd name="T5" fmla="*/ 0 h 480"/>
              <a:gd name="T6" fmla="*/ 480 w 1296"/>
              <a:gd name="T7" fmla="*/ 96 h 480"/>
              <a:gd name="T8" fmla="*/ 816 w 1296"/>
              <a:gd name="T9" fmla="*/ 96 h 480"/>
              <a:gd name="T10" fmla="*/ 816 w 1296"/>
              <a:gd name="T11" fmla="*/ 48 h 480"/>
              <a:gd name="T12" fmla="*/ 1008 w 1296"/>
              <a:gd name="T13" fmla="*/ 48 h 480"/>
              <a:gd name="T14" fmla="*/ 1056 w 1296"/>
              <a:gd name="T15" fmla="*/ 240 h 480"/>
              <a:gd name="T16" fmla="*/ 1200 w 1296"/>
              <a:gd name="T17" fmla="*/ 240 h 480"/>
              <a:gd name="T18" fmla="*/ 1200 w 1296"/>
              <a:gd name="T19" fmla="*/ 48 h 480"/>
              <a:gd name="T20" fmla="*/ 1296 w 1296"/>
              <a:gd name="T21" fmla="*/ 0 h 480"/>
              <a:gd name="T22" fmla="*/ 1296 w 1296"/>
              <a:gd name="T23" fmla="*/ 480 h 480"/>
              <a:gd name="T24" fmla="*/ 0 w 1296"/>
              <a:gd name="T25" fmla="*/ 480 h 480"/>
              <a:gd name="T26" fmla="*/ 0 w 1296"/>
              <a:gd name="T27" fmla="*/ 384 h 4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480"/>
              <a:gd name="T44" fmla="*/ 1296 w 1296"/>
              <a:gd name="T45" fmla="*/ 480 h 4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480">
                <a:moveTo>
                  <a:pt x="0" y="384"/>
                </a:moveTo>
                <a:lnTo>
                  <a:pt x="0" y="144"/>
                </a:lnTo>
                <a:lnTo>
                  <a:pt x="240" y="0"/>
                </a:lnTo>
                <a:lnTo>
                  <a:pt x="480" y="96"/>
                </a:lnTo>
                <a:lnTo>
                  <a:pt x="816" y="96"/>
                </a:lnTo>
                <a:lnTo>
                  <a:pt x="816" y="48"/>
                </a:lnTo>
                <a:lnTo>
                  <a:pt x="1008" y="48"/>
                </a:lnTo>
                <a:lnTo>
                  <a:pt x="1056" y="240"/>
                </a:lnTo>
                <a:lnTo>
                  <a:pt x="1200" y="240"/>
                </a:lnTo>
                <a:lnTo>
                  <a:pt x="1200" y="48"/>
                </a:lnTo>
                <a:lnTo>
                  <a:pt x="1296" y="0"/>
                </a:lnTo>
                <a:lnTo>
                  <a:pt x="1296" y="480"/>
                </a:lnTo>
                <a:lnTo>
                  <a:pt x="0" y="480"/>
                </a:lnTo>
                <a:lnTo>
                  <a:pt x="0" y="384"/>
                </a:lnTo>
                <a:close/>
              </a:path>
            </a:pathLst>
          </a:custGeom>
          <a:solidFill>
            <a:srgbClr val="FFFF00"/>
          </a:solidFill>
          <a:ln w="9525">
            <a:solidFill>
              <a:schemeClr val="tx1"/>
            </a:solidFill>
            <a:round/>
            <a:headEnd/>
            <a:tailEnd/>
          </a:ln>
        </p:spPr>
        <p:txBody>
          <a:bodyPr wrap="none" anchor="ctr"/>
          <a:lstStyle/>
          <a:p>
            <a:endParaRPr lang="en-US"/>
          </a:p>
        </p:txBody>
      </p:sp>
      <p:sp>
        <p:nvSpPr>
          <p:cNvPr id="72714" name="Text Box 27"/>
          <p:cNvSpPr txBox="1">
            <a:spLocks noChangeArrowheads="1"/>
          </p:cNvSpPr>
          <p:nvPr/>
        </p:nvSpPr>
        <p:spPr bwMode="auto">
          <a:xfrm>
            <a:off x="3581400" y="3352800"/>
            <a:ext cx="150554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t>Paste tense of</a:t>
            </a:r>
          </a:p>
          <a:p>
            <a:r>
              <a:rPr lang="en-US" sz="1800" dirty="0"/>
              <a:t>go is went</a:t>
            </a:r>
          </a:p>
        </p:txBody>
      </p:sp>
      <p:sp>
        <p:nvSpPr>
          <p:cNvPr id="3" name="TextBox 2"/>
          <p:cNvSpPr txBox="1"/>
          <p:nvPr/>
        </p:nvSpPr>
        <p:spPr>
          <a:xfrm>
            <a:off x="2454275" y="1630260"/>
            <a:ext cx="1793880" cy="461665"/>
          </a:xfrm>
          <a:prstGeom prst="rect">
            <a:avLst/>
          </a:prstGeom>
          <a:noFill/>
        </p:spPr>
        <p:txBody>
          <a:bodyPr wrap="none" rtlCol="0">
            <a:spAutoFit/>
          </a:bodyPr>
          <a:lstStyle/>
          <a:p>
            <a:r>
              <a:rPr lang="en-US" sz="2400" dirty="0">
                <a:latin typeface="Gill Sans Light"/>
                <a:cs typeface="Gill Sans Light"/>
              </a:rPr>
              <a:t>Retrieval rule</a:t>
            </a:r>
          </a:p>
        </p:txBody>
      </p:sp>
      <p:sp>
        <p:nvSpPr>
          <p:cNvPr id="29" name="TextBox 28"/>
          <p:cNvSpPr txBox="1"/>
          <p:nvPr/>
        </p:nvSpPr>
        <p:spPr>
          <a:xfrm>
            <a:off x="1708736" y="3524548"/>
            <a:ext cx="1891714" cy="461665"/>
          </a:xfrm>
          <a:prstGeom prst="rect">
            <a:avLst/>
          </a:prstGeom>
          <a:noFill/>
        </p:spPr>
        <p:txBody>
          <a:bodyPr wrap="none" rtlCol="0">
            <a:spAutoFit/>
          </a:bodyPr>
          <a:lstStyle/>
          <a:p>
            <a:r>
              <a:rPr lang="en-US" sz="2400" dirty="0">
                <a:latin typeface="Gill Sans Light"/>
                <a:cs typeface="Gill Sans Light"/>
              </a:rPr>
              <a:t>Fact from DM</a:t>
            </a:r>
          </a:p>
        </p:txBody>
      </p:sp>
      <p:sp>
        <p:nvSpPr>
          <p:cNvPr id="30" name="TextBox 29"/>
          <p:cNvSpPr txBox="1"/>
          <p:nvPr/>
        </p:nvSpPr>
        <p:spPr>
          <a:xfrm>
            <a:off x="4650089" y="1653356"/>
            <a:ext cx="2397451" cy="461665"/>
          </a:xfrm>
          <a:prstGeom prst="rect">
            <a:avLst/>
          </a:prstGeom>
          <a:noFill/>
        </p:spPr>
        <p:txBody>
          <a:bodyPr wrap="none" rtlCol="0">
            <a:spAutoFit/>
          </a:bodyPr>
          <a:lstStyle/>
          <a:p>
            <a:r>
              <a:rPr lang="en-US" sz="2400" dirty="0">
                <a:latin typeface="Gill Sans Light"/>
                <a:cs typeface="Gill Sans Light"/>
              </a:rPr>
              <a:t>Use-retrieved rule</a:t>
            </a:r>
          </a:p>
        </p:txBody>
      </p:sp>
      <p:sp>
        <p:nvSpPr>
          <p:cNvPr id="31" name="TextBox 30"/>
          <p:cNvSpPr txBox="1"/>
          <p:nvPr/>
        </p:nvSpPr>
        <p:spPr>
          <a:xfrm>
            <a:off x="3201945" y="4110335"/>
            <a:ext cx="3005751" cy="461665"/>
          </a:xfrm>
          <a:prstGeom prst="rect">
            <a:avLst/>
          </a:prstGeom>
          <a:noFill/>
        </p:spPr>
        <p:txBody>
          <a:bodyPr wrap="none" rtlCol="0">
            <a:spAutoFit/>
          </a:bodyPr>
          <a:lstStyle/>
          <a:p>
            <a:r>
              <a:rPr lang="en-US" sz="2400" dirty="0">
                <a:latin typeface="Gill Sans Light"/>
                <a:cs typeface="Gill Sans Light"/>
              </a:rPr>
              <a:t>Production compilation</a:t>
            </a:r>
          </a:p>
        </p:txBody>
      </p:sp>
    </p:spTree>
    <p:extLst>
      <p:ext uri="{BB962C8B-B14F-4D97-AF65-F5344CB8AC3E}">
        <p14:creationId xmlns:p14="http://schemas.microsoft.com/office/powerpoint/2010/main" val="163026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7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7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7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55"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strVal val="#ppt_w*0.70"/>
                                          </p:val>
                                        </p:tav>
                                        <p:tav tm="100000">
                                          <p:val>
                                            <p:strVal val="#ppt_w"/>
                                          </p:val>
                                        </p:tav>
                                      </p:tavLst>
                                    </p:anim>
                                    <p:anim calcmode="lin" valueType="num">
                                      <p:cBhvr>
                                        <p:cTn id="30" dur="1000" fill="hold"/>
                                        <p:tgtEl>
                                          <p:spTgt spid="2"/>
                                        </p:tgtEl>
                                        <p:attrNameLst>
                                          <p:attrName>ppt_h</p:attrName>
                                        </p:attrNameLst>
                                      </p:cBhvr>
                                      <p:tavLst>
                                        <p:tav tm="0">
                                          <p:val>
                                            <p:strVal val="#ppt_h"/>
                                          </p:val>
                                        </p:tav>
                                        <p:tav tm="100000">
                                          <p:val>
                                            <p:strVal val="#ppt_h"/>
                                          </p:val>
                                        </p:tav>
                                      </p:tavLst>
                                    </p:anim>
                                    <p:animEffect transition="in" filter="fade">
                                      <p:cBhvr>
                                        <p:cTn id="3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3" grpId="0" animBg="1"/>
      <p:bldP spid="72714" grpId="0"/>
      <p:bldP spid="3" grpId="0"/>
      <p:bldP spid="29" grpId="0"/>
      <p:bldP spid="30" grpId="0"/>
      <p:bldP spid="3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1"/>
          <p:cNvGrpSpPr>
            <a:grpSpLocks/>
          </p:cNvGrpSpPr>
          <p:nvPr/>
        </p:nvGrpSpPr>
        <p:grpSpPr bwMode="auto">
          <a:xfrm>
            <a:off x="2530475" y="4191000"/>
            <a:ext cx="4191000" cy="1981200"/>
            <a:chOff x="1728" y="240"/>
            <a:chExt cx="2640" cy="1248"/>
          </a:xfrm>
        </p:grpSpPr>
        <p:sp>
          <p:nvSpPr>
            <p:cNvPr id="72719" name="Rectangle 12"/>
            <p:cNvSpPr>
              <a:spLocks noChangeArrowheads="1"/>
            </p:cNvSpPr>
            <p:nvPr/>
          </p:nvSpPr>
          <p:spPr bwMode="auto">
            <a:xfrm>
              <a:off x="1728" y="240"/>
              <a:ext cx="2640" cy="12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nvGrpSpPr>
            <p:cNvPr id="72720" name="Group 13"/>
            <p:cNvGrpSpPr>
              <a:grpSpLocks/>
            </p:cNvGrpSpPr>
            <p:nvPr/>
          </p:nvGrpSpPr>
          <p:grpSpPr bwMode="auto">
            <a:xfrm>
              <a:off x="2271" y="576"/>
              <a:ext cx="1377" cy="528"/>
              <a:chOff x="3231" y="2928"/>
              <a:chExt cx="1377" cy="528"/>
            </a:xfrm>
          </p:grpSpPr>
          <p:sp>
            <p:nvSpPr>
              <p:cNvPr id="72721" name="Freeform 14"/>
              <p:cNvSpPr>
                <a:spLocks/>
              </p:cNvSpPr>
              <p:nvPr/>
            </p:nvSpPr>
            <p:spPr bwMode="auto">
              <a:xfrm>
                <a:off x="3264" y="2928"/>
                <a:ext cx="1344" cy="528"/>
              </a:xfrm>
              <a:custGeom>
                <a:avLst/>
                <a:gdLst>
                  <a:gd name="T0" fmla="*/ 0 w 1344"/>
                  <a:gd name="T1" fmla="*/ 0 h 528"/>
                  <a:gd name="T2" fmla="*/ 0 w 1344"/>
                  <a:gd name="T3" fmla="*/ 432 h 528"/>
                  <a:gd name="T4" fmla="*/ 288 w 1344"/>
                  <a:gd name="T5" fmla="*/ 432 h 528"/>
                  <a:gd name="T6" fmla="*/ 432 w 1344"/>
                  <a:gd name="T7" fmla="*/ 240 h 528"/>
                  <a:gd name="T8" fmla="*/ 720 w 1344"/>
                  <a:gd name="T9" fmla="*/ 528 h 528"/>
                  <a:gd name="T10" fmla="*/ 960 w 1344"/>
                  <a:gd name="T11" fmla="*/ 336 h 528"/>
                  <a:gd name="T12" fmla="*/ 1056 w 1344"/>
                  <a:gd name="T13" fmla="*/ 528 h 528"/>
                  <a:gd name="T14" fmla="*/ 1248 w 1344"/>
                  <a:gd name="T15" fmla="*/ 288 h 528"/>
                  <a:gd name="T16" fmla="*/ 1344 w 1344"/>
                  <a:gd name="T17" fmla="*/ 480 h 528"/>
                  <a:gd name="T18" fmla="*/ 1344 w 1344"/>
                  <a:gd name="T19" fmla="*/ 0 h 528"/>
                  <a:gd name="T20" fmla="*/ 0 w 1344"/>
                  <a:gd name="T21" fmla="*/ 0 h 5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528"/>
                  <a:gd name="T35" fmla="*/ 1344 w 1344"/>
                  <a:gd name="T36" fmla="*/ 528 h 5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528">
                    <a:moveTo>
                      <a:pt x="0" y="0"/>
                    </a:moveTo>
                    <a:lnTo>
                      <a:pt x="0" y="432"/>
                    </a:lnTo>
                    <a:lnTo>
                      <a:pt x="288" y="432"/>
                    </a:lnTo>
                    <a:lnTo>
                      <a:pt x="432" y="240"/>
                    </a:lnTo>
                    <a:lnTo>
                      <a:pt x="720" y="528"/>
                    </a:lnTo>
                    <a:lnTo>
                      <a:pt x="960" y="336"/>
                    </a:lnTo>
                    <a:lnTo>
                      <a:pt x="1056" y="528"/>
                    </a:lnTo>
                    <a:lnTo>
                      <a:pt x="1248" y="288"/>
                    </a:lnTo>
                    <a:lnTo>
                      <a:pt x="1344" y="480"/>
                    </a:lnTo>
                    <a:lnTo>
                      <a:pt x="1344" y="0"/>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72722" name="Text Box 15"/>
              <p:cNvSpPr txBox="1">
                <a:spLocks noChangeArrowheads="1"/>
              </p:cNvSpPr>
              <p:nvPr/>
            </p:nvSpPr>
            <p:spPr bwMode="auto">
              <a:xfrm>
                <a:off x="3231" y="2965"/>
                <a:ext cx="1377" cy="213"/>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600" dirty="0"/>
                  <a:t>Past tense for go is went</a:t>
                </a:r>
                <a:endParaRPr lang="en-US" sz="1800" dirty="0"/>
              </a:p>
            </p:txBody>
          </p:sp>
        </p:grpSp>
      </p:grpSp>
      <p:sp>
        <p:nvSpPr>
          <p:cNvPr id="394256" name="Rectangle 16"/>
          <p:cNvSpPr>
            <a:spLocks noGrp="1" noChangeArrowheads="1"/>
          </p:cNvSpPr>
          <p:nvPr>
            <p:ph type="title"/>
          </p:nvPr>
        </p:nvSpPr>
        <p:spPr/>
        <p:txBody>
          <a:bodyPr>
            <a:normAutofit/>
          </a:bodyPr>
          <a:lstStyle/>
          <a:p>
            <a:pPr>
              <a:defRPr/>
            </a:pPr>
            <a:r>
              <a:rPr lang="en-US" sz="3200" dirty="0">
                <a:ea typeface="ＭＳ Ｐゴシック" charset="0"/>
              </a:rPr>
              <a:t>Rule learning: Over time, the model also learns specific rules for high-frequency words </a:t>
            </a:r>
            <a:endParaRPr kumimoji="0" lang="en-US" dirty="0">
              <a:ea typeface="ＭＳ Ｐゴシック" charset="0"/>
            </a:endParaRPr>
          </a:p>
        </p:txBody>
      </p:sp>
      <p:sp>
        <p:nvSpPr>
          <p:cNvPr id="72708" name="Rectangle 17"/>
          <p:cNvSpPr>
            <a:spLocks noChangeArrowheads="1"/>
          </p:cNvSpPr>
          <p:nvPr/>
        </p:nvSpPr>
        <p:spPr bwMode="auto">
          <a:xfrm>
            <a:off x="7467600" y="6248400"/>
            <a:ext cx="1447800" cy="381000"/>
          </a:xfrm>
          <a:prstGeom prst="rect">
            <a:avLst/>
          </a:prstGeom>
          <a:solidFill>
            <a:srgbClr val="FFFF00"/>
          </a:solidFill>
          <a:ln w="9525">
            <a:solidFill>
              <a:schemeClr val="tx1"/>
            </a:solidFill>
            <a:miter lim="800000"/>
            <a:headEnd/>
            <a:tailEnd/>
          </a:ln>
        </p:spPr>
        <p:txBody>
          <a:bodyPr wrap="none" anchor="ctr"/>
          <a:lstStyle/>
          <a:p>
            <a:pPr algn="ctr"/>
            <a:r>
              <a:rPr lang="en-US" sz="1800"/>
              <a:t>Declarative</a:t>
            </a:r>
          </a:p>
        </p:txBody>
      </p:sp>
      <p:sp>
        <p:nvSpPr>
          <p:cNvPr id="72709" name="Rectangle 18"/>
          <p:cNvSpPr>
            <a:spLocks noChangeArrowheads="1"/>
          </p:cNvSpPr>
          <p:nvPr/>
        </p:nvSpPr>
        <p:spPr bwMode="auto">
          <a:xfrm>
            <a:off x="7467600" y="5715000"/>
            <a:ext cx="1447800" cy="381000"/>
          </a:xfrm>
          <a:prstGeom prst="rect">
            <a:avLst/>
          </a:prstGeom>
          <a:solidFill>
            <a:schemeClr val="folHlink"/>
          </a:solidFill>
          <a:ln w="9525">
            <a:solidFill>
              <a:schemeClr val="tx1"/>
            </a:solidFill>
            <a:miter lim="800000"/>
            <a:headEnd/>
            <a:tailEnd/>
          </a:ln>
        </p:spPr>
        <p:txBody>
          <a:bodyPr wrap="none" anchor="ctr"/>
          <a:lstStyle/>
          <a:p>
            <a:pPr algn="ctr"/>
            <a:r>
              <a:rPr lang="en-US" sz="1800"/>
              <a:t>Procedural</a:t>
            </a:r>
          </a:p>
        </p:txBody>
      </p:sp>
      <p:sp>
        <p:nvSpPr>
          <p:cNvPr id="31" name="TextBox 30"/>
          <p:cNvSpPr txBox="1"/>
          <p:nvPr/>
        </p:nvSpPr>
        <p:spPr>
          <a:xfrm>
            <a:off x="3201945" y="4191000"/>
            <a:ext cx="2538676" cy="461665"/>
          </a:xfrm>
          <a:prstGeom prst="rect">
            <a:avLst/>
          </a:prstGeom>
          <a:noFill/>
        </p:spPr>
        <p:txBody>
          <a:bodyPr wrap="none" rtlCol="0">
            <a:spAutoFit/>
          </a:bodyPr>
          <a:lstStyle/>
          <a:p>
            <a:r>
              <a:rPr lang="en-US" sz="2400" dirty="0">
                <a:latin typeface="Gill Sans Light"/>
                <a:cs typeface="Gill Sans Light"/>
              </a:rPr>
              <a:t>New compiled rule</a:t>
            </a:r>
          </a:p>
        </p:txBody>
      </p:sp>
      <p:grpSp>
        <p:nvGrpSpPr>
          <p:cNvPr id="23" name="Group 20"/>
          <p:cNvGrpSpPr>
            <a:grpSpLocks/>
          </p:cNvGrpSpPr>
          <p:nvPr/>
        </p:nvGrpSpPr>
        <p:grpSpPr bwMode="auto">
          <a:xfrm>
            <a:off x="2438400" y="2133600"/>
            <a:ext cx="1920875" cy="938213"/>
            <a:chOff x="230" y="1329"/>
            <a:chExt cx="1210" cy="591"/>
          </a:xfrm>
        </p:grpSpPr>
        <p:sp>
          <p:nvSpPr>
            <p:cNvPr id="24" name="Freeform 21"/>
            <p:cNvSpPr>
              <a:spLocks/>
            </p:cNvSpPr>
            <p:nvPr/>
          </p:nvSpPr>
          <p:spPr bwMode="auto">
            <a:xfrm>
              <a:off x="240" y="1344"/>
              <a:ext cx="1200" cy="576"/>
            </a:xfrm>
            <a:custGeom>
              <a:avLst/>
              <a:gdLst>
                <a:gd name="T0" fmla="*/ 0 w 1104"/>
                <a:gd name="T1" fmla="*/ 0 h 336"/>
                <a:gd name="T2" fmla="*/ 3001 w 1104"/>
                <a:gd name="T3" fmla="*/ 0 h 336"/>
                <a:gd name="T4" fmla="*/ 3001 w 1104"/>
                <a:gd name="T5" fmla="*/ 185657 h 336"/>
                <a:gd name="T6" fmla="*/ 2352 w 1104"/>
                <a:gd name="T7" fmla="*/ 154644 h 336"/>
                <a:gd name="T8" fmla="*/ 1826 w 1104"/>
                <a:gd name="T9" fmla="*/ 216367 h 336"/>
                <a:gd name="T10" fmla="*/ 1045 w 1104"/>
                <a:gd name="T11" fmla="*/ 123655 h 336"/>
                <a:gd name="T12" fmla="*/ 784 w 1104"/>
                <a:gd name="T13" fmla="*/ 185657 h 336"/>
                <a:gd name="T14" fmla="*/ 0 w 1104"/>
                <a:gd name="T15" fmla="*/ 185657 h 336"/>
                <a:gd name="T16" fmla="*/ 0 w 1104"/>
                <a:gd name="T17" fmla="*/ 0 h 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
                <a:gd name="T28" fmla="*/ 0 h 336"/>
                <a:gd name="T29" fmla="*/ 1104 w 1104"/>
                <a:gd name="T30" fmla="*/ 336 h 3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 h="336">
                  <a:moveTo>
                    <a:pt x="0" y="0"/>
                  </a:moveTo>
                  <a:lnTo>
                    <a:pt x="1104" y="0"/>
                  </a:lnTo>
                  <a:lnTo>
                    <a:pt x="1104" y="288"/>
                  </a:lnTo>
                  <a:lnTo>
                    <a:pt x="864" y="240"/>
                  </a:lnTo>
                  <a:lnTo>
                    <a:pt x="672" y="336"/>
                  </a:lnTo>
                  <a:lnTo>
                    <a:pt x="384" y="192"/>
                  </a:lnTo>
                  <a:lnTo>
                    <a:pt x="28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25" name="Text Box 22"/>
            <p:cNvSpPr txBox="1">
              <a:spLocks noChangeArrowheads="1"/>
            </p:cNvSpPr>
            <p:nvPr/>
          </p:nvSpPr>
          <p:spPr bwMode="auto">
            <a:xfrm>
              <a:off x="230" y="1329"/>
              <a:ext cx="1128" cy="404"/>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t>Retrieve example</a:t>
              </a:r>
            </a:p>
            <a:p>
              <a:r>
                <a:rPr lang="en-US" sz="1800" dirty="0"/>
                <a:t>for go</a:t>
              </a:r>
            </a:p>
          </p:txBody>
        </p:sp>
      </p:grpSp>
      <p:grpSp>
        <p:nvGrpSpPr>
          <p:cNvPr id="26" name="Group 23"/>
          <p:cNvGrpSpPr>
            <a:grpSpLocks/>
          </p:cNvGrpSpPr>
          <p:nvPr/>
        </p:nvGrpSpPr>
        <p:grpSpPr bwMode="auto">
          <a:xfrm>
            <a:off x="4587875" y="2157413"/>
            <a:ext cx="2057400" cy="914400"/>
            <a:chOff x="1584" y="1344"/>
            <a:chExt cx="1296" cy="576"/>
          </a:xfrm>
        </p:grpSpPr>
        <p:sp>
          <p:nvSpPr>
            <p:cNvPr id="27" name="Freeform 24"/>
            <p:cNvSpPr>
              <a:spLocks/>
            </p:cNvSpPr>
            <p:nvPr/>
          </p:nvSpPr>
          <p:spPr bwMode="auto">
            <a:xfrm>
              <a:off x="1584" y="1344"/>
              <a:ext cx="1296" cy="576"/>
            </a:xfrm>
            <a:custGeom>
              <a:avLst/>
              <a:gdLst>
                <a:gd name="T0" fmla="*/ 0 w 1296"/>
                <a:gd name="T1" fmla="*/ 0 h 336"/>
                <a:gd name="T2" fmla="*/ 1296 w 1296"/>
                <a:gd name="T3" fmla="*/ 0 h 336"/>
                <a:gd name="T4" fmla="*/ 1296 w 1296"/>
                <a:gd name="T5" fmla="*/ 216367 h 336"/>
                <a:gd name="T6" fmla="*/ 1104 w 1296"/>
                <a:gd name="T7" fmla="*/ 123655 h 336"/>
                <a:gd name="T8" fmla="*/ 912 w 1296"/>
                <a:gd name="T9" fmla="*/ 216367 h 336"/>
                <a:gd name="T10" fmla="*/ 816 w 1296"/>
                <a:gd name="T11" fmla="*/ 123655 h 336"/>
                <a:gd name="T12" fmla="*/ 576 w 1296"/>
                <a:gd name="T13" fmla="*/ 216367 h 336"/>
                <a:gd name="T14" fmla="*/ 432 w 1296"/>
                <a:gd name="T15" fmla="*/ 216367 h 336"/>
                <a:gd name="T16" fmla="*/ 384 w 1296"/>
                <a:gd name="T17" fmla="*/ 154644 h 336"/>
                <a:gd name="T18" fmla="*/ 192 w 1296"/>
                <a:gd name="T19" fmla="*/ 154644 h 336"/>
                <a:gd name="T20" fmla="*/ 192 w 1296"/>
                <a:gd name="T21" fmla="*/ 185657 h 336"/>
                <a:gd name="T22" fmla="*/ 48 w 1296"/>
                <a:gd name="T23" fmla="*/ 185657 h 336"/>
                <a:gd name="T24" fmla="*/ 0 w 1296"/>
                <a:gd name="T25" fmla="*/ 185657 h 336"/>
                <a:gd name="T26" fmla="*/ 0 w 1296"/>
                <a:gd name="T27" fmla="*/ 0 h 3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336"/>
                <a:gd name="T44" fmla="*/ 1296 w 1296"/>
                <a:gd name="T45" fmla="*/ 336 h 3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336">
                  <a:moveTo>
                    <a:pt x="0" y="0"/>
                  </a:moveTo>
                  <a:lnTo>
                    <a:pt x="1296" y="0"/>
                  </a:lnTo>
                  <a:lnTo>
                    <a:pt x="1296" y="336"/>
                  </a:lnTo>
                  <a:lnTo>
                    <a:pt x="1104" y="192"/>
                  </a:lnTo>
                  <a:lnTo>
                    <a:pt x="912" y="336"/>
                  </a:lnTo>
                  <a:lnTo>
                    <a:pt x="816" y="192"/>
                  </a:lnTo>
                  <a:lnTo>
                    <a:pt x="576" y="336"/>
                  </a:lnTo>
                  <a:lnTo>
                    <a:pt x="432" y="336"/>
                  </a:lnTo>
                  <a:lnTo>
                    <a:pt x="384" y="240"/>
                  </a:lnTo>
                  <a:lnTo>
                    <a:pt x="192" y="240"/>
                  </a:lnTo>
                  <a:lnTo>
                    <a:pt x="192" y="288"/>
                  </a:lnTo>
                  <a:lnTo>
                    <a:pt x="48" y="288"/>
                  </a:lnTo>
                  <a:lnTo>
                    <a:pt x="0" y="288"/>
                  </a:lnTo>
                  <a:lnTo>
                    <a:pt x="0" y="0"/>
                  </a:lnTo>
                  <a:close/>
                </a:path>
              </a:pathLst>
            </a:custGeom>
            <a:solidFill>
              <a:schemeClr val="folHlink"/>
            </a:solidFill>
            <a:ln w="9525">
              <a:solidFill>
                <a:schemeClr val="tx1"/>
              </a:solidFill>
              <a:round/>
              <a:headEnd/>
              <a:tailEnd/>
            </a:ln>
          </p:spPr>
          <p:txBody>
            <a:bodyPr wrap="none" anchor="ctr"/>
            <a:lstStyle/>
            <a:p>
              <a:endParaRPr lang="en-US"/>
            </a:p>
          </p:txBody>
        </p:sp>
        <p:sp>
          <p:nvSpPr>
            <p:cNvPr id="32" name="Text Box 25"/>
            <p:cNvSpPr txBox="1">
              <a:spLocks noChangeArrowheads="1"/>
            </p:cNvSpPr>
            <p:nvPr/>
          </p:nvSpPr>
          <p:spPr bwMode="auto">
            <a:xfrm>
              <a:off x="1764" y="1344"/>
              <a:ext cx="955" cy="252"/>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2000" dirty="0"/>
                <a:t>Change stem</a:t>
              </a:r>
              <a:endParaRPr lang="en-US" dirty="0"/>
            </a:p>
          </p:txBody>
        </p:sp>
      </p:grpSp>
      <p:sp>
        <p:nvSpPr>
          <p:cNvPr id="33" name="Freeform 26"/>
          <p:cNvSpPr>
            <a:spLocks/>
          </p:cNvSpPr>
          <p:nvPr/>
        </p:nvSpPr>
        <p:spPr bwMode="auto">
          <a:xfrm>
            <a:off x="3597275" y="3224213"/>
            <a:ext cx="2057400" cy="762000"/>
          </a:xfrm>
          <a:custGeom>
            <a:avLst/>
            <a:gdLst>
              <a:gd name="T0" fmla="*/ 0 w 1296"/>
              <a:gd name="T1" fmla="*/ 384 h 480"/>
              <a:gd name="T2" fmla="*/ 0 w 1296"/>
              <a:gd name="T3" fmla="*/ 144 h 480"/>
              <a:gd name="T4" fmla="*/ 240 w 1296"/>
              <a:gd name="T5" fmla="*/ 0 h 480"/>
              <a:gd name="T6" fmla="*/ 480 w 1296"/>
              <a:gd name="T7" fmla="*/ 96 h 480"/>
              <a:gd name="T8" fmla="*/ 816 w 1296"/>
              <a:gd name="T9" fmla="*/ 96 h 480"/>
              <a:gd name="T10" fmla="*/ 816 w 1296"/>
              <a:gd name="T11" fmla="*/ 48 h 480"/>
              <a:gd name="T12" fmla="*/ 1008 w 1296"/>
              <a:gd name="T13" fmla="*/ 48 h 480"/>
              <a:gd name="T14" fmla="*/ 1056 w 1296"/>
              <a:gd name="T15" fmla="*/ 240 h 480"/>
              <a:gd name="T16" fmla="*/ 1200 w 1296"/>
              <a:gd name="T17" fmla="*/ 240 h 480"/>
              <a:gd name="T18" fmla="*/ 1200 w 1296"/>
              <a:gd name="T19" fmla="*/ 48 h 480"/>
              <a:gd name="T20" fmla="*/ 1296 w 1296"/>
              <a:gd name="T21" fmla="*/ 0 h 480"/>
              <a:gd name="T22" fmla="*/ 1296 w 1296"/>
              <a:gd name="T23" fmla="*/ 480 h 480"/>
              <a:gd name="T24" fmla="*/ 0 w 1296"/>
              <a:gd name="T25" fmla="*/ 480 h 480"/>
              <a:gd name="T26" fmla="*/ 0 w 1296"/>
              <a:gd name="T27" fmla="*/ 384 h 4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6"/>
              <a:gd name="T43" fmla="*/ 0 h 480"/>
              <a:gd name="T44" fmla="*/ 1296 w 1296"/>
              <a:gd name="T45" fmla="*/ 480 h 4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6" h="480">
                <a:moveTo>
                  <a:pt x="0" y="384"/>
                </a:moveTo>
                <a:lnTo>
                  <a:pt x="0" y="144"/>
                </a:lnTo>
                <a:lnTo>
                  <a:pt x="240" y="0"/>
                </a:lnTo>
                <a:lnTo>
                  <a:pt x="480" y="96"/>
                </a:lnTo>
                <a:lnTo>
                  <a:pt x="816" y="96"/>
                </a:lnTo>
                <a:lnTo>
                  <a:pt x="816" y="48"/>
                </a:lnTo>
                <a:lnTo>
                  <a:pt x="1008" y="48"/>
                </a:lnTo>
                <a:lnTo>
                  <a:pt x="1056" y="240"/>
                </a:lnTo>
                <a:lnTo>
                  <a:pt x="1200" y="240"/>
                </a:lnTo>
                <a:lnTo>
                  <a:pt x="1200" y="48"/>
                </a:lnTo>
                <a:lnTo>
                  <a:pt x="1296" y="0"/>
                </a:lnTo>
                <a:lnTo>
                  <a:pt x="1296" y="480"/>
                </a:lnTo>
                <a:lnTo>
                  <a:pt x="0" y="480"/>
                </a:lnTo>
                <a:lnTo>
                  <a:pt x="0" y="384"/>
                </a:lnTo>
                <a:close/>
              </a:path>
            </a:pathLst>
          </a:custGeom>
          <a:solidFill>
            <a:srgbClr val="FFFF00"/>
          </a:solidFill>
          <a:ln w="9525">
            <a:solidFill>
              <a:schemeClr val="tx1"/>
            </a:solidFill>
            <a:round/>
            <a:headEnd/>
            <a:tailEnd/>
          </a:ln>
        </p:spPr>
        <p:txBody>
          <a:bodyPr wrap="none" anchor="ctr"/>
          <a:lstStyle/>
          <a:p>
            <a:endParaRPr lang="en-US"/>
          </a:p>
        </p:txBody>
      </p:sp>
      <p:sp>
        <p:nvSpPr>
          <p:cNvPr id="34" name="Text Box 27"/>
          <p:cNvSpPr txBox="1">
            <a:spLocks noChangeArrowheads="1"/>
          </p:cNvSpPr>
          <p:nvPr/>
        </p:nvSpPr>
        <p:spPr bwMode="auto">
          <a:xfrm>
            <a:off x="3581400" y="3352800"/>
            <a:ext cx="150554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t>Paste tense of</a:t>
            </a:r>
          </a:p>
          <a:p>
            <a:r>
              <a:rPr lang="en-US" sz="1800" dirty="0"/>
              <a:t>go is went</a:t>
            </a:r>
          </a:p>
        </p:txBody>
      </p:sp>
      <p:sp>
        <p:nvSpPr>
          <p:cNvPr id="35" name="TextBox 34"/>
          <p:cNvSpPr txBox="1"/>
          <p:nvPr/>
        </p:nvSpPr>
        <p:spPr>
          <a:xfrm>
            <a:off x="2454275" y="1630260"/>
            <a:ext cx="1793880" cy="461665"/>
          </a:xfrm>
          <a:prstGeom prst="rect">
            <a:avLst/>
          </a:prstGeom>
          <a:noFill/>
        </p:spPr>
        <p:txBody>
          <a:bodyPr wrap="none" rtlCol="0">
            <a:spAutoFit/>
          </a:bodyPr>
          <a:lstStyle/>
          <a:p>
            <a:r>
              <a:rPr lang="en-US" sz="2400" dirty="0">
                <a:latin typeface="Gill Sans Light"/>
                <a:cs typeface="Gill Sans Light"/>
              </a:rPr>
              <a:t>Retrieval rule</a:t>
            </a:r>
          </a:p>
        </p:txBody>
      </p:sp>
      <p:sp>
        <p:nvSpPr>
          <p:cNvPr id="36" name="TextBox 35"/>
          <p:cNvSpPr txBox="1"/>
          <p:nvPr/>
        </p:nvSpPr>
        <p:spPr>
          <a:xfrm>
            <a:off x="1708736" y="3524548"/>
            <a:ext cx="1891714" cy="461665"/>
          </a:xfrm>
          <a:prstGeom prst="rect">
            <a:avLst/>
          </a:prstGeom>
          <a:noFill/>
        </p:spPr>
        <p:txBody>
          <a:bodyPr wrap="none" rtlCol="0">
            <a:spAutoFit/>
          </a:bodyPr>
          <a:lstStyle/>
          <a:p>
            <a:r>
              <a:rPr lang="en-US" sz="2400" dirty="0">
                <a:latin typeface="Gill Sans Light"/>
                <a:cs typeface="Gill Sans Light"/>
              </a:rPr>
              <a:t>Fact from DM</a:t>
            </a:r>
          </a:p>
        </p:txBody>
      </p:sp>
      <p:sp>
        <p:nvSpPr>
          <p:cNvPr id="37" name="TextBox 36"/>
          <p:cNvSpPr txBox="1"/>
          <p:nvPr/>
        </p:nvSpPr>
        <p:spPr>
          <a:xfrm>
            <a:off x="4650089" y="1653356"/>
            <a:ext cx="2397451" cy="461665"/>
          </a:xfrm>
          <a:prstGeom prst="rect">
            <a:avLst/>
          </a:prstGeom>
          <a:noFill/>
        </p:spPr>
        <p:txBody>
          <a:bodyPr wrap="none" rtlCol="0">
            <a:spAutoFit/>
          </a:bodyPr>
          <a:lstStyle/>
          <a:p>
            <a:r>
              <a:rPr lang="en-US" sz="2400" dirty="0">
                <a:latin typeface="Gill Sans Light"/>
                <a:cs typeface="Gill Sans Light"/>
              </a:rPr>
              <a:t>Use-retrieved rule</a:t>
            </a:r>
          </a:p>
        </p:txBody>
      </p:sp>
    </p:spTree>
    <p:extLst>
      <p:ext uri="{BB962C8B-B14F-4D97-AF65-F5344CB8AC3E}">
        <p14:creationId xmlns:p14="http://schemas.microsoft.com/office/powerpoint/2010/main" val="281613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ChangeArrowheads="1"/>
          </p:cNvSpPr>
          <p:nvPr/>
        </p:nvSpPr>
        <p:spPr bwMode="auto">
          <a:xfrm>
            <a:off x="2743200" y="46482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be </a:t>
            </a:r>
          </a:p>
          <a:p>
            <a:pPr algn="ctr"/>
            <a:r>
              <a:rPr lang="en-US" sz="2000">
                <a:latin typeface="Arial" charset="0"/>
                <a:sym typeface="Symbol" charset="0"/>
              </a:rPr>
              <a:t> </a:t>
            </a:r>
            <a:r>
              <a:rPr lang="en-US" sz="2000">
                <a:latin typeface="Arial" charset="0"/>
              </a:rPr>
              <a:t>was</a:t>
            </a:r>
            <a:endParaRPr lang="en-US">
              <a:latin typeface="Arial" charset="0"/>
            </a:endParaRPr>
          </a:p>
        </p:txBody>
      </p:sp>
      <p:sp>
        <p:nvSpPr>
          <p:cNvPr id="398339" name="Rectangle 3"/>
          <p:cNvSpPr>
            <a:spLocks noGrp="1" noChangeArrowheads="1"/>
          </p:cNvSpPr>
          <p:nvPr>
            <p:ph type="title"/>
          </p:nvPr>
        </p:nvSpPr>
        <p:spPr/>
        <p:txBody>
          <a:bodyPr/>
          <a:lstStyle/>
          <a:p>
            <a:pPr eaLnBrk="1" hangingPunct="1">
              <a:defRPr/>
            </a:pPr>
            <a:r>
              <a:rPr lang="en-US" dirty="0">
                <a:ea typeface="ＭＳ Ｐゴシック" charset="0"/>
              </a:rPr>
              <a:t>Utility of learned rules</a:t>
            </a:r>
          </a:p>
        </p:txBody>
      </p:sp>
      <p:sp>
        <p:nvSpPr>
          <p:cNvPr id="76803" name="Line 4"/>
          <p:cNvSpPr>
            <a:spLocks noChangeShapeType="1"/>
          </p:cNvSpPr>
          <p:nvPr/>
        </p:nvSpPr>
        <p:spPr bwMode="auto">
          <a:xfrm flipV="1">
            <a:off x="1600200" y="2209800"/>
            <a:ext cx="0" cy="38862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6804" name="Line 5"/>
          <p:cNvSpPr>
            <a:spLocks noChangeShapeType="1"/>
          </p:cNvSpPr>
          <p:nvPr/>
        </p:nvSpPr>
        <p:spPr bwMode="auto">
          <a:xfrm flipV="1">
            <a:off x="1219200" y="5715000"/>
            <a:ext cx="67056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6805" name="Text Box 6"/>
          <p:cNvSpPr txBox="1">
            <a:spLocks noChangeArrowheads="1"/>
          </p:cNvSpPr>
          <p:nvPr/>
        </p:nvSpPr>
        <p:spPr bwMode="auto">
          <a:xfrm>
            <a:off x="609600" y="3505200"/>
            <a:ext cx="928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dirty="0">
                <a:latin typeface="Arial" charset="0"/>
              </a:rPr>
              <a:t>Utility</a:t>
            </a:r>
          </a:p>
        </p:txBody>
      </p:sp>
      <p:sp>
        <p:nvSpPr>
          <p:cNvPr id="76806" name="Text Box 7"/>
          <p:cNvSpPr txBox="1">
            <a:spLocks noChangeArrowheads="1"/>
          </p:cNvSpPr>
          <p:nvPr/>
        </p:nvSpPr>
        <p:spPr bwMode="auto">
          <a:xfrm>
            <a:off x="3276600" y="5867400"/>
            <a:ext cx="15732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latin typeface="Arial" charset="0"/>
              </a:rPr>
              <a:t>Generality</a:t>
            </a:r>
          </a:p>
        </p:txBody>
      </p:sp>
      <p:sp>
        <p:nvSpPr>
          <p:cNvPr id="76807" name="Rectangle 8"/>
          <p:cNvSpPr>
            <a:spLocks noChangeArrowheads="1"/>
          </p:cNvSpPr>
          <p:nvPr/>
        </p:nvSpPr>
        <p:spPr bwMode="auto">
          <a:xfrm>
            <a:off x="2438400" y="54102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go </a:t>
            </a:r>
          </a:p>
          <a:p>
            <a:pPr algn="ctr"/>
            <a:r>
              <a:rPr lang="en-US" sz="2000" dirty="0">
                <a:latin typeface="Arial" charset="0"/>
                <a:sym typeface="Symbol" charset="0"/>
              </a:rPr>
              <a:t> </a:t>
            </a:r>
            <a:r>
              <a:rPr lang="en-US" sz="2000" dirty="0">
                <a:latin typeface="Arial" charset="0"/>
              </a:rPr>
              <a:t>went</a:t>
            </a:r>
            <a:endParaRPr lang="en-US" dirty="0">
              <a:latin typeface="Arial" charset="0"/>
            </a:endParaRPr>
          </a:p>
        </p:txBody>
      </p:sp>
      <p:sp>
        <p:nvSpPr>
          <p:cNvPr id="76808" name="Rectangle 9"/>
          <p:cNvSpPr>
            <a:spLocks noChangeArrowheads="1"/>
          </p:cNvSpPr>
          <p:nvPr/>
        </p:nvSpPr>
        <p:spPr bwMode="auto">
          <a:xfrm>
            <a:off x="1905000" y="48768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cheat </a:t>
            </a:r>
          </a:p>
          <a:p>
            <a:pPr algn="ctr"/>
            <a:r>
              <a:rPr lang="en-US" sz="2000">
                <a:latin typeface="Arial" charset="0"/>
                <a:sym typeface="Symbol" charset="0"/>
              </a:rPr>
              <a:t> </a:t>
            </a:r>
            <a:r>
              <a:rPr lang="en-US" sz="2000">
                <a:latin typeface="Arial" charset="0"/>
              </a:rPr>
              <a:t>cheated</a:t>
            </a:r>
            <a:endParaRPr lang="en-US">
              <a:latin typeface="Arial" charset="0"/>
            </a:endParaRPr>
          </a:p>
        </p:txBody>
      </p:sp>
      <p:sp>
        <p:nvSpPr>
          <p:cNvPr id="76809" name="Rectangle 10"/>
          <p:cNvSpPr>
            <a:spLocks noChangeArrowheads="1"/>
          </p:cNvSpPr>
          <p:nvPr/>
        </p:nvSpPr>
        <p:spPr bwMode="auto">
          <a:xfrm>
            <a:off x="990600" y="49530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Arial" charset="0"/>
              </a:rPr>
              <a:t>use </a:t>
            </a:r>
          </a:p>
          <a:p>
            <a:pPr algn="ctr"/>
            <a:r>
              <a:rPr lang="en-US" sz="2000" dirty="0">
                <a:latin typeface="Arial" charset="0"/>
                <a:sym typeface="Symbol" charset="0"/>
              </a:rPr>
              <a:t> </a:t>
            </a:r>
            <a:r>
              <a:rPr lang="en-US" sz="2000" dirty="0">
                <a:latin typeface="Arial" charset="0"/>
              </a:rPr>
              <a:t>used</a:t>
            </a:r>
            <a:endParaRPr lang="en-US" dirty="0">
              <a:latin typeface="Arial" charset="0"/>
            </a:endParaRPr>
          </a:p>
        </p:txBody>
      </p:sp>
      <p:sp>
        <p:nvSpPr>
          <p:cNvPr id="76810" name="Rectangle 11"/>
          <p:cNvSpPr>
            <a:spLocks noChangeArrowheads="1"/>
          </p:cNvSpPr>
          <p:nvPr/>
        </p:nvSpPr>
        <p:spPr bwMode="auto">
          <a:xfrm>
            <a:off x="6400800" y="51054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sym typeface="Symbol" charset="0"/>
              </a:rPr>
              <a:t>any verb</a:t>
            </a:r>
          </a:p>
          <a:p>
            <a:pPr algn="ctr"/>
            <a:r>
              <a:rPr lang="en-US" sz="2000">
                <a:latin typeface="Arial" charset="0"/>
                <a:sym typeface="Symbol" charset="0"/>
              </a:rPr>
              <a:t> </a:t>
            </a:r>
            <a:r>
              <a:rPr lang="en-US" sz="2000">
                <a:latin typeface="Arial" charset="0"/>
              </a:rPr>
              <a:t>-ed</a:t>
            </a:r>
            <a:endParaRPr lang="en-US">
              <a:latin typeface="Arial" charset="0"/>
            </a:endParaRPr>
          </a:p>
        </p:txBody>
      </p:sp>
      <p:sp>
        <p:nvSpPr>
          <p:cNvPr id="76811" name="Rectangle 12"/>
          <p:cNvSpPr>
            <a:spLocks noChangeArrowheads="1"/>
          </p:cNvSpPr>
          <p:nvPr/>
        </p:nvSpPr>
        <p:spPr bwMode="auto">
          <a:xfrm>
            <a:off x="4343400" y="51054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sym typeface="Symbol" charset="0"/>
              </a:rPr>
              <a:t>-ing</a:t>
            </a:r>
          </a:p>
          <a:p>
            <a:pPr algn="ctr"/>
            <a:r>
              <a:rPr lang="en-US" sz="2000">
                <a:latin typeface="Arial" charset="0"/>
                <a:sym typeface="Symbol" charset="0"/>
              </a:rPr>
              <a:t> </a:t>
            </a:r>
            <a:r>
              <a:rPr lang="en-US" sz="2000">
                <a:latin typeface="Arial" charset="0"/>
              </a:rPr>
              <a:t>-ang</a:t>
            </a:r>
            <a:endParaRPr lang="en-US">
              <a:latin typeface="Arial" charset="0"/>
            </a:endParaRPr>
          </a:p>
        </p:txBody>
      </p:sp>
      <p:sp>
        <p:nvSpPr>
          <p:cNvPr id="13" name="Rectangle 12"/>
          <p:cNvSpPr>
            <a:spLocks noChangeArrowheads="1"/>
          </p:cNvSpPr>
          <p:nvPr/>
        </p:nvSpPr>
        <p:spPr bwMode="auto">
          <a:xfrm>
            <a:off x="6400800" y="3655440"/>
            <a:ext cx="1219200" cy="609600"/>
          </a:xfrm>
          <a:prstGeom prst="rect">
            <a:avLst/>
          </a:prstGeom>
          <a:solidFill>
            <a:schemeClr val="bg2"/>
          </a:solidFill>
          <a:ln w="9525">
            <a:solidFill>
              <a:schemeClr val="tx1"/>
            </a:solidFill>
            <a:miter lim="800000"/>
            <a:headEnd/>
            <a:tailEnd/>
          </a:ln>
        </p:spPr>
        <p:txBody>
          <a:bodyPr wrap="none" anchor="ctr"/>
          <a:lstStyle/>
          <a:p>
            <a:pPr algn="ctr"/>
            <a:r>
              <a:rPr lang="en-US" sz="2000" dirty="0">
                <a:latin typeface="Arial" charset="0"/>
                <a:sym typeface="Symbol" charset="0"/>
              </a:rPr>
              <a:t>Retrieve</a:t>
            </a:r>
            <a:endParaRPr lang="en-US" dirty="0">
              <a:latin typeface="Arial" charset="0"/>
            </a:endParaRPr>
          </a:p>
        </p:txBody>
      </p:sp>
      <p:sp>
        <p:nvSpPr>
          <p:cNvPr id="14" name="Rectangle 8"/>
          <p:cNvSpPr>
            <a:spLocks noChangeArrowheads="1"/>
          </p:cNvSpPr>
          <p:nvPr/>
        </p:nvSpPr>
        <p:spPr bwMode="auto">
          <a:xfrm>
            <a:off x="1524000" y="5412783"/>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Arial" charset="0"/>
              </a:rPr>
              <a:t>sing </a:t>
            </a:r>
          </a:p>
          <a:p>
            <a:pPr algn="ctr"/>
            <a:r>
              <a:rPr lang="en-US" sz="2000" dirty="0">
                <a:latin typeface="Arial" charset="0"/>
                <a:sym typeface="Symbol" charset="0"/>
              </a:rPr>
              <a:t> sang</a:t>
            </a:r>
            <a:endParaRPr lang="en-US" dirty="0">
              <a:latin typeface="Arial" charset="0"/>
            </a:endParaRPr>
          </a:p>
        </p:txBody>
      </p:sp>
    </p:spTree>
    <p:extLst>
      <p:ext uri="{BB962C8B-B14F-4D97-AF65-F5344CB8AC3E}">
        <p14:creationId xmlns:p14="http://schemas.microsoft.com/office/powerpoint/2010/main" val="250557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8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6809"/>
                                        </p:tgtEl>
                                        <p:attrNameLst>
                                          <p:attrName>style.visibility</p:attrName>
                                        </p:attrNameLst>
                                      </p:cBhvr>
                                      <p:to>
                                        <p:strVal val="visible"/>
                                      </p:to>
                                    </p:set>
                                    <p:animEffect transition="in" filter="fade">
                                      <p:cBhvr>
                                        <p:cTn id="21" dur="500"/>
                                        <p:tgtEl>
                                          <p:spTgt spid="7680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6808"/>
                                        </p:tgtEl>
                                        <p:attrNameLst>
                                          <p:attrName>style.visibility</p:attrName>
                                        </p:attrNameLst>
                                      </p:cBhvr>
                                      <p:to>
                                        <p:strVal val="visible"/>
                                      </p:to>
                                    </p:set>
                                    <p:animEffect transition="in" filter="fade">
                                      <p:cBhvr>
                                        <p:cTn id="25" dur="500"/>
                                        <p:tgtEl>
                                          <p:spTgt spid="7680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76801"/>
                                        </p:tgtEl>
                                        <p:attrNameLst>
                                          <p:attrName>style.visibility</p:attrName>
                                        </p:attrNameLst>
                                      </p:cBhvr>
                                      <p:to>
                                        <p:strVal val="visible"/>
                                      </p:to>
                                    </p:set>
                                    <p:animEffect transition="in" filter="fade">
                                      <p:cBhvr>
                                        <p:cTn id="29" dur="500"/>
                                        <p:tgtEl>
                                          <p:spTgt spid="76801"/>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76807"/>
                                        </p:tgtEl>
                                        <p:attrNameLst>
                                          <p:attrName>style.visibility</p:attrName>
                                        </p:attrNameLst>
                                      </p:cBhvr>
                                      <p:to>
                                        <p:strVal val="visible"/>
                                      </p:to>
                                    </p:set>
                                    <p:animEffect transition="in" filter="fade">
                                      <p:cBhvr>
                                        <p:cTn id="33" dur="500"/>
                                        <p:tgtEl>
                                          <p:spTgt spid="76807"/>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76811"/>
                                        </p:tgtEl>
                                        <p:attrNameLst>
                                          <p:attrName>style.visibility</p:attrName>
                                        </p:attrNameLst>
                                      </p:cBhvr>
                                      <p:to>
                                        <p:strVal val="visible"/>
                                      </p:to>
                                    </p:set>
                                    <p:animEffect transition="in" filter="fade">
                                      <p:cBhvr>
                                        <p:cTn id="37" dur="500"/>
                                        <p:tgtEl>
                                          <p:spTgt spid="76811"/>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6810"/>
                                        </p:tgtEl>
                                        <p:attrNameLst>
                                          <p:attrName>style.visibility</p:attrName>
                                        </p:attrNameLst>
                                      </p:cBhvr>
                                      <p:to>
                                        <p:strVal val="visible"/>
                                      </p:to>
                                    </p:set>
                                    <p:animEffect transition="in" filter="fade">
                                      <p:cBhvr>
                                        <p:cTn id="41" dur="500"/>
                                        <p:tgtEl>
                                          <p:spTgt spid="76810"/>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1" grpId="0" animBg="1"/>
      <p:bldP spid="76803" grpId="0" animBg="1"/>
      <p:bldP spid="76804" grpId="0" animBg="1"/>
      <p:bldP spid="76805" grpId="0"/>
      <p:bldP spid="76806" grpId="0"/>
      <p:bldP spid="76807" grpId="0" animBg="1"/>
      <p:bldP spid="76808" grpId="0" animBg="1"/>
      <p:bldP spid="76809" grpId="0" animBg="1"/>
      <p:bldP spid="76810" grpId="0" animBg="1"/>
      <p:bldP spid="76811" grpId="0" animBg="1"/>
      <p:bldP spid="13" grpId="0" animBg="1"/>
      <p:bldP spid="1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ChangeArrowheads="1"/>
          </p:cNvSpPr>
          <p:nvPr/>
        </p:nvSpPr>
        <p:spPr bwMode="auto">
          <a:xfrm>
            <a:off x="1905000" y="18288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be </a:t>
            </a:r>
          </a:p>
          <a:p>
            <a:pPr algn="ctr"/>
            <a:r>
              <a:rPr lang="en-US" sz="2000">
                <a:latin typeface="Arial" charset="0"/>
                <a:sym typeface="Symbol" charset="0"/>
              </a:rPr>
              <a:t> </a:t>
            </a:r>
            <a:r>
              <a:rPr lang="en-US" sz="2000">
                <a:latin typeface="Arial" charset="0"/>
              </a:rPr>
              <a:t>was</a:t>
            </a:r>
            <a:endParaRPr lang="en-US">
              <a:latin typeface="Arial" charset="0"/>
            </a:endParaRPr>
          </a:p>
        </p:txBody>
      </p:sp>
      <p:sp>
        <p:nvSpPr>
          <p:cNvPr id="400387" name="Rectangle 3"/>
          <p:cNvSpPr>
            <a:spLocks noGrp="1" noChangeArrowheads="1"/>
          </p:cNvSpPr>
          <p:nvPr>
            <p:ph type="title"/>
          </p:nvPr>
        </p:nvSpPr>
        <p:spPr/>
        <p:txBody>
          <a:bodyPr/>
          <a:lstStyle/>
          <a:p>
            <a:pPr eaLnBrk="1" hangingPunct="1">
              <a:defRPr/>
            </a:pPr>
            <a:r>
              <a:rPr lang="en-US" dirty="0">
                <a:ea typeface="ＭＳ Ｐゴシック" charset="0"/>
              </a:rPr>
              <a:t>Utility of learned rules</a:t>
            </a:r>
          </a:p>
        </p:txBody>
      </p:sp>
      <p:sp>
        <p:nvSpPr>
          <p:cNvPr id="78851" name="Line 4"/>
          <p:cNvSpPr>
            <a:spLocks noChangeShapeType="1"/>
          </p:cNvSpPr>
          <p:nvPr/>
        </p:nvSpPr>
        <p:spPr bwMode="auto">
          <a:xfrm flipV="1">
            <a:off x="1600200" y="2209800"/>
            <a:ext cx="0" cy="38862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8852" name="Line 5"/>
          <p:cNvSpPr>
            <a:spLocks noChangeShapeType="1"/>
          </p:cNvSpPr>
          <p:nvPr/>
        </p:nvSpPr>
        <p:spPr bwMode="auto">
          <a:xfrm flipV="1">
            <a:off x="1219200" y="5715000"/>
            <a:ext cx="67056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8853" name="Text Box 6"/>
          <p:cNvSpPr txBox="1">
            <a:spLocks noChangeArrowheads="1"/>
          </p:cNvSpPr>
          <p:nvPr/>
        </p:nvSpPr>
        <p:spPr bwMode="auto">
          <a:xfrm>
            <a:off x="609600" y="3505200"/>
            <a:ext cx="928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latin typeface="Arial" charset="0"/>
              </a:rPr>
              <a:t>Utility</a:t>
            </a:r>
          </a:p>
        </p:txBody>
      </p:sp>
      <p:sp>
        <p:nvSpPr>
          <p:cNvPr id="78854" name="Text Box 7"/>
          <p:cNvSpPr txBox="1">
            <a:spLocks noChangeArrowheads="1"/>
          </p:cNvSpPr>
          <p:nvPr/>
        </p:nvSpPr>
        <p:spPr bwMode="auto">
          <a:xfrm>
            <a:off x="3276600" y="5867400"/>
            <a:ext cx="15732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latin typeface="Arial" charset="0"/>
              </a:rPr>
              <a:t>Generality</a:t>
            </a:r>
          </a:p>
        </p:txBody>
      </p:sp>
      <p:sp>
        <p:nvSpPr>
          <p:cNvPr id="78855" name="Rectangle 8"/>
          <p:cNvSpPr>
            <a:spLocks noChangeArrowheads="1"/>
          </p:cNvSpPr>
          <p:nvPr/>
        </p:nvSpPr>
        <p:spPr bwMode="auto">
          <a:xfrm>
            <a:off x="1905000" y="23622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go </a:t>
            </a:r>
          </a:p>
          <a:p>
            <a:pPr algn="ctr"/>
            <a:r>
              <a:rPr lang="en-US" sz="2000">
                <a:latin typeface="Arial" charset="0"/>
                <a:sym typeface="Symbol" charset="0"/>
              </a:rPr>
              <a:t> </a:t>
            </a:r>
            <a:r>
              <a:rPr lang="en-US" sz="2000">
                <a:latin typeface="Arial" charset="0"/>
              </a:rPr>
              <a:t>went</a:t>
            </a:r>
            <a:endParaRPr lang="en-US">
              <a:latin typeface="Arial" charset="0"/>
            </a:endParaRPr>
          </a:p>
        </p:txBody>
      </p:sp>
      <p:sp>
        <p:nvSpPr>
          <p:cNvPr id="78856" name="Rectangle 9"/>
          <p:cNvSpPr>
            <a:spLocks noChangeArrowheads="1"/>
          </p:cNvSpPr>
          <p:nvPr/>
        </p:nvSpPr>
        <p:spPr bwMode="auto">
          <a:xfrm>
            <a:off x="1905000" y="48768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cheat </a:t>
            </a:r>
          </a:p>
          <a:p>
            <a:pPr algn="ctr"/>
            <a:r>
              <a:rPr lang="en-US" sz="2000">
                <a:latin typeface="Arial" charset="0"/>
                <a:sym typeface="Symbol" charset="0"/>
              </a:rPr>
              <a:t> </a:t>
            </a:r>
            <a:r>
              <a:rPr lang="en-US" sz="2000">
                <a:latin typeface="Arial" charset="0"/>
              </a:rPr>
              <a:t>cheated</a:t>
            </a:r>
            <a:endParaRPr lang="en-US">
              <a:latin typeface="Arial" charset="0"/>
            </a:endParaRPr>
          </a:p>
        </p:txBody>
      </p:sp>
      <p:sp>
        <p:nvSpPr>
          <p:cNvPr id="78857" name="Rectangle 10"/>
          <p:cNvSpPr>
            <a:spLocks noChangeArrowheads="1"/>
          </p:cNvSpPr>
          <p:nvPr/>
        </p:nvSpPr>
        <p:spPr bwMode="auto">
          <a:xfrm>
            <a:off x="1905000" y="28956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use </a:t>
            </a:r>
          </a:p>
          <a:p>
            <a:pPr algn="ctr"/>
            <a:r>
              <a:rPr lang="en-US" sz="2000">
                <a:latin typeface="Arial" charset="0"/>
                <a:sym typeface="Symbol" charset="0"/>
              </a:rPr>
              <a:t> </a:t>
            </a:r>
            <a:r>
              <a:rPr lang="en-US" sz="2000">
                <a:latin typeface="Arial" charset="0"/>
              </a:rPr>
              <a:t>used</a:t>
            </a:r>
            <a:endParaRPr lang="en-US">
              <a:latin typeface="Arial" charset="0"/>
            </a:endParaRPr>
          </a:p>
        </p:txBody>
      </p:sp>
      <p:sp>
        <p:nvSpPr>
          <p:cNvPr id="78858" name="Rectangle 11"/>
          <p:cNvSpPr>
            <a:spLocks noChangeArrowheads="1"/>
          </p:cNvSpPr>
          <p:nvPr/>
        </p:nvSpPr>
        <p:spPr bwMode="auto">
          <a:xfrm>
            <a:off x="6400800" y="51054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sym typeface="Symbol" charset="0"/>
              </a:rPr>
              <a:t>any verb</a:t>
            </a:r>
          </a:p>
          <a:p>
            <a:pPr algn="ctr"/>
            <a:r>
              <a:rPr lang="en-US" sz="2000">
                <a:latin typeface="Arial" charset="0"/>
                <a:sym typeface="Symbol" charset="0"/>
              </a:rPr>
              <a:t> </a:t>
            </a:r>
            <a:r>
              <a:rPr lang="en-US" sz="2000">
                <a:latin typeface="Arial" charset="0"/>
              </a:rPr>
              <a:t>-ed</a:t>
            </a:r>
            <a:endParaRPr lang="en-US">
              <a:latin typeface="Arial" charset="0"/>
            </a:endParaRPr>
          </a:p>
        </p:txBody>
      </p:sp>
      <p:sp>
        <p:nvSpPr>
          <p:cNvPr id="78859" name="Rectangle 12"/>
          <p:cNvSpPr>
            <a:spLocks noChangeArrowheads="1"/>
          </p:cNvSpPr>
          <p:nvPr/>
        </p:nvSpPr>
        <p:spPr bwMode="auto">
          <a:xfrm>
            <a:off x="4343400" y="51054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sym typeface="Symbol" charset="0"/>
              </a:rPr>
              <a:t>-ing</a:t>
            </a:r>
          </a:p>
          <a:p>
            <a:pPr algn="ctr"/>
            <a:r>
              <a:rPr lang="en-US" sz="2000">
                <a:latin typeface="Arial" charset="0"/>
                <a:sym typeface="Symbol" charset="0"/>
              </a:rPr>
              <a:t> </a:t>
            </a:r>
            <a:r>
              <a:rPr lang="en-US" sz="2000">
                <a:latin typeface="Arial" charset="0"/>
              </a:rPr>
              <a:t>-ang</a:t>
            </a:r>
            <a:endParaRPr lang="en-US">
              <a:latin typeface="Arial" charset="0"/>
            </a:endParaRPr>
          </a:p>
        </p:txBody>
      </p:sp>
      <p:sp>
        <p:nvSpPr>
          <p:cNvPr id="13" name="Rectangle 12"/>
          <p:cNvSpPr>
            <a:spLocks noChangeArrowheads="1"/>
          </p:cNvSpPr>
          <p:nvPr/>
        </p:nvSpPr>
        <p:spPr bwMode="auto">
          <a:xfrm>
            <a:off x="6400800" y="3655440"/>
            <a:ext cx="1219200" cy="609600"/>
          </a:xfrm>
          <a:prstGeom prst="rect">
            <a:avLst/>
          </a:prstGeom>
          <a:solidFill>
            <a:schemeClr val="bg2"/>
          </a:solidFill>
          <a:ln w="9525">
            <a:solidFill>
              <a:schemeClr val="tx1"/>
            </a:solidFill>
            <a:miter lim="800000"/>
            <a:headEnd/>
            <a:tailEnd/>
          </a:ln>
        </p:spPr>
        <p:txBody>
          <a:bodyPr wrap="none" anchor="ctr"/>
          <a:lstStyle/>
          <a:p>
            <a:pPr algn="ctr"/>
            <a:r>
              <a:rPr lang="en-US" sz="2000" dirty="0">
                <a:latin typeface="Arial" charset="0"/>
                <a:sym typeface="Symbol" charset="0"/>
              </a:rPr>
              <a:t>Retrieve</a:t>
            </a:r>
            <a:endParaRPr lang="en-US" dirty="0">
              <a:latin typeface="Arial" charset="0"/>
            </a:endParaRPr>
          </a:p>
        </p:txBody>
      </p:sp>
      <p:sp>
        <p:nvSpPr>
          <p:cNvPr id="14" name="Rectangle 8"/>
          <p:cNvSpPr>
            <a:spLocks noChangeArrowheads="1"/>
          </p:cNvSpPr>
          <p:nvPr/>
        </p:nvSpPr>
        <p:spPr bwMode="auto">
          <a:xfrm>
            <a:off x="1524000" y="5412783"/>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Arial" charset="0"/>
              </a:rPr>
              <a:t>sing </a:t>
            </a:r>
          </a:p>
          <a:p>
            <a:pPr algn="ctr"/>
            <a:r>
              <a:rPr lang="en-US" sz="2000" dirty="0">
                <a:latin typeface="Arial" charset="0"/>
                <a:sym typeface="Symbol" charset="0"/>
              </a:rPr>
              <a:t> sang</a:t>
            </a:r>
            <a:endParaRPr lang="en-US" dirty="0">
              <a:latin typeface="Arial" charset="0"/>
            </a:endParaRPr>
          </a:p>
        </p:txBody>
      </p:sp>
    </p:spTree>
    <p:extLst>
      <p:ext uri="{BB962C8B-B14F-4D97-AF65-F5344CB8AC3E}">
        <p14:creationId xmlns:p14="http://schemas.microsoft.com/office/powerpoint/2010/main" val="309880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2841" y="2960177"/>
            <a:ext cx="1627369" cy="646331"/>
          </a:xfrm>
          <a:prstGeom prst="rect">
            <a:avLst/>
          </a:prstGeom>
          <a:noFill/>
        </p:spPr>
        <p:txBody>
          <a:bodyPr wrap="none" rtlCol="0">
            <a:spAutoFit/>
          </a:bodyPr>
          <a:lstStyle/>
          <a:p>
            <a:r>
              <a:rPr lang="en-US" sz="3600" dirty="0"/>
              <a:t>7 $ 3 = ?</a:t>
            </a:r>
          </a:p>
        </p:txBody>
      </p:sp>
      <p:sp>
        <p:nvSpPr>
          <p:cNvPr id="5" name="Rectangle 4"/>
          <p:cNvSpPr/>
          <p:nvPr/>
        </p:nvSpPr>
        <p:spPr>
          <a:xfrm>
            <a:off x="2672035" y="3834761"/>
            <a:ext cx="3768980" cy="646331"/>
          </a:xfrm>
          <a:prstGeom prst="rect">
            <a:avLst/>
          </a:prstGeom>
        </p:spPr>
        <p:txBody>
          <a:bodyPr wrap="none">
            <a:spAutoFit/>
          </a:bodyPr>
          <a:lstStyle/>
          <a:p>
            <a:r>
              <a:rPr lang="en-US" sz="3600" dirty="0"/>
              <a:t>7 $ 3 = 7 + 6 + 5 = 18</a:t>
            </a:r>
          </a:p>
        </p:txBody>
      </p:sp>
    </p:spTree>
    <p:extLst>
      <p:ext uri="{BB962C8B-B14F-4D97-AF65-F5344CB8AC3E}">
        <p14:creationId xmlns:p14="http://schemas.microsoft.com/office/powerpoint/2010/main" val="42527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ChangeArrowheads="1"/>
          </p:cNvSpPr>
          <p:nvPr/>
        </p:nvSpPr>
        <p:spPr bwMode="auto">
          <a:xfrm>
            <a:off x="1905000" y="18288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be </a:t>
            </a:r>
          </a:p>
          <a:p>
            <a:pPr algn="ctr"/>
            <a:r>
              <a:rPr lang="en-US" sz="2000">
                <a:latin typeface="Arial" charset="0"/>
                <a:sym typeface="Symbol" charset="0"/>
              </a:rPr>
              <a:t> </a:t>
            </a:r>
            <a:r>
              <a:rPr lang="en-US" sz="2000">
                <a:latin typeface="Arial" charset="0"/>
              </a:rPr>
              <a:t>was</a:t>
            </a:r>
            <a:endParaRPr lang="en-US">
              <a:latin typeface="Arial" charset="0"/>
            </a:endParaRPr>
          </a:p>
        </p:txBody>
      </p:sp>
      <p:sp>
        <p:nvSpPr>
          <p:cNvPr id="402435" name="Rectangle 3"/>
          <p:cNvSpPr>
            <a:spLocks noGrp="1" noChangeArrowheads="1"/>
          </p:cNvSpPr>
          <p:nvPr>
            <p:ph type="title"/>
          </p:nvPr>
        </p:nvSpPr>
        <p:spPr/>
        <p:txBody>
          <a:bodyPr/>
          <a:lstStyle/>
          <a:p>
            <a:pPr eaLnBrk="1" hangingPunct="1">
              <a:defRPr/>
            </a:pPr>
            <a:r>
              <a:rPr lang="en-US" dirty="0">
                <a:ea typeface="ＭＳ Ｐゴシック" charset="0"/>
              </a:rPr>
              <a:t>Utility of learned rules</a:t>
            </a:r>
          </a:p>
        </p:txBody>
      </p:sp>
      <p:sp>
        <p:nvSpPr>
          <p:cNvPr id="80899" name="Line 4"/>
          <p:cNvSpPr>
            <a:spLocks noChangeShapeType="1"/>
          </p:cNvSpPr>
          <p:nvPr/>
        </p:nvSpPr>
        <p:spPr bwMode="auto">
          <a:xfrm flipV="1">
            <a:off x="1600200" y="2209800"/>
            <a:ext cx="0" cy="38862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0900" name="Line 5"/>
          <p:cNvSpPr>
            <a:spLocks noChangeShapeType="1"/>
          </p:cNvSpPr>
          <p:nvPr/>
        </p:nvSpPr>
        <p:spPr bwMode="auto">
          <a:xfrm flipV="1">
            <a:off x="1219200" y="5715000"/>
            <a:ext cx="67056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0901" name="Text Box 6"/>
          <p:cNvSpPr txBox="1">
            <a:spLocks noChangeArrowheads="1"/>
          </p:cNvSpPr>
          <p:nvPr/>
        </p:nvSpPr>
        <p:spPr bwMode="auto">
          <a:xfrm>
            <a:off x="609600" y="3505200"/>
            <a:ext cx="928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latin typeface="Arial" charset="0"/>
              </a:rPr>
              <a:t>Utility</a:t>
            </a:r>
          </a:p>
        </p:txBody>
      </p:sp>
      <p:sp>
        <p:nvSpPr>
          <p:cNvPr id="80902" name="Text Box 7"/>
          <p:cNvSpPr txBox="1">
            <a:spLocks noChangeArrowheads="1"/>
          </p:cNvSpPr>
          <p:nvPr/>
        </p:nvSpPr>
        <p:spPr bwMode="auto">
          <a:xfrm>
            <a:off x="3276600" y="5867400"/>
            <a:ext cx="15732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latin typeface="Arial" charset="0"/>
              </a:rPr>
              <a:t>Generality</a:t>
            </a:r>
          </a:p>
        </p:txBody>
      </p:sp>
      <p:sp>
        <p:nvSpPr>
          <p:cNvPr id="80903" name="Rectangle 8"/>
          <p:cNvSpPr>
            <a:spLocks noChangeArrowheads="1"/>
          </p:cNvSpPr>
          <p:nvPr/>
        </p:nvSpPr>
        <p:spPr bwMode="auto">
          <a:xfrm>
            <a:off x="1905000" y="23622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go </a:t>
            </a:r>
          </a:p>
          <a:p>
            <a:pPr algn="ctr"/>
            <a:r>
              <a:rPr lang="en-US" sz="2000">
                <a:latin typeface="Arial" charset="0"/>
                <a:sym typeface="Symbol" charset="0"/>
              </a:rPr>
              <a:t> </a:t>
            </a:r>
            <a:r>
              <a:rPr lang="en-US" sz="2000">
                <a:latin typeface="Arial" charset="0"/>
              </a:rPr>
              <a:t>went</a:t>
            </a:r>
            <a:endParaRPr lang="en-US">
              <a:latin typeface="Arial" charset="0"/>
            </a:endParaRPr>
          </a:p>
        </p:txBody>
      </p:sp>
      <p:sp>
        <p:nvSpPr>
          <p:cNvPr id="80904" name="Rectangle 9"/>
          <p:cNvSpPr>
            <a:spLocks noChangeArrowheads="1"/>
          </p:cNvSpPr>
          <p:nvPr/>
        </p:nvSpPr>
        <p:spPr bwMode="auto">
          <a:xfrm>
            <a:off x="1905000" y="48768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cheat </a:t>
            </a:r>
          </a:p>
          <a:p>
            <a:pPr algn="ctr"/>
            <a:r>
              <a:rPr lang="en-US" sz="2000">
                <a:latin typeface="Arial" charset="0"/>
                <a:sym typeface="Symbol" charset="0"/>
              </a:rPr>
              <a:t> </a:t>
            </a:r>
            <a:r>
              <a:rPr lang="en-US" sz="2000">
                <a:latin typeface="Arial" charset="0"/>
              </a:rPr>
              <a:t>cheated</a:t>
            </a:r>
            <a:endParaRPr lang="en-US">
              <a:latin typeface="Arial" charset="0"/>
            </a:endParaRPr>
          </a:p>
        </p:txBody>
      </p:sp>
      <p:sp>
        <p:nvSpPr>
          <p:cNvPr id="80905" name="Rectangle 10"/>
          <p:cNvSpPr>
            <a:spLocks noChangeArrowheads="1"/>
          </p:cNvSpPr>
          <p:nvPr/>
        </p:nvSpPr>
        <p:spPr bwMode="auto">
          <a:xfrm>
            <a:off x="1905000" y="28956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Arial" charset="0"/>
              </a:rPr>
              <a:t>use </a:t>
            </a:r>
          </a:p>
          <a:p>
            <a:pPr algn="ctr"/>
            <a:r>
              <a:rPr lang="en-US" sz="2000" dirty="0">
                <a:latin typeface="Arial" charset="0"/>
                <a:sym typeface="Symbol" charset="0"/>
              </a:rPr>
              <a:t> </a:t>
            </a:r>
            <a:r>
              <a:rPr lang="en-US" sz="2000" dirty="0">
                <a:latin typeface="Arial" charset="0"/>
              </a:rPr>
              <a:t>used</a:t>
            </a:r>
            <a:endParaRPr lang="en-US" dirty="0">
              <a:latin typeface="Arial" charset="0"/>
            </a:endParaRPr>
          </a:p>
        </p:txBody>
      </p:sp>
      <p:sp>
        <p:nvSpPr>
          <p:cNvPr id="80906" name="Rectangle 11"/>
          <p:cNvSpPr>
            <a:spLocks noChangeArrowheads="1"/>
          </p:cNvSpPr>
          <p:nvPr/>
        </p:nvSpPr>
        <p:spPr bwMode="auto">
          <a:xfrm>
            <a:off x="6400800" y="29718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sym typeface="Symbol" charset="0"/>
              </a:rPr>
              <a:t>any verb</a:t>
            </a:r>
          </a:p>
          <a:p>
            <a:pPr algn="ctr"/>
            <a:r>
              <a:rPr lang="en-US" sz="2000">
                <a:latin typeface="Arial" charset="0"/>
                <a:sym typeface="Symbol" charset="0"/>
              </a:rPr>
              <a:t> </a:t>
            </a:r>
            <a:r>
              <a:rPr lang="en-US" sz="2000">
                <a:latin typeface="Arial" charset="0"/>
              </a:rPr>
              <a:t>-ed</a:t>
            </a:r>
            <a:endParaRPr lang="en-US">
              <a:latin typeface="Arial" charset="0"/>
            </a:endParaRPr>
          </a:p>
        </p:txBody>
      </p:sp>
      <p:sp>
        <p:nvSpPr>
          <p:cNvPr id="80907" name="Rectangle 12"/>
          <p:cNvSpPr>
            <a:spLocks noChangeArrowheads="1"/>
          </p:cNvSpPr>
          <p:nvPr/>
        </p:nvSpPr>
        <p:spPr bwMode="auto">
          <a:xfrm>
            <a:off x="4343400" y="51054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sym typeface="Symbol" charset="0"/>
              </a:rPr>
              <a:t>-ing</a:t>
            </a:r>
          </a:p>
          <a:p>
            <a:pPr algn="ctr"/>
            <a:r>
              <a:rPr lang="en-US" sz="2000">
                <a:latin typeface="Arial" charset="0"/>
                <a:sym typeface="Symbol" charset="0"/>
              </a:rPr>
              <a:t> </a:t>
            </a:r>
            <a:r>
              <a:rPr lang="en-US" sz="2000">
                <a:latin typeface="Arial" charset="0"/>
              </a:rPr>
              <a:t>-ang</a:t>
            </a:r>
            <a:endParaRPr lang="en-US">
              <a:latin typeface="Arial" charset="0"/>
            </a:endParaRPr>
          </a:p>
        </p:txBody>
      </p:sp>
      <p:sp>
        <p:nvSpPr>
          <p:cNvPr id="16" name="Rectangle 15"/>
          <p:cNvSpPr>
            <a:spLocks noChangeArrowheads="1"/>
          </p:cNvSpPr>
          <p:nvPr/>
        </p:nvSpPr>
        <p:spPr bwMode="auto">
          <a:xfrm>
            <a:off x="6400800" y="3655440"/>
            <a:ext cx="1219200" cy="609600"/>
          </a:xfrm>
          <a:prstGeom prst="rect">
            <a:avLst/>
          </a:prstGeom>
          <a:solidFill>
            <a:schemeClr val="bg2"/>
          </a:solidFill>
          <a:ln w="9525">
            <a:solidFill>
              <a:schemeClr val="tx1"/>
            </a:solidFill>
            <a:miter lim="800000"/>
            <a:headEnd/>
            <a:tailEnd/>
          </a:ln>
        </p:spPr>
        <p:txBody>
          <a:bodyPr wrap="none" anchor="ctr"/>
          <a:lstStyle/>
          <a:p>
            <a:pPr algn="ctr"/>
            <a:r>
              <a:rPr lang="en-US" sz="2000" dirty="0">
                <a:latin typeface="Arial" charset="0"/>
                <a:sym typeface="Symbol" charset="0"/>
              </a:rPr>
              <a:t>Retrieve</a:t>
            </a:r>
            <a:endParaRPr lang="en-US" dirty="0">
              <a:latin typeface="Arial" charset="0"/>
            </a:endParaRPr>
          </a:p>
        </p:txBody>
      </p:sp>
      <p:sp>
        <p:nvSpPr>
          <p:cNvPr id="17" name="Rectangle 8"/>
          <p:cNvSpPr>
            <a:spLocks noChangeArrowheads="1"/>
          </p:cNvSpPr>
          <p:nvPr/>
        </p:nvSpPr>
        <p:spPr bwMode="auto">
          <a:xfrm>
            <a:off x="2057400" y="4313238"/>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Arial" charset="0"/>
              </a:rPr>
              <a:t>sing </a:t>
            </a:r>
          </a:p>
          <a:p>
            <a:pPr algn="ctr"/>
            <a:r>
              <a:rPr lang="en-US" sz="2000" dirty="0">
                <a:latin typeface="Arial" charset="0"/>
                <a:sym typeface="Symbol" charset="0"/>
              </a:rPr>
              <a:t> sang</a:t>
            </a:r>
            <a:endParaRPr lang="en-US" dirty="0">
              <a:latin typeface="Arial" charset="0"/>
            </a:endParaRPr>
          </a:p>
        </p:txBody>
      </p:sp>
    </p:spTree>
    <p:extLst>
      <p:ext uri="{BB962C8B-B14F-4D97-AF65-F5344CB8AC3E}">
        <p14:creationId xmlns:p14="http://schemas.microsoft.com/office/powerpoint/2010/main" val="407800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ChangeArrowheads="1"/>
          </p:cNvSpPr>
          <p:nvPr/>
        </p:nvSpPr>
        <p:spPr bwMode="auto">
          <a:xfrm>
            <a:off x="1905000" y="18288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be </a:t>
            </a:r>
          </a:p>
          <a:p>
            <a:pPr algn="ctr"/>
            <a:r>
              <a:rPr lang="en-US" sz="2000">
                <a:latin typeface="Arial" charset="0"/>
                <a:sym typeface="Symbol" charset="0"/>
              </a:rPr>
              <a:t> </a:t>
            </a:r>
            <a:r>
              <a:rPr lang="en-US" sz="2000">
                <a:latin typeface="Arial" charset="0"/>
              </a:rPr>
              <a:t>was</a:t>
            </a:r>
            <a:endParaRPr lang="en-US">
              <a:latin typeface="Arial" charset="0"/>
            </a:endParaRPr>
          </a:p>
        </p:txBody>
      </p:sp>
      <p:sp>
        <p:nvSpPr>
          <p:cNvPr id="404483" name="Rectangle 3"/>
          <p:cNvSpPr>
            <a:spLocks noGrp="1" noChangeArrowheads="1"/>
          </p:cNvSpPr>
          <p:nvPr>
            <p:ph type="title"/>
          </p:nvPr>
        </p:nvSpPr>
        <p:spPr/>
        <p:txBody>
          <a:bodyPr/>
          <a:lstStyle/>
          <a:p>
            <a:pPr eaLnBrk="1" hangingPunct="1">
              <a:defRPr/>
            </a:pPr>
            <a:r>
              <a:rPr lang="en-US" dirty="0">
                <a:ea typeface="ＭＳ Ｐゴシック" charset="0"/>
              </a:rPr>
              <a:t>Utility of learned rules</a:t>
            </a:r>
          </a:p>
        </p:txBody>
      </p:sp>
      <p:sp>
        <p:nvSpPr>
          <p:cNvPr id="82947" name="Line 4"/>
          <p:cNvSpPr>
            <a:spLocks noChangeShapeType="1"/>
          </p:cNvSpPr>
          <p:nvPr/>
        </p:nvSpPr>
        <p:spPr bwMode="auto">
          <a:xfrm flipV="1">
            <a:off x="1600200" y="2209800"/>
            <a:ext cx="0" cy="38862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948" name="Line 5"/>
          <p:cNvSpPr>
            <a:spLocks noChangeShapeType="1"/>
          </p:cNvSpPr>
          <p:nvPr/>
        </p:nvSpPr>
        <p:spPr bwMode="auto">
          <a:xfrm flipV="1">
            <a:off x="1219200" y="5715000"/>
            <a:ext cx="67056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949" name="Text Box 6"/>
          <p:cNvSpPr txBox="1">
            <a:spLocks noChangeArrowheads="1"/>
          </p:cNvSpPr>
          <p:nvPr/>
        </p:nvSpPr>
        <p:spPr bwMode="auto">
          <a:xfrm>
            <a:off x="609600" y="3505200"/>
            <a:ext cx="928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latin typeface="Arial" charset="0"/>
              </a:rPr>
              <a:t>Utility</a:t>
            </a:r>
          </a:p>
        </p:txBody>
      </p:sp>
      <p:sp>
        <p:nvSpPr>
          <p:cNvPr id="82950" name="Text Box 7"/>
          <p:cNvSpPr txBox="1">
            <a:spLocks noChangeArrowheads="1"/>
          </p:cNvSpPr>
          <p:nvPr/>
        </p:nvSpPr>
        <p:spPr bwMode="auto">
          <a:xfrm>
            <a:off x="3276600" y="5867400"/>
            <a:ext cx="15732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latin typeface="Arial" charset="0"/>
              </a:rPr>
              <a:t>Generality</a:t>
            </a:r>
          </a:p>
        </p:txBody>
      </p:sp>
      <p:sp>
        <p:nvSpPr>
          <p:cNvPr id="82951" name="Rectangle 8"/>
          <p:cNvSpPr>
            <a:spLocks noChangeArrowheads="1"/>
          </p:cNvSpPr>
          <p:nvPr/>
        </p:nvSpPr>
        <p:spPr bwMode="auto">
          <a:xfrm>
            <a:off x="1905000" y="23622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go </a:t>
            </a:r>
          </a:p>
          <a:p>
            <a:pPr algn="ctr"/>
            <a:r>
              <a:rPr lang="en-US" sz="2000">
                <a:latin typeface="Arial" charset="0"/>
                <a:sym typeface="Symbol" charset="0"/>
              </a:rPr>
              <a:t> </a:t>
            </a:r>
            <a:r>
              <a:rPr lang="en-US" sz="2000">
                <a:latin typeface="Arial" charset="0"/>
              </a:rPr>
              <a:t>went</a:t>
            </a:r>
            <a:endParaRPr lang="en-US">
              <a:latin typeface="Arial" charset="0"/>
            </a:endParaRPr>
          </a:p>
        </p:txBody>
      </p:sp>
      <p:sp>
        <p:nvSpPr>
          <p:cNvPr id="82952" name="Rectangle 9"/>
          <p:cNvSpPr>
            <a:spLocks noChangeArrowheads="1"/>
          </p:cNvSpPr>
          <p:nvPr/>
        </p:nvSpPr>
        <p:spPr bwMode="auto">
          <a:xfrm>
            <a:off x="1905000" y="48768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rPr>
              <a:t>cheat </a:t>
            </a:r>
          </a:p>
          <a:p>
            <a:pPr algn="ctr"/>
            <a:r>
              <a:rPr lang="en-US" sz="2000">
                <a:latin typeface="Arial" charset="0"/>
                <a:sym typeface="Symbol" charset="0"/>
              </a:rPr>
              <a:t> </a:t>
            </a:r>
            <a:r>
              <a:rPr lang="en-US" sz="2000">
                <a:latin typeface="Arial" charset="0"/>
              </a:rPr>
              <a:t>cheated</a:t>
            </a:r>
            <a:endParaRPr lang="en-US">
              <a:latin typeface="Arial" charset="0"/>
            </a:endParaRPr>
          </a:p>
        </p:txBody>
      </p:sp>
      <p:sp>
        <p:nvSpPr>
          <p:cNvPr id="82953" name="Rectangle 10"/>
          <p:cNvSpPr>
            <a:spLocks noChangeArrowheads="1"/>
          </p:cNvSpPr>
          <p:nvPr/>
        </p:nvSpPr>
        <p:spPr bwMode="auto">
          <a:xfrm>
            <a:off x="1905000" y="28956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Arial" charset="0"/>
              </a:rPr>
              <a:t>use </a:t>
            </a:r>
          </a:p>
          <a:p>
            <a:pPr algn="ctr"/>
            <a:r>
              <a:rPr lang="en-US" sz="2000" dirty="0">
                <a:latin typeface="Arial" charset="0"/>
                <a:sym typeface="Symbol" charset="0"/>
              </a:rPr>
              <a:t> </a:t>
            </a:r>
            <a:r>
              <a:rPr lang="en-US" sz="2000" dirty="0">
                <a:latin typeface="Arial" charset="0"/>
              </a:rPr>
              <a:t>used</a:t>
            </a:r>
            <a:endParaRPr lang="en-US" dirty="0">
              <a:latin typeface="Arial" charset="0"/>
            </a:endParaRPr>
          </a:p>
        </p:txBody>
      </p:sp>
      <p:sp>
        <p:nvSpPr>
          <p:cNvPr id="82954" name="Rectangle 11"/>
          <p:cNvSpPr>
            <a:spLocks noChangeArrowheads="1"/>
          </p:cNvSpPr>
          <p:nvPr/>
        </p:nvSpPr>
        <p:spPr bwMode="auto">
          <a:xfrm>
            <a:off x="6400800" y="29718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sym typeface="Symbol" charset="0"/>
              </a:rPr>
              <a:t>any verb</a:t>
            </a:r>
          </a:p>
          <a:p>
            <a:pPr algn="ctr"/>
            <a:r>
              <a:rPr lang="en-US" sz="2000">
                <a:latin typeface="Arial" charset="0"/>
                <a:sym typeface="Symbol" charset="0"/>
              </a:rPr>
              <a:t> </a:t>
            </a:r>
            <a:r>
              <a:rPr lang="en-US" sz="2000">
                <a:latin typeface="Arial" charset="0"/>
              </a:rPr>
              <a:t>-ed</a:t>
            </a:r>
            <a:endParaRPr lang="en-US">
              <a:latin typeface="Arial" charset="0"/>
            </a:endParaRPr>
          </a:p>
        </p:txBody>
      </p:sp>
      <p:sp>
        <p:nvSpPr>
          <p:cNvPr id="82955" name="Rectangle 12"/>
          <p:cNvSpPr>
            <a:spLocks noChangeArrowheads="1"/>
          </p:cNvSpPr>
          <p:nvPr/>
        </p:nvSpPr>
        <p:spPr bwMode="auto">
          <a:xfrm>
            <a:off x="4343400" y="4114800"/>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a:latin typeface="Arial" charset="0"/>
                <a:sym typeface="Symbol" charset="0"/>
              </a:rPr>
              <a:t>-ing</a:t>
            </a:r>
          </a:p>
          <a:p>
            <a:pPr algn="ctr"/>
            <a:r>
              <a:rPr lang="en-US" sz="2000">
                <a:latin typeface="Arial" charset="0"/>
                <a:sym typeface="Symbol" charset="0"/>
              </a:rPr>
              <a:t> </a:t>
            </a:r>
            <a:r>
              <a:rPr lang="en-US" sz="2000">
                <a:latin typeface="Arial" charset="0"/>
              </a:rPr>
              <a:t>-ang</a:t>
            </a:r>
            <a:endParaRPr lang="en-US">
              <a:latin typeface="Arial" charset="0"/>
            </a:endParaRPr>
          </a:p>
        </p:txBody>
      </p:sp>
      <p:sp>
        <p:nvSpPr>
          <p:cNvPr id="13" name="Rectangle 12"/>
          <p:cNvSpPr>
            <a:spLocks noChangeArrowheads="1"/>
          </p:cNvSpPr>
          <p:nvPr/>
        </p:nvSpPr>
        <p:spPr bwMode="auto">
          <a:xfrm>
            <a:off x="6400800" y="3655440"/>
            <a:ext cx="1219200" cy="609600"/>
          </a:xfrm>
          <a:prstGeom prst="rect">
            <a:avLst/>
          </a:prstGeom>
          <a:solidFill>
            <a:schemeClr val="bg2"/>
          </a:solidFill>
          <a:ln w="9525">
            <a:solidFill>
              <a:schemeClr val="tx1"/>
            </a:solidFill>
            <a:miter lim="800000"/>
            <a:headEnd/>
            <a:tailEnd/>
          </a:ln>
        </p:spPr>
        <p:txBody>
          <a:bodyPr wrap="none" anchor="ctr"/>
          <a:lstStyle/>
          <a:p>
            <a:pPr algn="ctr"/>
            <a:r>
              <a:rPr lang="en-US" sz="2000" dirty="0">
                <a:latin typeface="Arial" charset="0"/>
                <a:sym typeface="Symbol" charset="0"/>
              </a:rPr>
              <a:t>Retrieve</a:t>
            </a:r>
            <a:endParaRPr lang="en-US" dirty="0">
              <a:latin typeface="Arial" charset="0"/>
            </a:endParaRPr>
          </a:p>
        </p:txBody>
      </p:sp>
      <p:sp>
        <p:nvSpPr>
          <p:cNvPr id="14" name="Rectangle 8"/>
          <p:cNvSpPr>
            <a:spLocks noChangeArrowheads="1"/>
          </p:cNvSpPr>
          <p:nvPr/>
        </p:nvSpPr>
        <p:spPr bwMode="auto">
          <a:xfrm>
            <a:off x="2819399" y="2842419"/>
            <a:ext cx="1219200" cy="6096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Arial" charset="0"/>
              </a:rPr>
              <a:t>sing </a:t>
            </a:r>
          </a:p>
          <a:p>
            <a:pPr algn="ctr"/>
            <a:r>
              <a:rPr lang="en-US" sz="2000" dirty="0">
                <a:latin typeface="Arial" charset="0"/>
                <a:sym typeface="Symbol" charset="0"/>
              </a:rPr>
              <a:t> sang</a:t>
            </a:r>
            <a:endParaRPr lang="en-US" dirty="0">
              <a:latin typeface="Arial" charset="0"/>
            </a:endParaRPr>
          </a:p>
        </p:txBody>
      </p:sp>
    </p:spTree>
    <p:extLst>
      <p:ext uri="{BB962C8B-B14F-4D97-AF65-F5344CB8AC3E}">
        <p14:creationId xmlns:p14="http://schemas.microsoft.com/office/powerpoint/2010/main" val="116495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eaLnBrk="1" hangingPunct="1">
              <a:defRPr/>
            </a:pPr>
            <a:r>
              <a:rPr kumimoji="0" lang="en-US" dirty="0">
                <a:ea typeface="ＭＳ Ｐゴシック" charset="0"/>
              </a:rPr>
              <a:t>Results of the model</a:t>
            </a:r>
          </a:p>
        </p:txBody>
      </p:sp>
      <p:grpSp>
        <p:nvGrpSpPr>
          <p:cNvPr id="6" name="Group 5"/>
          <p:cNvGrpSpPr/>
          <p:nvPr/>
        </p:nvGrpSpPr>
        <p:grpSpPr>
          <a:xfrm>
            <a:off x="838200" y="1676400"/>
            <a:ext cx="7543800" cy="4672013"/>
            <a:chOff x="838200" y="1676400"/>
            <a:chExt cx="7543800" cy="4672013"/>
          </a:xfrm>
        </p:grpSpPr>
        <p:pic>
          <p:nvPicPr>
            <p:cNvPr id="849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76400"/>
              <a:ext cx="7543800" cy="467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p:cNvSpPr txBox="1"/>
            <p:nvPr/>
          </p:nvSpPr>
          <p:spPr>
            <a:xfrm>
              <a:off x="5899184" y="3736025"/>
              <a:ext cx="1550161" cy="369332"/>
            </a:xfrm>
            <a:prstGeom prst="rect">
              <a:avLst/>
            </a:prstGeom>
            <a:solidFill>
              <a:schemeClr val="bg1"/>
            </a:solidFill>
          </p:spPr>
          <p:txBody>
            <a:bodyPr wrap="square" rtlCol="0">
              <a:spAutoFit/>
            </a:bodyPr>
            <a:lstStyle/>
            <a:p>
              <a:r>
                <a:rPr lang="en-GB" dirty="0"/>
                <a:t>Regular verbs</a:t>
              </a:r>
            </a:p>
          </p:txBody>
        </p:sp>
        <p:sp>
          <p:nvSpPr>
            <p:cNvPr id="5" name="TextBox 4"/>
            <p:cNvSpPr txBox="1"/>
            <p:nvPr/>
          </p:nvSpPr>
          <p:spPr>
            <a:xfrm>
              <a:off x="5899184" y="3421782"/>
              <a:ext cx="1550161" cy="369332"/>
            </a:xfrm>
            <a:prstGeom prst="rect">
              <a:avLst/>
            </a:prstGeom>
            <a:solidFill>
              <a:schemeClr val="bg1"/>
            </a:solidFill>
          </p:spPr>
          <p:txBody>
            <a:bodyPr wrap="none" rtlCol="0">
              <a:spAutoFit/>
            </a:bodyPr>
            <a:lstStyle/>
            <a:p>
              <a:r>
                <a:rPr lang="en-GB" dirty="0"/>
                <a:t>Irregular verbs</a:t>
              </a:r>
            </a:p>
          </p:txBody>
        </p:sp>
      </p:grpSp>
      <p:sp>
        <p:nvSpPr>
          <p:cNvPr id="85002" name="Rectangle 5"/>
          <p:cNvSpPr>
            <a:spLocks noChangeArrowheads="1"/>
          </p:cNvSpPr>
          <p:nvPr/>
        </p:nvSpPr>
        <p:spPr bwMode="auto">
          <a:xfrm>
            <a:off x="213945" y="41035"/>
            <a:ext cx="1828800" cy="1676400"/>
          </a:xfrm>
          <a:prstGeom prst="rect">
            <a:avLst/>
          </a:prstGeom>
          <a:solidFill>
            <a:schemeClr val="accent1"/>
          </a:solidFill>
          <a:ln w="9525">
            <a:solidFill>
              <a:schemeClr val="tx1"/>
            </a:solidFill>
            <a:miter lim="800000"/>
            <a:headEnd/>
            <a:tailEnd/>
          </a:ln>
        </p:spPr>
        <p:txBody>
          <a:bodyPr wrap="none" anchor="ctr"/>
          <a:lstStyle/>
          <a:p>
            <a:pPr algn="ctr"/>
            <a:r>
              <a:rPr lang="en-US" dirty="0">
                <a:latin typeface="Arial" charset="0"/>
              </a:rPr>
              <a:t>Successful</a:t>
            </a:r>
          </a:p>
          <a:p>
            <a:pPr algn="ctr"/>
            <a:r>
              <a:rPr lang="en-US" dirty="0">
                <a:latin typeface="Arial" charset="0"/>
              </a:rPr>
              <a:t>retrieval:</a:t>
            </a:r>
          </a:p>
          <a:p>
            <a:pPr algn="ctr"/>
            <a:r>
              <a:rPr lang="en-US" dirty="0">
                <a:latin typeface="Arial" charset="0"/>
              </a:rPr>
              <a:t>get sang</a:t>
            </a:r>
          </a:p>
          <a:p>
            <a:pPr algn="ctr"/>
            <a:r>
              <a:rPr lang="en-US" dirty="0">
                <a:latin typeface="Arial" charset="0"/>
              </a:rPr>
              <a:t>from memory</a:t>
            </a:r>
          </a:p>
        </p:txBody>
      </p:sp>
      <p:sp>
        <p:nvSpPr>
          <p:cNvPr id="85003" name="Line 6"/>
          <p:cNvSpPr>
            <a:spLocks noChangeShapeType="1"/>
          </p:cNvSpPr>
          <p:nvPr/>
        </p:nvSpPr>
        <p:spPr bwMode="auto">
          <a:xfrm>
            <a:off x="1108502" y="1722437"/>
            <a:ext cx="685800" cy="172503"/>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3" name="Group 7"/>
          <p:cNvGrpSpPr>
            <a:grpSpLocks/>
          </p:cNvGrpSpPr>
          <p:nvPr/>
        </p:nvGrpSpPr>
        <p:grpSpPr bwMode="auto">
          <a:xfrm>
            <a:off x="2182813" y="2619375"/>
            <a:ext cx="2465388" cy="2867025"/>
            <a:chOff x="1375" y="1650"/>
            <a:chExt cx="1553" cy="1806"/>
          </a:xfrm>
        </p:grpSpPr>
        <p:sp>
          <p:nvSpPr>
            <p:cNvPr id="85000" name="Rectangle 8"/>
            <p:cNvSpPr>
              <a:spLocks noChangeArrowheads="1"/>
            </p:cNvSpPr>
            <p:nvPr/>
          </p:nvSpPr>
          <p:spPr bwMode="auto">
            <a:xfrm>
              <a:off x="1824" y="2784"/>
              <a:ext cx="1104" cy="672"/>
            </a:xfrm>
            <a:prstGeom prst="rect">
              <a:avLst/>
            </a:prstGeom>
            <a:solidFill>
              <a:schemeClr val="accent1"/>
            </a:solidFill>
            <a:ln w="9525">
              <a:solidFill>
                <a:schemeClr val="tx1"/>
              </a:solidFill>
              <a:miter lim="800000"/>
              <a:headEnd/>
              <a:tailEnd/>
            </a:ln>
          </p:spPr>
          <p:txBody>
            <a:bodyPr wrap="none" anchor="ctr"/>
            <a:lstStyle/>
            <a:p>
              <a:pPr algn="ctr"/>
              <a:r>
                <a:rPr lang="en-US" dirty="0">
                  <a:latin typeface="Arial" charset="0"/>
                </a:rPr>
                <a:t>Apply</a:t>
              </a:r>
            </a:p>
            <a:p>
              <a:pPr algn="ctr">
                <a:buFont typeface="Symbol" charset="0"/>
                <a:buChar char="®"/>
              </a:pPr>
              <a:r>
                <a:rPr lang="en-US" dirty="0">
                  <a:latin typeface="Arial" charset="0"/>
                </a:rPr>
                <a:t> -</a:t>
              </a:r>
              <a:r>
                <a:rPr lang="en-US" dirty="0" err="1">
                  <a:latin typeface="Arial" charset="0"/>
                </a:rPr>
                <a:t>ed</a:t>
              </a:r>
              <a:r>
                <a:rPr lang="en-US" dirty="0">
                  <a:latin typeface="Arial" charset="0"/>
                </a:rPr>
                <a:t> rule:</a:t>
              </a:r>
            </a:p>
            <a:p>
              <a:pPr algn="ctr">
                <a:buFont typeface="Symbol" charset="0"/>
                <a:buNone/>
              </a:pPr>
              <a:r>
                <a:rPr lang="en-US" dirty="0" err="1">
                  <a:latin typeface="Arial" charset="0"/>
                </a:rPr>
                <a:t>sanged</a:t>
              </a:r>
              <a:endParaRPr lang="en-US" dirty="0">
                <a:latin typeface="Arial" charset="0"/>
              </a:endParaRPr>
            </a:p>
          </p:txBody>
        </p:sp>
        <p:sp>
          <p:nvSpPr>
            <p:cNvPr id="85001" name="Line 9"/>
            <p:cNvSpPr>
              <a:spLocks noChangeShapeType="1"/>
            </p:cNvSpPr>
            <p:nvPr/>
          </p:nvSpPr>
          <p:spPr bwMode="auto">
            <a:xfrm flipH="1" flipV="1">
              <a:off x="1375" y="1650"/>
              <a:ext cx="977" cy="1134"/>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4" name="Group 10"/>
          <p:cNvGrpSpPr>
            <a:grpSpLocks/>
          </p:cNvGrpSpPr>
          <p:nvPr/>
        </p:nvGrpSpPr>
        <p:grpSpPr bwMode="auto">
          <a:xfrm>
            <a:off x="5791200" y="2133600"/>
            <a:ext cx="1752600" cy="4267200"/>
            <a:chOff x="3648" y="1344"/>
            <a:chExt cx="1104" cy="2688"/>
          </a:xfrm>
        </p:grpSpPr>
        <p:sp>
          <p:nvSpPr>
            <p:cNvPr id="84998" name="Rectangle 11"/>
            <p:cNvSpPr>
              <a:spLocks noChangeArrowheads="1"/>
            </p:cNvSpPr>
            <p:nvPr/>
          </p:nvSpPr>
          <p:spPr bwMode="auto">
            <a:xfrm>
              <a:off x="3648" y="2784"/>
              <a:ext cx="1104" cy="1248"/>
            </a:xfrm>
            <a:prstGeom prst="rect">
              <a:avLst/>
            </a:prstGeom>
            <a:solidFill>
              <a:schemeClr val="accent1"/>
            </a:solidFill>
            <a:ln w="9525">
              <a:solidFill>
                <a:schemeClr val="tx1"/>
              </a:solidFill>
              <a:miter lim="800000"/>
              <a:headEnd/>
              <a:tailEnd/>
            </a:ln>
          </p:spPr>
          <p:txBody>
            <a:bodyPr wrap="none" anchor="ctr"/>
            <a:lstStyle/>
            <a:p>
              <a:pPr algn="ctr"/>
              <a:r>
                <a:rPr lang="en-US" dirty="0">
                  <a:latin typeface="Arial" charset="0"/>
                </a:rPr>
                <a:t>Apply</a:t>
              </a:r>
            </a:p>
            <a:p>
              <a:pPr algn="ctr"/>
              <a:r>
                <a:rPr lang="en-US" dirty="0">
                  <a:latin typeface="Arial" charset="0"/>
                </a:rPr>
                <a:t>specialized</a:t>
              </a:r>
            </a:p>
            <a:p>
              <a:pPr algn="ctr"/>
              <a:r>
                <a:rPr lang="en-US" dirty="0">
                  <a:latin typeface="Arial" charset="0"/>
                </a:rPr>
                <a:t>rule</a:t>
              </a:r>
            </a:p>
            <a:p>
              <a:pPr algn="ctr"/>
              <a:r>
                <a:rPr lang="en-US" dirty="0">
                  <a:latin typeface="Arial" charset="0"/>
                </a:rPr>
                <a:t>sing </a:t>
              </a:r>
            </a:p>
            <a:p>
              <a:pPr algn="ctr">
                <a:buFont typeface="Symbol" charset="0"/>
                <a:buChar char="®"/>
              </a:pPr>
              <a:r>
                <a:rPr lang="en-US" dirty="0">
                  <a:latin typeface="Arial" charset="0"/>
                </a:rPr>
                <a:t> sang</a:t>
              </a:r>
            </a:p>
          </p:txBody>
        </p:sp>
        <p:sp>
          <p:nvSpPr>
            <p:cNvPr id="84999" name="Line 12"/>
            <p:cNvSpPr>
              <a:spLocks noChangeShapeType="1"/>
            </p:cNvSpPr>
            <p:nvPr/>
          </p:nvSpPr>
          <p:spPr bwMode="auto">
            <a:xfrm flipV="1">
              <a:off x="4176" y="1344"/>
              <a:ext cx="240" cy="1440"/>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Tree>
    <p:extLst>
      <p:ext uri="{BB962C8B-B14F-4D97-AF65-F5344CB8AC3E}">
        <p14:creationId xmlns:p14="http://schemas.microsoft.com/office/powerpoint/2010/main" val="259509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0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0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2" grpId="0" animBg="1"/>
      <p:bldP spid="8500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defRPr/>
            </a:pPr>
            <a:r>
              <a:rPr lang="en-US" dirty="0">
                <a:ea typeface="ＭＳ Ｐゴシック" charset="0"/>
              </a:rPr>
              <a:t>Past Tense Conclusions</a:t>
            </a:r>
          </a:p>
        </p:txBody>
      </p:sp>
      <p:sp>
        <p:nvSpPr>
          <p:cNvPr id="108547" name="Rectangle 3"/>
          <p:cNvSpPr>
            <a:spLocks noGrp="1" noChangeArrowheads="1"/>
          </p:cNvSpPr>
          <p:nvPr>
            <p:ph type="body" sz="quarter" idx="10"/>
          </p:nvPr>
        </p:nvSpPr>
        <p:spPr/>
        <p:txBody>
          <a:bodyPr>
            <a:normAutofit fontScale="92500" lnSpcReduction="10000"/>
          </a:bodyPr>
          <a:lstStyle/>
          <a:p>
            <a:pPr eaLnBrk="1" hangingPunct="1">
              <a:defRPr/>
            </a:pPr>
            <a:r>
              <a:rPr lang="en-US" dirty="0">
                <a:ea typeface="ＭＳ Ｐゴシック" charset="0"/>
              </a:rPr>
              <a:t>The model solves some of the problems of the earlier models:</a:t>
            </a:r>
          </a:p>
          <a:p>
            <a:pPr lvl="1">
              <a:defRPr/>
            </a:pPr>
            <a:r>
              <a:rPr lang="en-US" dirty="0">
                <a:ea typeface="ＭＳ Ｐゴシック" charset="0"/>
              </a:rPr>
              <a:t>It can learn without feedback</a:t>
            </a:r>
          </a:p>
          <a:p>
            <a:pPr lvl="1">
              <a:defRPr/>
            </a:pPr>
            <a:r>
              <a:rPr lang="en-US" dirty="0">
                <a:ea typeface="ＭＳ Ｐゴシック" charset="0"/>
              </a:rPr>
              <a:t>It explains where the rules come from</a:t>
            </a:r>
          </a:p>
          <a:p>
            <a:pPr lvl="1">
              <a:defRPr/>
            </a:pPr>
            <a:r>
              <a:rPr lang="en-US" dirty="0">
                <a:ea typeface="ＭＳ Ｐゴシック" charset="0"/>
              </a:rPr>
              <a:t>Uses real input</a:t>
            </a:r>
          </a:p>
          <a:p>
            <a:pPr eaLnBrk="1" hangingPunct="1">
              <a:defRPr/>
            </a:pPr>
            <a:r>
              <a:rPr lang="en-US" dirty="0">
                <a:ea typeface="ＭＳ Ｐゴシック" charset="0"/>
              </a:rPr>
              <a:t>The model also works in other languages, for example in learning the German plural</a:t>
            </a:r>
          </a:p>
          <a:p>
            <a:pPr eaLnBrk="1" hangingPunct="1">
              <a:defRPr/>
            </a:pPr>
            <a:endParaRPr lang="en-US" dirty="0">
              <a:ea typeface="ＭＳ Ｐゴシック" charset="0"/>
            </a:endParaRPr>
          </a:p>
          <a:p>
            <a:pPr marL="0" indent="0" eaLnBrk="1" hangingPunct="1">
              <a:buNone/>
              <a:defRPr/>
            </a:pPr>
            <a:r>
              <a:rPr lang="en-US" i="1" dirty="0">
                <a:ea typeface="ＭＳ Ｐゴシック" charset="0"/>
                <a:sym typeface="Wingdings"/>
              </a:rPr>
              <a:t> A simplified version of the model can be found in the ACT-R tutorial unit 7</a:t>
            </a:r>
            <a:endParaRPr lang="en-US" i="1" dirty="0">
              <a:ea typeface="ＭＳ Ｐゴシック" charset="0"/>
            </a:endParaRPr>
          </a:p>
        </p:txBody>
      </p:sp>
    </p:spTree>
    <p:extLst>
      <p:ext uri="{BB962C8B-B14F-4D97-AF65-F5344CB8AC3E}">
        <p14:creationId xmlns:p14="http://schemas.microsoft.com/office/powerpoint/2010/main" val="78133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2841" y="2960177"/>
            <a:ext cx="1627369" cy="646331"/>
          </a:xfrm>
          <a:prstGeom prst="rect">
            <a:avLst/>
          </a:prstGeom>
          <a:noFill/>
        </p:spPr>
        <p:txBody>
          <a:bodyPr wrap="none" rtlCol="0">
            <a:spAutoFit/>
          </a:bodyPr>
          <a:lstStyle/>
          <a:p>
            <a:r>
              <a:rPr lang="en-US" sz="3600" dirty="0"/>
              <a:t>5 $ 3 = ?</a:t>
            </a:r>
          </a:p>
        </p:txBody>
      </p:sp>
      <p:sp>
        <p:nvSpPr>
          <p:cNvPr id="5" name="Rectangle 4"/>
          <p:cNvSpPr/>
          <p:nvPr/>
        </p:nvSpPr>
        <p:spPr>
          <a:xfrm>
            <a:off x="2761384" y="3834761"/>
            <a:ext cx="3768980" cy="646331"/>
          </a:xfrm>
          <a:prstGeom prst="rect">
            <a:avLst/>
          </a:prstGeom>
        </p:spPr>
        <p:txBody>
          <a:bodyPr wrap="none">
            <a:spAutoFit/>
          </a:bodyPr>
          <a:lstStyle/>
          <a:p>
            <a:r>
              <a:rPr lang="en-US" sz="3600" dirty="0"/>
              <a:t>5 $ 3 </a:t>
            </a:r>
            <a:r>
              <a:rPr lang="en-US" sz="3600"/>
              <a:t>= 5 + 4 + 3 = 12</a:t>
            </a:r>
            <a:endParaRPr lang="en-US" sz="3600" dirty="0"/>
          </a:p>
        </p:txBody>
      </p:sp>
    </p:spTree>
    <p:extLst>
      <p:ext uri="{BB962C8B-B14F-4D97-AF65-F5344CB8AC3E}">
        <p14:creationId xmlns:p14="http://schemas.microsoft.com/office/powerpoint/2010/main" val="168594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eaLnBrk="1" hangingPunct="1">
              <a:defRPr/>
            </a:pPr>
            <a:r>
              <a:rPr lang="en-US" dirty="0">
                <a:ea typeface="ＭＳ Ｐゴシック" charset="0"/>
              </a:rPr>
              <a:t>Back to the pyramid task</a:t>
            </a:r>
            <a:r>
              <a:rPr lang="mr-IN" dirty="0">
                <a:ea typeface="ＭＳ Ｐゴシック" charset="0"/>
              </a:rPr>
              <a:t>…</a:t>
            </a:r>
            <a:endParaRPr lang="en-US" dirty="0">
              <a:ea typeface="ＭＳ Ｐゴシック" charset="0"/>
            </a:endParaRPr>
          </a:p>
        </p:txBody>
      </p:sp>
      <p:pic>
        <p:nvPicPr>
          <p:cNvPr id="10" name="Picture 9"/>
          <p:cNvPicPr>
            <a:picLocks noChangeAspect="1"/>
          </p:cNvPicPr>
          <p:nvPr/>
        </p:nvPicPr>
        <p:blipFill rotWithShape="1">
          <a:blip r:embed="rId3"/>
          <a:srcRect t="42357"/>
          <a:stretch/>
        </p:blipFill>
        <p:spPr>
          <a:xfrm>
            <a:off x="635997" y="2308325"/>
            <a:ext cx="7757108" cy="3357027"/>
          </a:xfrm>
          <a:prstGeom prst="rect">
            <a:avLst/>
          </a:prstGeom>
        </p:spPr>
      </p:pic>
      <p:sp>
        <p:nvSpPr>
          <p:cNvPr id="2" name="Rectangle 1"/>
          <p:cNvSpPr/>
          <p:nvPr/>
        </p:nvSpPr>
        <p:spPr>
          <a:xfrm>
            <a:off x="5327298" y="1269116"/>
            <a:ext cx="3680847"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i="1" dirty="0">
                <a:latin typeface="Source Sans Pro Semibold" charset="0"/>
                <a:ea typeface="Source Sans Pro Semibold" charset="0"/>
                <a:cs typeface="Source Sans Pro Semibold" charset="0"/>
              </a:rPr>
              <a:t>Production Compilation</a:t>
            </a:r>
          </a:p>
          <a:p>
            <a:pPr marL="285750" indent="-285750">
              <a:buFont typeface="Arial" charset="0"/>
              <a:buChar char="•"/>
            </a:pPr>
            <a:r>
              <a:rPr lang="en-US" dirty="0">
                <a:ea typeface="ＭＳ Ｐゴシック" charset="0"/>
              </a:rPr>
              <a:t>Speedup because retrievals are no longer needed</a:t>
            </a:r>
          </a:p>
          <a:p>
            <a:pPr marL="285750" lvl="1" indent="-285750">
              <a:buFont typeface="Arial" charset="0"/>
              <a:buChar char="•"/>
            </a:pPr>
            <a:r>
              <a:rPr lang="en-US" dirty="0">
                <a:ea typeface="ＭＳ Ｐゴシック" charset="0"/>
              </a:rPr>
              <a:t>It reduces errors (no retrieval errors), &gt; 98% correct vs. 84% in phase I</a:t>
            </a:r>
          </a:p>
          <a:p>
            <a:pPr marL="285750" lvl="1" indent="-285750">
              <a:buFont typeface="Arial" charset="0"/>
              <a:buChar char="•"/>
            </a:pPr>
            <a:r>
              <a:rPr lang="en-US" dirty="0">
                <a:ea typeface="ＭＳ Ｐゴシック" charset="0"/>
              </a:rPr>
              <a:t>It models discontinues learning</a:t>
            </a:r>
            <a:br>
              <a:rPr lang="en-US" dirty="0">
                <a:ea typeface="ＭＳ Ｐゴシック" charset="0"/>
              </a:rPr>
            </a:br>
            <a:r>
              <a:rPr lang="en-US" dirty="0">
                <a:ea typeface="ＭＳ Ｐゴシック" charset="0"/>
              </a:rPr>
              <a:t>(u-shape, discrete changes)</a:t>
            </a:r>
            <a:endParaRPr lang="en-US" dirty="0"/>
          </a:p>
        </p:txBody>
      </p:sp>
      <p:cxnSp>
        <p:nvCxnSpPr>
          <p:cNvPr id="4" name="Straight Arrow Connector 3"/>
          <p:cNvCxnSpPr/>
          <p:nvPr/>
        </p:nvCxnSpPr>
        <p:spPr>
          <a:xfrm flipH="1">
            <a:off x="6586781" y="3703899"/>
            <a:ext cx="184409" cy="465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323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type="body" sz="quarter" idx="10"/>
          </p:nvPr>
        </p:nvSpPr>
        <p:spPr/>
        <p:txBody>
          <a:bodyPr>
            <a:normAutofit/>
          </a:bodyPr>
          <a:lstStyle/>
          <a:p>
            <a:r>
              <a:rPr lang="en-US" sz="2800" dirty="0">
                <a:solidFill>
                  <a:schemeClr val="accent5"/>
                </a:solidFill>
              </a:rPr>
              <a:t>Skill acquisition and production rules</a:t>
            </a:r>
          </a:p>
          <a:p>
            <a:r>
              <a:rPr lang="en-US" sz="2800" dirty="0">
                <a:solidFill>
                  <a:schemeClr val="accent5"/>
                </a:solidFill>
              </a:rPr>
              <a:t>Procedural Memory &amp; Utility Learning</a:t>
            </a:r>
          </a:p>
          <a:p>
            <a:r>
              <a:rPr lang="en-US" sz="2800" dirty="0">
                <a:solidFill>
                  <a:schemeClr val="accent5"/>
                </a:solidFill>
              </a:rPr>
              <a:t>Learning new rules: Production Compilation</a:t>
            </a:r>
          </a:p>
          <a:p>
            <a:endParaRPr lang="en-US" sz="2800" dirty="0"/>
          </a:p>
          <a:p>
            <a:r>
              <a:rPr lang="en-US" sz="2800" dirty="0"/>
              <a:t>Black Jack Assignment</a:t>
            </a:r>
          </a:p>
          <a:p>
            <a:endParaRPr lang="en-US" sz="2800" dirty="0"/>
          </a:p>
          <a:p>
            <a:endParaRPr lang="en-US" sz="2800" dirty="0"/>
          </a:p>
        </p:txBody>
      </p:sp>
      <p:pic>
        <p:nvPicPr>
          <p:cNvPr id="5" name="Picture 4">
            <a:extLst>
              <a:ext uri="{FF2B5EF4-FFF2-40B4-BE49-F238E27FC236}">
                <a16:creationId xmlns:a16="http://schemas.microsoft.com/office/drawing/2014/main" id="{5F5B8811-25C7-1940-A39C-1C2E9642B38F}"/>
              </a:ext>
            </a:extLst>
          </p:cNvPr>
          <p:cNvPicPr>
            <a:picLocks noChangeAspect="1"/>
          </p:cNvPicPr>
          <p:nvPr/>
        </p:nvPicPr>
        <p:blipFill>
          <a:blip r:embed="rId2"/>
          <a:stretch>
            <a:fillRect/>
          </a:stretch>
        </p:blipFill>
        <p:spPr>
          <a:xfrm>
            <a:off x="3217682" y="4335518"/>
            <a:ext cx="5926318" cy="2090374"/>
          </a:xfrm>
          <a:prstGeom prst="rect">
            <a:avLst/>
          </a:prstGeom>
        </p:spPr>
      </p:pic>
    </p:spTree>
    <p:extLst>
      <p:ext uri="{BB962C8B-B14F-4D97-AF65-F5344CB8AC3E}">
        <p14:creationId xmlns:p14="http://schemas.microsoft.com/office/powerpoint/2010/main" val="368107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_Jack_Card_Site.jpeg"/>
          <p:cNvPicPr>
            <a:picLocks noChangeAspect="1"/>
          </p:cNvPicPr>
          <p:nvPr/>
        </p:nvPicPr>
        <p:blipFill rotWithShape="1">
          <a:blip r:embed="rId3">
            <a:extLst>
              <a:ext uri="{28A0092B-C50C-407E-A947-70E740481C1C}">
                <a14:useLocalDpi xmlns:a14="http://schemas.microsoft.com/office/drawing/2010/main" val="0"/>
              </a:ext>
            </a:extLst>
          </a:blip>
          <a:srcRect l="2882"/>
          <a:stretch/>
        </p:blipFill>
        <p:spPr>
          <a:xfrm>
            <a:off x="-1" y="862259"/>
            <a:ext cx="5522927" cy="5759145"/>
          </a:xfrm>
          <a:prstGeom prst="rect">
            <a:avLst/>
          </a:prstGeom>
        </p:spPr>
      </p:pic>
      <p:sp>
        <p:nvSpPr>
          <p:cNvPr id="2" name="Title 1"/>
          <p:cNvSpPr>
            <a:spLocks noGrp="1"/>
          </p:cNvSpPr>
          <p:nvPr>
            <p:ph type="ctrTitle"/>
          </p:nvPr>
        </p:nvSpPr>
        <p:spPr/>
        <p:txBody>
          <a:bodyPr/>
          <a:lstStyle/>
          <a:p>
            <a:r>
              <a:rPr lang="en-US" dirty="0"/>
              <a:t>Assignment 4:</a:t>
            </a:r>
            <a:br>
              <a:rPr lang="en-US" dirty="0"/>
            </a:br>
            <a:r>
              <a:rPr lang="en-US" dirty="0"/>
              <a:t>1-Card Blackjack</a:t>
            </a:r>
          </a:p>
        </p:txBody>
      </p:sp>
    </p:spTree>
    <p:extLst>
      <p:ext uri="{BB962C8B-B14F-4D97-AF65-F5344CB8AC3E}">
        <p14:creationId xmlns:p14="http://schemas.microsoft.com/office/powerpoint/2010/main" val="22202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Instance-based learning</a:t>
            </a:r>
            <a:br>
              <a:rPr lang="en-US" dirty="0"/>
            </a:br>
            <a:r>
              <a:rPr lang="en-US" dirty="0"/>
              <a:t>for  Blackjack</a:t>
            </a:r>
          </a:p>
        </p:txBody>
      </p:sp>
      <p:sp>
        <p:nvSpPr>
          <p:cNvPr id="3" name="Text Placeholder 2"/>
          <p:cNvSpPr>
            <a:spLocks noGrp="1"/>
          </p:cNvSpPr>
          <p:nvPr>
            <p:ph type="body" sz="quarter" idx="10"/>
          </p:nvPr>
        </p:nvSpPr>
        <p:spPr>
          <a:xfrm>
            <a:off x="457200" y="1756800"/>
            <a:ext cx="8229600" cy="4669092"/>
          </a:xfrm>
        </p:spPr>
        <p:txBody>
          <a:bodyPr/>
          <a:lstStyle/>
          <a:p>
            <a:r>
              <a:rPr lang="en-US" dirty="0"/>
              <a:t>Model that does not ‘think’ about how to play blackjack, but learns from experience</a:t>
            </a:r>
          </a:p>
          <a:p>
            <a:endParaRPr lang="en-US" dirty="0"/>
          </a:p>
          <a:p>
            <a:r>
              <a:rPr lang="en-US" dirty="0"/>
              <a:t>Instance-based learning:</a:t>
            </a:r>
          </a:p>
          <a:p>
            <a:pPr marL="971550" lvl="1" indent="-514350">
              <a:buFont typeface="+mj-lt"/>
              <a:buAutoNum type="arabicPeriod"/>
            </a:pPr>
            <a:r>
              <a:rPr lang="en-US" dirty="0"/>
              <a:t>store experiences in declarative memory</a:t>
            </a:r>
          </a:p>
          <a:p>
            <a:pPr marL="971550" lvl="1" indent="-514350">
              <a:buFont typeface="+mj-lt"/>
              <a:buAutoNum type="arabicPeriod"/>
            </a:pPr>
            <a:r>
              <a:rPr lang="en-US" dirty="0"/>
              <a:t>retrieve similar situations</a:t>
            </a:r>
          </a:p>
        </p:txBody>
      </p:sp>
    </p:spTree>
    <p:extLst>
      <p:ext uri="{BB962C8B-B14F-4D97-AF65-F5344CB8AC3E}">
        <p14:creationId xmlns:p14="http://schemas.microsoft.com/office/powerpoint/2010/main" val="217012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dirty="0">
                <a:latin typeface="Optima" charset="0"/>
                <a:ea typeface="ＭＳ Ｐゴシック" charset="0"/>
                <a:cs typeface="ＭＳ Ｐゴシック" charset="0"/>
              </a:rPr>
              <a:t>Remember the Sugar Factory?</a:t>
            </a:r>
          </a:p>
        </p:txBody>
      </p:sp>
      <p:sp>
        <p:nvSpPr>
          <p:cNvPr id="273411" name="Rectangle 3"/>
          <p:cNvSpPr>
            <a:spLocks noChangeArrowheads="1"/>
          </p:cNvSpPr>
          <p:nvPr/>
        </p:nvSpPr>
        <p:spPr bwMode="auto">
          <a:xfrm>
            <a:off x="3276600" y="2819400"/>
            <a:ext cx="2514600" cy="2438400"/>
          </a:xfrm>
          <a:prstGeom prst="rect">
            <a:avLst/>
          </a:prstGeom>
          <a:solidFill>
            <a:schemeClr val="bg1"/>
          </a:solidFill>
          <a:ln w="9525">
            <a:solidFill>
              <a:schemeClr val="tx2"/>
            </a:solidFill>
            <a:miter lim="800000"/>
            <a:headEnd/>
            <a:tailEnd/>
          </a:ln>
          <a:effectLst>
            <a:outerShdw blurRad="63500" dist="38099" dir="2700000" algn="ctr" rotWithShape="0">
              <a:schemeClr val="bg2">
                <a:alpha val="74998"/>
              </a:schemeClr>
            </a:outerShdw>
          </a:effectLst>
        </p:spPr>
        <p:txBody>
          <a:bodyPr wrap="none" anchor="ctr"/>
          <a:lstStyle/>
          <a:p>
            <a:pPr algn="ctr">
              <a:defRPr/>
            </a:pPr>
            <a:endParaRPr lang="en-US">
              <a:latin typeface="Times" pitchFamily="-109" charset="0"/>
              <a:ea typeface="+mn-ea"/>
              <a:cs typeface="+mn-cs"/>
            </a:endParaRPr>
          </a:p>
        </p:txBody>
      </p:sp>
      <p:sp>
        <p:nvSpPr>
          <p:cNvPr id="40963" name="Text Box 4"/>
          <p:cNvSpPr txBox="1">
            <a:spLocks noChangeArrowheads="1"/>
          </p:cNvSpPr>
          <p:nvPr/>
        </p:nvSpPr>
        <p:spPr bwMode="auto">
          <a:xfrm>
            <a:off x="3158363" y="5293667"/>
            <a:ext cx="275107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mj-lt"/>
              </a:rPr>
              <a:t>Declarative Memory</a:t>
            </a:r>
          </a:p>
        </p:txBody>
      </p:sp>
      <p:sp>
        <p:nvSpPr>
          <p:cNvPr id="273413" name="Rectangle 5"/>
          <p:cNvSpPr>
            <a:spLocks noChangeArrowheads="1"/>
          </p:cNvSpPr>
          <p:nvPr/>
        </p:nvSpPr>
        <p:spPr bwMode="auto">
          <a:xfrm>
            <a:off x="457200" y="2362200"/>
            <a:ext cx="1676400" cy="1524000"/>
          </a:xfrm>
          <a:prstGeom prst="rect">
            <a:avLst/>
          </a:prstGeom>
          <a:solidFill>
            <a:schemeClr val="accent3">
              <a:lumMod val="60000"/>
              <a:lumOff val="40000"/>
            </a:schemeClr>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a:spcBef>
                <a:spcPct val="50000"/>
              </a:spcBef>
              <a:defRPr/>
            </a:pPr>
            <a:r>
              <a:rPr lang="en-US" sz="1800" dirty="0">
                <a:solidFill>
                  <a:schemeClr val="bg2"/>
                </a:solidFill>
                <a:latin typeface="Times" charset="0"/>
              </a:rPr>
              <a:t>Yesterday 2</a:t>
            </a:r>
          </a:p>
          <a:p>
            <a:pPr algn="ctr">
              <a:spcBef>
                <a:spcPct val="50000"/>
              </a:spcBef>
              <a:defRPr/>
            </a:pPr>
            <a:r>
              <a:rPr lang="en-US" sz="1800" dirty="0">
                <a:solidFill>
                  <a:schemeClr val="bg2"/>
                </a:solidFill>
                <a:latin typeface="Times" charset="0"/>
              </a:rPr>
              <a:t>Workers 7</a:t>
            </a:r>
          </a:p>
          <a:p>
            <a:pPr algn="ctr">
              <a:spcBef>
                <a:spcPct val="50000"/>
              </a:spcBef>
              <a:defRPr/>
            </a:pPr>
            <a:r>
              <a:rPr lang="en-US" sz="1800" dirty="0">
                <a:solidFill>
                  <a:schemeClr val="bg2"/>
                </a:solidFill>
                <a:latin typeface="Times" charset="0"/>
              </a:rPr>
              <a:t>Production 12</a:t>
            </a:r>
            <a:endParaRPr lang="en-US" dirty="0">
              <a:solidFill>
                <a:schemeClr val="bg2"/>
              </a:solidFill>
              <a:latin typeface="Times" charset="0"/>
            </a:endParaRPr>
          </a:p>
        </p:txBody>
      </p:sp>
      <p:grpSp>
        <p:nvGrpSpPr>
          <p:cNvPr id="2" name="Group 6"/>
          <p:cNvGrpSpPr>
            <a:grpSpLocks/>
          </p:cNvGrpSpPr>
          <p:nvPr/>
        </p:nvGrpSpPr>
        <p:grpSpPr bwMode="auto">
          <a:xfrm>
            <a:off x="1981200" y="2971800"/>
            <a:ext cx="2362200" cy="1066800"/>
            <a:chOff x="1248" y="1872"/>
            <a:chExt cx="1488" cy="672"/>
          </a:xfrm>
          <a:solidFill>
            <a:schemeClr val="accent3">
              <a:lumMod val="60000"/>
              <a:lumOff val="40000"/>
            </a:schemeClr>
          </a:solidFill>
        </p:grpSpPr>
        <p:sp>
          <p:nvSpPr>
            <p:cNvPr id="273415" name="Line 7"/>
            <p:cNvSpPr>
              <a:spLocks noChangeShapeType="1"/>
            </p:cNvSpPr>
            <p:nvPr/>
          </p:nvSpPr>
          <p:spPr bwMode="auto">
            <a:xfrm>
              <a:off x="1248" y="1872"/>
              <a:ext cx="1104" cy="384"/>
            </a:xfrm>
            <a:prstGeom prst="line">
              <a:avLst/>
            </a:prstGeom>
            <a:grpFill/>
            <a:ln w="57150">
              <a:solidFill>
                <a:srgbClr val="FF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latin typeface="Times New Roman" pitchFamily="-106" charset="0"/>
                <a:ea typeface="+mn-ea"/>
                <a:cs typeface="+mn-cs"/>
              </a:endParaRPr>
            </a:p>
          </p:txBody>
        </p:sp>
        <p:sp>
          <p:nvSpPr>
            <p:cNvPr id="273416" name="Rectangle 8"/>
            <p:cNvSpPr>
              <a:spLocks noChangeArrowheads="1"/>
            </p:cNvSpPr>
            <p:nvPr/>
          </p:nvSpPr>
          <p:spPr bwMode="auto">
            <a:xfrm>
              <a:off x="2352" y="2160"/>
              <a:ext cx="384" cy="384"/>
            </a:xfrm>
            <a:prstGeom prst="rect">
              <a:avLst/>
            </a:prstGeom>
            <a:grp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a:defRPr/>
              </a:pPr>
              <a:r>
                <a:rPr lang="en-US" sz="1200">
                  <a:solidFill>
                    <a:schemeClr val="bg2"/>
                  </a:solidFill>
                  <a:latin typeface="Times" charset="0"/>
                </a:rPr>
                <a:t>2</a:t>
              </a:r>
            </a:p>
            <a:p>
              <a:pPr algn="ctr">
                <a:defRPr/>
              </a:pPr>
              <a:r>
                <a:rPr lang="en-US" sz="1200">
                  <a:solidFill>
                    <a:schemeClr val="bg2"/>
                  </a:solidFill>
                  <a:latin typeface="Times" charset="0"/>
                </a:rPr>
                <a:t>7</a:t>
              </a:r>
            </a:p>
            <a:p>
              <a:pPr algn="ctr">
                <a:defRPr/>
              </a:pPr>
              <a:r>
                <a:rPr lang="en-US" sz="1200">
                  <a:solidFill>
                    <a:schemeClr val="bg2"/>
                  </a:solidFill>
                  <a:latin typeface="Times" charset="0"/>
                </a:rPr>
                <a:t>12</a:t>
              </a:r>
              <a:endParaRPr lang="en-US">
                <a:latin typeface="Times" charset="0"/>
              </a:endParaRPr>
            </a:p>
          </p:txBody>
        </p:sp>
      </p:grpSp>
      <p:grpSp>
        <p:nvGrpSpPr>
          <p:cNvPr id="3" name="Group 9"/>
          <p:cNvGrpSpPr>
            <a:grpSpLocks/>
          </p:cNvGrpSpPr>
          <p:nvPr/>
        </p:nvGrpSpPr>
        <p:grpSpPr bwMode="auto">
          <a:xfrm>
            <a:off x="3505200" y="3200400"/>
            <a:ext cx="1905000" cy="1752600"/>
            <a:chOff x="2208" y="2016"/>
            <a:chExt cx="1200" cy="1104"/>
          </a:xfrm>
          <a:solidFill>
            <a:schemeClr val="accent3">
              <a:lumMod val="60000"/>
              <a:lumOff val="40000"/>
            </a:schemeClr>
          </a:solidFill>
        </p:grpSpPr>
        <p:sp>
          <p:nvSpPr>
            <p:cNvPr id="273418" name="Rectangle 10"/>
            <p:cNvSpPr>
              <a:spLocks noChangeArrowheads="1"/>
            </p:cNvSpPr>
            <p:nvPr/>
          </p:nvSpPr>
          <p:spPr bwMode="auto">
            <a:xfrm>
              <a:off x="2208" y="2736"/>
              <a:ext cx="384" cy="384"/>
            </a:xfrm>
            <a:prstGeom prst="rect">
              <a:avLst/>
            </a:prstGeom>
            <a:grp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a:defRPr/>
              </a:pPr>
              <a:r>
                <a:rPr lang="en-US" sz="1200">
                  <a:solidFill>
                    <a:schemeClr val="bg2"/>
                  </a:solidFill>
                  <a:latin typeface="Times" charset="0"/>
                </a:rPr>
                <a:t>5</a:t>
              </a:r>
            </a:p>
            <a:p>
              <a:pPr algn="ctr">
                <a:defRPr/>
              </a:pPr>
              <a:r>
                <a:rPr lang="en-US" sz="1200">
                  <a:solidFill>
                    <a:schemeClr val="bg2"/>
                  </a:solidFill>
                  <a:latin typeface="Times" charset="0"/>
                </a:rPr>
                <a:t>5</a:t>
              </a:r>
            </a:p>
            <a:p>
              <a:pPr algn="ctr">
                <a:defRPr/>
              </a:pPr>
              <a:r>
                <a:rPr lang="en-US" sz="1200">
                  <a:solidFill>
                    <a:schemeClr val="bg2"/>
                  </a:solidFill>
                  <a:latin typeface="Times" charset="0"/>
                </a:rPr>
                <a:t>5</a:t>
              </a:r>
              <a:endParaRPr lang="en-US">
                <a:latin typeface="Times" charset="0"/>
              </a:endParaRPr>
            </a:p>
          </p:txBody>
        </p:sp>
        <p:sp>
          <p:nvSpPr>
            <p:cNvPr id="273419" name="Rectangle 11"/>
            <p:cNvSpPr>
              <a:spLocks noChangeArrowheads="1"/>
            </p:cNvSpPr>
            <p:nvPr/>
          </p:nvSpPr>
          <p:spPr bwMode="auto">
            <a:xfrm>
              <a:off x="2880" y="2592"/>
              <a:ext cx="384" cy="384"/>
            </a:xfrm>
            <a:prstGeom prst="rect">
              <a:avLst/>
            </a:prstGeom>
            <a:grp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a:defRPr/>
              </a:pPr>
              <a:r>
                <a:rPr lang="en-US" sz="1200">
                  <a:solidFill>
                    <a:schemeClr val="bg2"/>
                  </a:solidFill>
                  <a:latin typeface="Times" charset="0"/>
                </a:rPr>
                <a:t>3</a:t>
              </a:r>
            </a:p>
            <a:p>
              <a:pPr algn="ctr">
                <a:defRPr/>
              </a:pPr>
              <a:r>
                <a:rPr lang="en-US" sz="1200">
                  <a:solidFill>
                    <a:schemeClr val="bg2"/>
                  </a:solidFill>
                  <a:latin typeface="Times" charset="0"/>
                </a:rPr>
                <a:t>8</a:t>
              </a:r>
            </a:p>
            <a:p>
              <a:pPr algn="ctr">
                <a:defRPr/>
              </a:pPr>
              <a:r>
                <a:rPr lang="en-US" sz="1200">
                  <a:solidFill>
                    <a:schemeClr val="bg2"/>
                  </a:solidFill>
                  <a:latin typeface="Times" charset="0"/>
                </a:rPr>
                <a:t>12</a:t>
              </a:r>
              <a:endParaRPr lang="en-US">
                <a:latin typeface="Times" charset="0"/>
              </a:endParaRPr>
            </a:p>
          </p:txBody>
        </p:sp>
        <p:sp>
          <p:nvSpPr>
            <p:cNvPr id="273420" name="Rectangle 12"/>
            <p:cNvSpPr>
              <a:spLocks noChangeArrowheads="1"/>
            </p:cNvSpPr>
            <p:nvPr/>
          </p:nvSpPr>
          <p:spPr bwMode="auto">
            <a:xfrm>
              <a:off x="3024" y="2016"/>
              <a:ext cx="384" cy="384"/>
            </a:xfrm>
            <a:prstGeom prst="rect">
              <a:avLst/>
            </a:prstGeom>
            <a:grp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a:defRPr/>
              </a:pPr>
              <a:r>
                <a:rPr lang="en-US" sz="1200">
                  <a:solidFill>
                    <a:schemeClr val="bg2"/>
                  </a:solidFill>
                  <a:latin typeface="Times" charset="0"/>
                </a:rPr>
                <a:t>8</a:t>
              </a:r>
            </a:p>
            <a:p>
              <a:pPr algn="ctr">
                <a:defRPr/>
              </a:pPr>
              <a:r>
                <a:rPr lang="en-US" sz="1200">
                  <a:solidFill>
                    <a:schemeClr val="bg2"/>
                  </a:solidFill>
                  <a:latin typeface="Times" charset="0"/>
                </a:rPr>
                <a:t>8</a:t>
              </a:r>
            </a:p>
            <a:p>
              <a:pPr algn="ctr">
                <a:defRPr/>
              </a:pPr>
              <a:r>
                <a:rPr lang="en-US" sz="1200">
                  <a:solidFill>
                    <a:schemeClr val="bg2"/>
                  </a:solidFill>
                  <a:latin typeface="Times" charset="0"/>
                </a:rPr>
                <a:t>9</a:t>
              </a:r>
              <a:endParaRPr lang="en-US">
                <a:latin typeface="Times" charset="0"/>
              </a:endParaRPr>
            </a:p>
          </p:txBody>
        </p:sp>
      </p:grpSp>
      <p:sp>
        <p:nvSpPr>
          <p:cNvPr id="273421" name="Rectangle 13"/>
          <p:cNvSpPr>
            <a:spLocks noChangeArrowheads="1"/>
          </p:cNvSpPr>
          <p:nvPr/>
        </p:nvSpPr>
        <p:spPr bwMode="auto">
          <a:xfrm>
            <a:off x="6553200" y="2438400"/>
            <a:ext cx="1676400" cy="1524000"/>
          </a:xfrm>
          <a:prstGeom prst="rect">
            <a:avLst/>
          </a:prstGeom>
          <a:solidFill>
            <a:schemeClr val="accent3">
              <a:lumMod val="60000"/>
              <a:lumOff val="40000"/>
            </a:schemeClr>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a:spcBef>
                <a:spcPct val="50000"/>
              </a:spcBef>
              <a:defRPr/>
            </a:pPr>
            <a:r>
              <a:rPr lang="en-US" sz="1800">
                <a:solidFill>
                  <a:schemeClr val="bg2"/>
                </a:solidFill>
                <a:latin typeface="Times" charset="0"/>
              </a:rPr>
              <a:t>Yesterday 7</a:t>
            </a:r>
          </a:p>
          <a:p>
            <a:pPr algn="ctr">
              <a:spcBef>
                <a:spcPct val="50000"/>
              </a:spcBef>
              <a:defRPr/>
            </a:pPr>
            <a:r>
              <a:rPr lang="en-US" sz="1800">
                <a:solidFill>
                  <a:schemeClr val="bg2"/>
                </a:solidFill>
                <a:latin typeface="Times" charset="0"/>
              </a:rPr>
              <a:t>Workers ?</a:t>
            </a:r>
          </a:p>
          <a:p>
            <a:pPr algn="ctr">
              <a:spcBef>
                <a:spcPct val="50000"/>
              </a:spcBef>
              <a:defRPr/>
            </a:pPr>
            <a:r>
              <a:rPr lang="en-US" sz="1800">
                <a:solidFill>
                  <a:schemeClr val="bg2"/>
                </a:solidFill>
                <a:latin typeface="Times" charset="0"/>
              </a:rPr>
              <a:t>Goal</a:t>
            </a:r>
            <a:br>
              <a:rPr lang="en-US" sz="1800">
                <a:solidFill>
                  <a:schemeClr val="bg2"/>
                </a:solidFill>
                <a:latin typeface="Times" charset="0"/>
              </a:rPr>
            </a:br>
            <a:r>
              <a:rPr lang="en-US" sz="1800">
                <a:solidFill>
                  <a:schemeClr val="bg2"/>
                </a:solidFill>
                <a:latin typeface="Times" charset="0"/>
              </a:rPr>
              <a:t>Production 9</a:t>
            </a:r>
            <a:endParaRPr lang="en-US">
              <a:solidFill>
                <a:schemeClr val="bg2"/>
              </a:solidFill>
              <a:latin typeface="Times" charset="0"/>
            </a:endParaRPr>
          </a:p>
        </p:txBody>
      </p:sp>
      <p:sp>
        <p:nvSpPr>
          <p:cNvPr id="273422" name="Line 14"/>
          <p:cNvSpPr>
            <a:spLocks noChangeShapeType="1"/>
          </p:cNvSpPr>
          <p:nvPr/>
        </p:nvSpPr>
        <p:spPr bwMode="auto">
          <a:xfrm flipV="1">
            <a:off x="5334000" y="3048000"/>
            <a:ext cx="1447800" cy="533400"/>
          </a:xfrm>
          <a:prstGeom prst="line">
            <a:avLst/>
          </a:prstGeom>
          <a:noFill/>
          <a:ln w="57150">
            <a:solidFill>
              <a:srgbClr val="FF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latin typeface="Times New Roman" pitchFamily="-106" charset="0"/>
              <a:ea typeface="+mn-ea"/>
              <a:cs typeface="+mn-cs"/>
            </a:endParaRPr>
          </a:p>
        </p:txBody>
      </p:sp>
      <p:sp>
        <p:nvSpPr>
          <p:cNvPr id="4" name="TextBox 3"/>
          <p:cNvSpPr txBox="1"/>
          <p:nvPr/>
        </p:nvSpPr>
        <p:spPr>
          <a:xfrm>
            <a:off x="6904800" y="2029906"/>
            <a:ext cx="861133" cy="369332"/>
          </a:xfrm>
          <a:prstGeom prst="rect">
            <a:avLst/>
          </a:prstGeom>
          <a:noFill/>
        </p:spPr>
        <p:txBody>
          <a:bodyPr wrap="none" rtlCol="0">
            <a:spAutoFit/>
          </a:bodyPr>
          <a:lstStyle/>
          <a:p>
            <a:r>
              <a:rPr lang="en-US"/>
              <a:t>Today?</a:t>
            </a:r>
          </a:p>
        </p:txBody>
      </p:sp>
      <p:sp>
        <p:nvSpPr>
          <p:cNvPr id="5" name="TextBox 4"/>
          <p:cNvSpPr txBox="1"/>
          <p:nvPr/>
        </p:nvSpPr>
        <p:spPr>
          <a:xfrm rot="721363">
            <a:off x="4370528" y="2805129"/>
            <a:ext cx="3079689"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200" b="1">
                <a:latin typeface="Source Sans Pro Semibold" charset="0"/>
                <a:ea typeface="Source Sans Pro Semibold" charset="0"/>
                <a:cs typeface="Source Sans Pro Semibold" charset="0"/>
              </a:rPr>
              <a:t>Partial Matching</a:t>
            </a:r>
          </a:p>
        </p:txBody>
      </p:sp>
      <p:grpSp>
        <p:nvGrpSpPr>
          <p:cNvPr id="8" name="Group 7"/>
          <p:cNvGrpSpPr/>
          <p:nvPr/>
        </p:nvGrpSpPr>
        <p:grpSpPr>
          <a:xfrm>
            <a:off x="4533900" y="3942247"/>
            <a:ext cx="1123950" cy="1199165"/>
            <a:chOff x="4543425" y="3048000"/>
            <a:chExt cx="1123950" cy="1199165"/>
          </a:xfrm>
        </p:grpSpPr>
        <p:pic>
          <p:nvPicPr>
            <p:cNvPr id="6" name="Picture 5"/>
            <p:cNvPicPr>
              <a:picLocks noChangeAspect="1"/>
            </p:cNvPicPr>
            <p:nvPr/>
          </p:nvPicPr>
          <p:blipFill>
            <a:blip r:embed="rId3"/>
            <a:stretch>
              <a:fillRect/>
            </a:stretch>
          </p:blipFill>
          <p:spPr>
            <a:xfrm>
              <a:off x="4543425" y="3048000"/>
              <a:ext cx="1123950" cy="1123950"/>
            </a:xfrm>
            <a:prstGeom prst="rect">
              <a:avLst/>
            </a:prstGeom>
          </p:spPr>
        </p:pic>
        <p:sp>
          <p:nvSpPr>
            <p:cNvPr id="7" name="TextBox 6"/>
            <p:cNvSpPr txBox="1"/>
            <p:nvPr/>
          </p:nvSpPr>
          <p:spPr>
            <a:xfrm>
              <a:off x="4686325" y="3877833"/>
              <a:ext cx="723275" cy="369332"/>
            </a:xfrm>
            <a:prstGeom prst="rect">
              <a:avLst/>
            </a:prstGeom>
            <a:noFill/>
          </p:spPr>
          <p:txBody>
            <a:bodyPr wrap="none" rtlCol="0">
              <a:spAutoFit/>
            </a:bodyPr>
            <a:lstStyle/>
            <a:p>
              <a:r>
                <a:rPr lang="en-US" b="1">
                  <a:latin typeface="Source Sans Pro Black" charset="0"/>
                  <a:ea typeface="Source Sans Pro Black" charset="0"/>
                  <a:cs typeface="Source Sans Pro Black" charset="0"/>
                </a:rPr>
                <a:t>Won!</a:t>
              </a:r>
            </a:p>
          </p:txBody>
        </p:sp>
      </p:grpSp>
    </p:spTree>
    <p:extLst>
      <p:ext uri="{BB962C8B-B14F-4D97-AF65-F5344CB8AC3E}">
        <p14:creationId xmlns:p14="http://schemas.microsoft.com/office/powerpoint/2010/main" val="21364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273413"/>
                                        </p:tgtEl>
                                        <p:attrNameLst>
                                          <p:attrName>style.visibility</p:attrName>
                                        </p:attrNameLst>
                                      </p:cBhvr>
                                      <p:to>
                                        <p:strVal val="visible"/>
                                      </p:to>
                                    </p:set>
                                    <p:anim calcmode="lin" valueType="num">
                                      <p:cBhvr>
                                        <p:cTn id="7" dur="500" fill="hold"/>
                                        <p:tgtEl>
                                          <p:spTgt spid="273413"/>
                                        </p:tgtEl>
                                        <p:attrNameLst>
                                          <p:attrName>ppt_w</p:attrName>
                                        </p:attrNameLst>
                                      </p:cBhvr>
                                      <p:tavLst>
                                        <p:tav tm="0">
                                          <p:val>
                                            <p:strVal val="4/3*#ppt_w"/>
                                          </p:val>
                                        </p:tav>
                                        <p:tav tm="100000">
                                          <p:val>
                                            <p:strVal val="#ppt_w"/>
                                          </p:val>
                                        </p:tav>
                                      </p:tavLst>
                                    </p:anim>
                                    <p:anim calcmode="lin" valueType="num">
                                      <p:cBhvr>
                                        <p:cTn id="8" dur="500" fill="hold"/>
                                        <p:tgtEl>
                                          <p:spTgt spid="273413"/>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8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strVal val="4/3*#ppt_w"/>
                                          </p:val>
                                        </p:tav>
                                        <p:tav tm="100000">
                                          <p:val>
                                            <p:strVal val="#ppt_w"/>
                                          </p:val>
                                        </p:tav>
                                      </p:tavLst>
                                    </p:anim>
                                    <p:anim calcmode="lin" valueType="num">
                                      <p:cBhvr>
                                        <p:cTn id="14" dur="500" fill="hold"/>
                                        <p:tgtEl>
                                          <p:spTgt spid="2"/>
                                        </p:tgtEl>
                                        <p:attrNameLst>
                                          <p:attrName>ppt_h</p:attrName>
                                        </p:attrNameLst>
                                      </p:cBhvr>
                                      <p:tavLst>
                                        <p:tav tm="0">
                                          <p:val>
                                            <p:strVal val="4/3*#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8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strVal val="4/3*#ppt_w"/>
                                          </p:val>
                                        </p:tav>
                                        <p:tav tm="100000">
                                          <p:val>
                                            <p:strVal val="#ppt_w"/>
                                          </p:val>
                                        </p:tav>
                                      </p:tavLst>
                                    </p:anim>
                                    <p:anim calcmode="lin" valueType="num">
                                      <p:cBhvr>
                                        <p:cTn id="20" dur="500" fill="hold"/>
                                        <p:tgtEl>
                                          <p:spTgt spid="3"/>
                                        </p:tgtEl>
                                        <p:attrNameLst>
                                          <p:attrName>ppt_h</p:attrName>
                                        </p:attrNameLst>
                                      </p:cBhvr>
                                      <p:tavLst>
                                        <p:tav tm="0">
                                          <p:val>
                                            <p:strVal val="4/3*#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288" fill="hold" grpId="0" nodeType="clickEffect">
                                  <p:stCondLst>
                                    <p:cond delay="0"/>
                                  </p:stCondLst>
                                  <p:childTnLst>
                                    <p:set>
                                      <p:cBhvr>
                                        <p:cTn id="24" dur="1" fill="hold">
                                          <p:stCondLst>
                                            <p:cond delay="0"/>
                                          </p:stCondLst>
                                        </p:cTn>
                                        <p:tgtEl>
                                          <p:spTgt spid="273421"/>
                                        </p:tgtEl>
                                        <p:attrNameLst>
                                          <p:attrName>style.visibility</p:attrName>
                                        </p:attrNameLst>
                                      </p:cBhvr>
                                      <p:to>
                                        <p:strVal val="visible"/>
                                      </p:to>
                                    </p:set>
                                    <p:anim calcmode="lin" valueType="num">
                                      <p:cBhvr>
                                        <p:cTn id="25" dur="500" fill="hold"/>
                                        <p:tgtEl>
                                          <p:spTgt spid="273421"/>
                                        </p:tgtEl>
                                        <p:attrNameLst>
                                          <p:attrName>ppt_w</p:attrName>
                                        </p:attrNameLst>
                                      </p:cBhvr>
                                      <p:tavLst>
                                        <p:tav tm="0">
                                          <p:val>
                                            <p:strVal val="4/3*#ppt_w"/>
                                          </p:val>
                                        </p:tav>
                                        <p:tav tm="100000">
                                          <p:val>
                                            <p:strVal val="#ppt_w"/>
                                          </p:val>
                                        </p:tav>
                                      </p:tavLst>
                                    </p:anim>
                                    <p:anim calcmode="lin" valueType="num">
                                      <p:cBhvr>
                                        <p:cTn id="26" dur="500" fill="hold"/>
                                        <p:tgtEl>
                                          <p:spTgt spid="273421"/>
                                        </p:tgtEl>
                                        <p:attrNameLst>
                                          <p:attrName>ppt_h</p:attrName>
                                        </p:attrNameLst>
                                      </p:cBhvr>
                                      <p:tavLst>
                                        <p:tav tm="0">
                                          <p:val>
                                            <p:strVal val="4/3*#ppt_h"/>
                                          </p:val>
                                        </p:tav>
                                        <p:tav tm="100000">
                                          <p:val>
                                            <p:strVal val="#ppt_h"/>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288" fill="hold" nodeType="clickEffect">
                                  <p:stCondLst>
                                    <p:cond delay="0"/>
                                  </p:stCondLst>
                                  <p:childTnLst>
                                    <p:set>
                                      <p:cBhvr>
                                        <p:cTn id="33" dur="1" fill="hold">
                                          <p:stCondLst>
                                            <p:cond delay="0"/>
                                          </p:stCondLst>
                                        </p:cTn>
                                        <p:tgtEl>
                                          <p:spTgt spid="273422"/>
                                        </p:tgtEl>
                                        <p:attrNameLst>
                                          <p:attrName>style.visibility</p:attrName>
                                        </p:attrNameLst>
                                      </p:cBhvr>
                                      <p:to>
                                        <p:strVal val="visible"/>
                                      </p:to>
                                    </p:set>
                                    <p:anim calcmode="lin" valueType="num">
                                      <p:cBhvr>
                                        <p:cTn id="34" dur="500" fill="hold"/>
                                        <p:tgtEl>
                                          <p:spTgt spid="273422"/>
                                        </p:tgtEl>
                                        <p:attrNameLst>
                                          <p:attrName>ppt_w</p:attrName>
                                        </p:attrNameLst>
                                      </p:cBhvr>
                                      <p:tavLst>
                                        <p:tav tm="0">
                                          <p:val>
                                            <p:strVal val="4/3*#ppt_w"/>
                                          </p:val>
                                        </p:tav>
                                        <p:tav tm="100000">
                                          <p:val>
                                            <p:strVal val="#ppt_w"/>
                                          </p:val>
                                        </p:tav>
                                      </p:tavLst>
                                    </p:anim>
                                    <p:anim calcmode="lin" valueType="num">
                                      <p:cBhvr>
                                        <p:cTn id="35" dur="500" fill="hold"/>
                                        <p:tgtEl>
                                          <p:spTgt spid="273422"/>
                                        </p:tgtEl>
                                        <p:attrNameLst>
                                          <p:attrName>ppt_h</p:attrName>
                                        </p:attrNameLst>
                                      </p:cBhvr>
                                      <p:tavLst>
                                        <p:tav tm="0">
                                          <p:val>
                                            <p:strVal val="4/3*#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3" grpId="0" animBg="1" autoUpdateAnimBg="0"/>
      <p:bldP spid="273421" grpId="0" animBg="1" autoUpdateAnimBg="0"/>
      <p:bldP spid="4"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2841" y="2960177"/>
            <a:ext cx="1627369" cy="646331"/>
          </a:xfrm>
          <a:prstGeom prst="rect">
            <a:avLst/>
          </a:prstGeom>
          <a:noFill/>
        </p:spPr>
        <p:txBody>
          <a:bodyPr wrap="none" rtlCol="0">
            <a:spAutoFit/>
          </a:bodyPr>
          <a:lstStyle/>
          <a:p>
            <a:r>
              <a:rPr lang="en-US" sz="3600" dirty="0"/>
              <a:t>5 $ 3 = ?</a:t>
            </a:r>
          </a:p>
        </p:txBody>
      </p:sp>
      <p:sp>
        <p:nvSpPr>
          <p:cNvPr id="5" name="Rectangle 4"/>
          <p:cNvSpPr/>
          <p:nvPr/>
        </p:nvSpPr>
        <p:spPr>
          <a:xfrm>
            <a:off x="2761384" y="3834761"/>
            <a:ext cx="3768980" cy="646331"/>
          </a:xfrm>
          <a:prstGeom prst="rect">
            <a:avLst/>
          </a:prstGeom>
        </p:spPr>
        <p:txBody>
          <a:bodyPr wrap="none">
            <a:spAutoFit/>
          </a:bodyPr>
          <a:lstStyle/>
          <a:p>
            <a:r>
              <a:rPr lang="en-US" sz="3600" dirty="0"/>
              <a:t>5 $ 3 </a:t>
            </a:r>
            <a:r>
              <a:rPr lang="en-US" sz="3600"/>
              <a:t>= 5 + 4 + 3 = 12</a:t>
            </a:r>
            <a:endParaRPr lang="en-US" sz="3600" dirty="0"/>
          </a:p>
        </p:txBody>
      </p:sp>
    </p:spTree>
    <p:extLst>
      <p:ext uri="{BB962C8B-B14F-4D97-AF65-F5344CB8AC3E}">
        <p14:creationId xmlns:p14="http://schemas.microsoft.com/office/powerpoint/2010/main" val="51184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1-Card Blackjack</a:t>
            </a:r>
          </a:p>
        </p:txBody>
      </p:sp>
      <p:sp>
        <p:nvSpPr>
          <p:cNvPr id="4" name="Text Placeholder 3"/>
          <p:cNvSpPr>
            <a:spLocks noGrp="1"/>
          </p:cNvSpPr>
          <p:nvPr>
            <p:ph type="body" sz="quarter" idx="10"/>
          </p:nvPr>
        </p:nvSpPr>
        <p:spPr/>
        <p:txBody>
          <a:bodyPr>
            <a:normAutofit/>
          </a:bodyPr>
          <a:lstStyle/>
          <a:p>
            <a:r>
              <a:rPr lang="en-US" dirty="0"/>
              <a:t>Blackjack with two players</a:t>
            </a:r>
          </a:p>
          <a:p>
            <a:r>
              <a:rPr lang="en-US" dirty="0"/>
              <a:t>Each player has a deck of cards</a:t>
            </a:r>
          </a:p>
          <a:p>
            <a:pPr lvl="1"/>
            <a:r>
              <a:rPr lang="en-US" dirty="0"/>
              <a:t>ranging between 1 and 10</a:t>
            </a:r>
          </a:p>
          <a:p>
            <a:pPr lvl="1"/>
            <a:r>
              <a:rPr lang="en-US" dirty="0"/>
              <a:t>unknown distribution and number of cards</a:t>
            </a:r>
          </a:p>
          <a:p>
            <a:r>
              <a:rPr lang="en-US" dirty="0"/>
              <a:t>Game consists of several ‘hands’ (default 100)</a:t>
            </a:r>
          </a:p>
          <a:p>
            <a:r>
              <a:rPr lang="en-US" dirty="0"/>
              <a:t>Goal of a hand: collect cards with a sum equal or less than 21, but more than the opponent</a:t>
            </a:r>
          </a:p>
          <a:p>
            <a:r>
              <a:rPr lang="en-US" dirty="0"/>
              <a:t>1 may be used as 1 or 11</a:t>
            </a:r>
          </a:p>
          <a:p>
            <a:endParaRPr lang="en-US" dirty="0"/>
          </a:p>
        </p:txBody>
      </p:sp>
    </p:spTree>
    <p:extLst>
      <p:ext uri="{BB962C8B-B14F-4D97-AF65-F5344CB8AC3E}">
        <p14:creationId xmlns:p14="http://schemas.microsoft.com/office/powerpoint/2010/main" val="253337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1-Card Blackjack</a:t>
            </a:r>
          </a:p>
        </p:txBody>
      </p:sp>
      <p:pic>
        <p:nvPicPr>
          <p:cNvPr id="5" name="Picture 4" descr="Coffee%20Table%20-%20Boston%20137.jpeg"/>
          <p:cNvPicPr>
            <a:picLocks noChangeAspect="1"/>
          </p:cNvPicPr>
          <p:nvPr/>
        </p:nvPicPr>
        <p:blipFill rotWithShape="1">
          <a:blip r:embed="rId3">
            <a:extLst>
              <a:ext uri="{28A0092B-C50C-407E-A947-70E740481C1C}">
                <a14:useLocalDpi xmlns:a14="http://schemas.microsoft.com/office/drawing/2010/main" val="0"/>
              </a:ext>
            </a:extLst>
          </a:blip>
          <a:srcRect b="3574"/>
          <a:stretch/>
        </p:blipFill>
        <p:spPr>
          <a:xfrm>
            <a:off x="1253998" y="2701120"/>
            <a:ext cx="6879215" cy="3140880"/>
          </a:xfrm>
          <a:prstGeom prst="rect">
            <a:avLst/>
          </a:prstGeom>
        </p:spPr>
      </p:pic>
      <p:pic>
        <p:nvPicPr>
          <p:cNvPr id="11" name="Picture 10" descr="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44" y="1809749"/>
            <a:ext cx="1566081" cy="2442601"/>
          </a:xfrm>
          <a:prstGeom prst="rect">
            <a:avLst/>
          </a:prstGeom>
          <a:scene3d>
            <a:camera prst="perspectiveContrastingLeftFacing" fov="3300000">
              <a:rot lat="955956" lon="3520638" rev="21250115"/>
            </a:camera>
            <a:lightRig rig="threePt" dir="t"/>
          </a:scene3d>
          <a:sp3d z="44450"/>
        </p:spPr>
      </p:pic>
      <p:pic>
        <p:nvPicPr>
          <p:cNvPr id="12" name="Picture 11" descr="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696640" y="2491052"/>
            <a:ext cx="938241" cy="1974821"/>
          </a:xfrm>
          <a:prstGeom prst="rect">
            <a:avLst/>
          </a:prstGeom>
          <a:scene3d>
            <a:camera prst="perspectiveFront" fov="7200000">
              <a:rot lat="0" lon="2099966" rev="0"/>
            </a:camera>
            <a:lightRig rig="threePt" dir="t"/>
          </a:scene3d>
        </p:spPr>
      </p:pic>
      <p:pic>
        <p:nvPicPr>
          <p:cNvPr id="14" name="Picture 13" descr="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780275" y="2436066"/>
            <a:ext cx="927781" cy="2074333"/>
          </a:xfrm>
          <a:prstGeom prst="rect">
            <a:avLst/>
          </a:prstGeom>
          <a:scene3d>
            <a:camera prst="perspectiveFront" fov="7200000">
              <a:rot lat="0" lon="2100000" rev="0"/>
            </a:camera>
            <a:lightRig rig="threePt" dir="t"/>
          </a:scene3d>
          <a:sp3d z="-76200"/>
        </p:spPr>
      </p:pic>
      <p:pic>
        <p:nvPicPr>
          <p:cNvPr id="15" name="Picture 14" descr="Untitled-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4000" y="1477416"/>
            <a:ext cx="1924626" cy="2978168"/>
          </a:xfrm>
          <a:prstGeom prst="rect">
            <a:avLst/>
          </a:prstGeom>
          <a:scene3d>
            <a:camera prst="perspectiveContrastingRightFacing">
              <a:rot lat="480459" lon="17720294" rev="365124"/>
            </a:camera>
            <a:lightRig rig="threePt" dir="t"/>
          </a:scene3d>
        </p:spPr>
      </p:pic>
      <p:sp>
        <p:nvSpPr>
          <p:cNvPr id="16" name="TextBox 15"/>
          <p:cNvSpPr txBox="1"/>
          <p:nvPr/>
        </p:nvSpPr>
        <p:spPr>
          <a:xfrm>
            <a:off x="457200" y="1417638"/>
            <a:ext cx="3100916" cy="584776"/>
          </a:xfrm>
          <a:prstGeom prst="rect">
            <a:avLst/>
          </a:prstGeom>
          <a:noFill/>
        </p:spPr>
        <p:txBody>
          <a:bodyPr wrap="square" rtlCol="0">
            <a:spAutoFit/>
          </a:bodyPr>
          <a:lstStyle/>
          <a:p>
            <a:pPr algn="ctr"/>
            <a:r>
              <a:rPr lang="en-US" sz="3200" dirty="0"/>
              <a:t>Stay!</a:t>
            </a:r>
          </a:p>
        </p:txBody>
      </p:sp>
      <p:sp>
        <p:nvSpPr>
          <p:cNvPr id="17" name="TextBox 16"/>
          <p:cNvSpPr txBox="1"/>
          <p:nvPr/>
        </p:nvSpPr>
        <p:spPr>
          <a:xfrm>
            <a:off x="5206999" y="1391756"/>
            <a:ext cx="3100916" cy="584776"/>
          </a:xfrm>
          <a:prstGeom prst="rect">
            <a:avLst/>
          </a:prstGeom>
          <a:noFill/>
        </p:spPr>
        <p:txBody>
          <a:bodyPr wrap="square" rtlCol="0">
            <a:spAutoFit/>
          </a:bodyPr>
          <a:lstStyle/>
          <a:p>
            <a:pPr algn="ctr"/>
            <a:r>
              <a:rPr lang="en-US" sz="3200" dirty="0"/>
              <a:t>Hit?</a:t>
            </a:r>
          </a:p>
        </p:txBody>
      </p:sp>
      <p:pic>
        <p:nvPicPr>
          <p:cNvPr id="18" name="Picture 17" descr="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6800" y="2002414"/>
            <a:ext cx="1980000" cy="3088186"/>
          </a:xfrm>
          <a:prstGeom prst="rect">
            <a:avLst/>
          </a:prstGeom>
          <a:scene3d>
            <a:camera prst="isometricOffAxis2Right">
              <a:rot lat="1080000" lon="17759998" rev="300000"/>
            </a:camera>
            <a:lightRig rig="threePt" dir="t"/>
          </a:scene3d>
        </p:spPr>
      </p:pic>
    </p:spTree>
    <p:extLst>
      <p:ext uri="{BB962C8B-B14F-4D97-AF65-F5344CB8AC3E}">
        <p14:creationId xmlns:p14="http://schemas.microsoft.com/office/powerpoint/2010/main" val="377039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1-Card Blackjack</a:t>
            </a:r>
          </a:p>
        </p:txBody>
      </p:sp>
      <p:sp>
        <p:nvSpPr>
          <p:cNvPr id="3" name="Text Placeholder 2"/>
          <p:cNvSpPr>
            <a:spLocks noGrp="1"/>
          </p:cNvSpPr>
          <p:nvPr>
            <p:ph type="body" sz="quarter" idx="10"/>
          </p:nvPr>
        </p:nvSpPr>
        <p:spPr/>
        <p:txBody>
          <a:bodyPr>
            <a:normAutofit/>
          </a:bodyPr>
          <a:lstStyle/>
          <a:p>
            <a:r>
              <a:rPr lang="en-US" dirty="0"/>
              <a:t>Model knows rules, but has no experience</a:t>
            </a:r>
          </a:p>
          <a:p>
            <a:pPr lvl="1"/>
            <a:r>
              <a:rPr lang="en-US" dirty="0"/>
              <a:t>has to decide to hit or stay</a:t>
            </a:r>
          </a:p>
          <a:p>
            <a:pPr lvl="1"/>
            <a:r>
              <a:rPr lang="en-US" dirty="0"/>
              <a:t>can Win, Lose, or Bust (&gt;21)</a:t>
            </a:r>
          </a:p>
          <a:p>
            <a:endParaRPr lang="en-US" dirty="0"/>
          </a:p>
          <a:p>
            <a:r>
              <a:rPr lang="en-US" dirty="0"/>
              <a:t>Opponent has a fixed strategy, your model needs to improve</a:t>
            </a:r>
          </a:p>
        </p:txBody>
      </p:sp>
    </p:spTree>
    <p:extLst>
      <p:ext uri="{BB962C8B-B14F-4D97-AF65-F5344CB8AC3E}">
        <p14:creationId xmlns:p14="http://schemas.microsoft.com/office/powerpoint/2010/main" val="27846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interface</a:t>
            </a:r>
          </a:p>
        </p:txBody>
      </p:sp>
      <p:sp>
        <p:nvSpPr>
          <p:cNvPr id="4" name="TextBox 3"/>
          <p:cNvSpPr txBox="1"/>
          <p:nvPr/>
        </p:nvSpPr>
        <p:spPr>
          <a:xfrm>
            <a:off x="931333" y="2211917"/>
            <a:ext cx="3767667" cy="4247317"/>
          </a:xfrm>
          <a:prstGeom prst="rect">
            <a:avLst/>
          </a:prstGeom>
          <a:noFill/>
        </p:spPr>
        <p:txBody>
          <a:bodyPr wrap="square" rtlCol="0">
            <a:spAutoFit/>
          </a:bodyPr>
          <a:lstStyle/>
          <a:p>
            <a:r>
              <a:rPr lang="en-US" dirty="0">
                <a:latin typeface="Courier"/>
                <a:cs typeface="Courier"/>
              </a:rPr>
              <a:t>=goal&gt;</a:t>
            </a:r>
          </a:p>
          <a:p>
            <a:r>
              <a:rPr lang="en-US" dirty="0">
                <a:latin typeface="Courier"/>
                <a:cs typeface="Courier"/>
              </a:rPr>
              <a:t>	</a:t>
            </a:r>
            <a:r>
              <a:rPr lang="en-US" dirty="0" err="1">
                <a:latin typeface="Courier"/>
                <a:cs typeface="Courier"/>
              </a:rPr>
              <a:t>isa</a:t>
            </a:r>
            <a:r>
              <a:rPr lang="en-US" dirty="0">
                <a:latin typeface="Courier"/>
                <a:cs typeface="Courier"/>
              </a:rPr>
              <a:t> 		game-state</a:t>
            </a:r>
          </a:p>
          <a:p>
            <a:r>
              <a:rPr lang="en-US" dirty="0">
                <a:latin typeface="Courier"/>
                <a:cs typeface="Courier"/>
              </a:rPr>
              <a:t>	mc1 		1-10</a:t>
            </a:r>
          </a:p>
          <a:p>
            <a:r>
              <a:rPr lang="en-US" dirty="0">
                <a:latin typeface="Courier"/>
                <a:cs typeface="Courier"/>
              </a:rPr>
              <a:t>	mc2 		1-10</a:t>
            </a:r>
          </a:p>
          <a:p>
            <a:r>
              <a:rPr lang="en-US" dirty="0">
                <a:latin typeface="Courier"/>
                <a:cs typeface="Courier"/>
              </a:rPr>
              <a:t>	mc3 		nil</a:t>
            </a:r>
          </a:p>
          <a:p>
            <a:r>
              <a:rPr lang="en-US" dirty="0">
                <a:latin typeface="Courier"/>
                <a:cs typeface="Courier"/>
              </a:rPr>
              <a:t>	</a:t>
            </a:r>
            <a:r>
              <a:rPr lang="en-US" dirty="0" err="1">
                <a:latin typeface="Courier"/>
                <a:cs typeface="Courier"/>
              </a:rPr>
              <a:t>mstart</a:t>
            </a:r>
            <a:r>
              <a:rPr lang="en-US" dirty="0">
                <a:latin typeface="Courier"/>
                <a:cs typeface="Courier"/>
              </a:rPr>
              <a:t> 	mc1+mc2</a:t>
            </a:r>
          </a:p>
          <a:p>
            <a:r>
              <a:rPr lang="en-US" dirty="0">
                <a:latin typeface="Courier"/>
                <a:cs typeface="Courier"/>
              </a:rPr>
              <a:t>	</a:t>
            </a:r>
            <a:r>
              <a:rPr lang="en-US" dirty="0" err="1">
                <a:latin typeface="Courier"/>
                <a:cs typeface="Courier"/>
              </a:rPr>
              <a:t>mtot</a:t>
            </a:r>
            <a:r>
              <a:rPr lang="en-US" dirty="0">
                <a:latin typeface="Courier"/>
                <a:cs typeface="Courier"/>
              </a:rPr>
              <a:t>		nil</a:t>
            </a:r>
          </a:p>
          <a:p>
            <a:r>
              <a:rPr lang="en-US" dirty="0">
                <a:latin typeface="Courier"/>
                <a:cs typeface="Courier"/>
              </a:rPr>
              <a:t>	</a:t>
            </a:r>
            <a:r>
              <a:rPr lang="en-US" dirty="0" err="1">
                <a:latin typeface="Courier"/>
                <a:cs typeface="Courier"/>
              </a:rPr>
              <a:t>mresult</a:t>
            </a:r>
            <a:r>
              <a:rPr lang="en-US" dirty="0">
                <a:latin typeface="Courier"/>
                <a:cs typeface="Courier"/>
              </a:rPr>
              <a:t>	nil</a:t>
            </a:r>
          </a:p>
          <a:p>
            <a:r>
              <a:rPr lang="en-US" dirty="0">
                <a:latin typeface="Courier"/>
                <a:cs typeface="Courier"/>
              </a:rPr>
              <a:t>	oc1 		1-10</a:t>
            </a:r>
          </a:p>
          <a:p>
            <a:r>
              <a:rPr lang="en-US" dirty="0">
                <a:latin typeface="Courier"/>
                <a:cs typeface="Courier"/>
              </a:rPr>
              <a:t>	oc2			nil</a:t>
            </a:r>
          </a:p>
          <a:p>
            <a:r>
              <a:rPr lang="en-US" dirty="0">
                <a:latin typeface="Courier"/>
                <a:cs typeface="Courier"/>
              </a:rPr>
              <a:t>	oc3			nil</a:t>
            </a:r>
          </a:p>
          <a:p>
            <a:r>
              <a:rPr lang="en-US" dirty="0">
                <a:latin typeface="Courier"/>
                <a:cs typeface="Courier"/>
              </a:rPr>
              <a:t>	</a:t>
            </a:r>
            <a:r>
              <a:rPr lang="en-US" dirty="0" err="1">
                <a:latin typeface="Courier"/>
                <a:cs typeface="Courier"/>
              </a:rPr>
              <a:t>ostart</a:t>
            </a:r>
            <a:r>
              <a:rPr lang="en-US" dirty="0">
                <a:latin typeface="Courier"/>
                <a:cs typeface="Courier"/>
              </a:rPr>
              <a:t>		oc1</a:t>
            </a:r>
          </a:p>
          <a:p>
            <a:r>
              <a:rPr lang="en-US" dirty="0">
                <a:latin typeface="Courier"/>
                <a:cs typeface="Courier"/>
              </a:rPr>
              <a:t>	</a:t>
            </a:r>
            <a:r>
              <a:rPr lang="en-US" dirty="0" err="1">
                <a:latin typeface="Courier"/>
                <a:cs typeface="Courier"/>
              </a:rPr>
              <a:t>otot</a:t>
            </a:r>
            <a:r>
              <a:rPr lang="en-US" dirty="0">
                <a:latin typeface="Courier"/>
                <a:cs typeface="Courier"/>
              </a:rPr>
              <a:t>		nil</a:t>
            </a:r>
          </a:p>
          <a:p>
            <a:r>
              <a:rPr lang="en-US" dirty="0">
                <a:latin typeface="Courier"/>
                <a:cs typeface="Courier"/>
              </a:rPr>
              <a:t>	</a:t>
            </a:r>
            <a:r>
              <a:rPr lang="en-US" dirty="0" err="1">
                <a:latin typeface="Courier"/>
                <a:cs typeface="Courier"/>
              </a:rPr>
              <a:t>oresult</a:t>
            </a:r>
            <a:r>
              <a:rPr lang="en-US" dirty="0">
                <a:latin typeface="Courier"/>
                <a:cs typeface="Courier"/>
              </a:rPr>
              <a:t>	nil</a:t>
            </a:r>
          </a:p>
          <a:p>
            <a:r>
              <a:rPr lang="en-US" dirty="0">
                <a:latin typeface="Courier"/>
                <a:cs typeface="Courier"/>
              </a:rPr>
              <a:t>	state 		start</a:t>
            </a:r>
          </a:p>
        </p:txBody>
      </p:sp>
      <p:sp>
        <p:nvSpPr>
          <p:cNvPr id="5" name="TextBox 4"/>
          <p:cNvSpPr txBox="1"/>
          <p:nvPr/>
        </p:nvSpPr>
        <p:spPr>
          <a:xfrm>
            <a:off x="963083" y="1551114"/>
            <a:ext cx="3302000" cy="523220"/>
          </a:xfrm>
          <a:prstGeom prst="rect">
            <a:avLst/>
          </a:prstGeom>
          <a:noFill/>
        </p:spPr>
        <p:txBody>
          <a:bodyPr wrap="square" rtlCol="0">
            <a:spAutoFit/>
          </a:bodyPr>
          <a:lstStyle/>
          <a:p>
            <a:pPr algn="ctr"/>
            <a:r>
              <a:rPr lang="en-US" sz="2800" dirty="0"/>
              <a:t>Start of the Hand</a:t>
            </a:r>
          </a:p>
        </p:txBody>
      </p:sp>
      <p:sp>
        <p:nvSpPr>
          <p:cNvPr id="6" name="Left Brace 5"/>
          <p:cNvSpPr/>
          <p:nvPr/>
        </p:nvSpPr>
        <p:spPr>
          <a:xfrm>
            <a:off x="1079496" y="2878667"/>
            <a:ext cx="328084" cy="10371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31758" y="3074080"/>
            <a:ext cx="1270000" cy="646331"/>
          </a:xfrm>
          <a:prstGeom prst="rect">
            <a:avLst/>
          </a:prstGeom>
          <a:noFill/>
        </p:spPr>
        <p:txBody>
          <a:bodyPr wrap="square" rtlCol="0">
            <a:spAutoFit/>
          </a:bodyPr>
          <a:lstStyle/>
          <a:p>
            <a:pPr algn="ctr"/>
            <a:r>
              <a:rPr lang="en-US" dirty="0"/>
              <a:t>model’s cards</a:t>
            </a:r>
          </a:p>
        </p:txBody>
      </p:sp>
      <p:sp>
        <p:nvSpPr>
          <p:cNvPr id="8" name="Left Brace 7"/>
          <p:cNvSpPr/>
          <p:nvPr/>
        </p:nvSpPr>
        <p:spPr>
          <a:xfrm>
            <a:off x="1079496" y="4533900"/>
            <a:ext cx="328084" cy="10541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31740" y="4697564"/>
            <a:ext cx="1270000" cy="646331"/>
          </a:xfrm>
          <a:prstGeom prst="rect">
            <a:avLst/>
          </a:prstGeom>
          <a:noFill/>
        </p:spPr>
        <p:txBody>
          <a:bodyPr wrap="square" rtlCol="0">
            <a:spAutoFit/>
          </a:bodyPr>
          <a:lstStyle/>
          <a:p>
            <a:pPr algn="ctr"/>
            <a:r>
              <a:rPr lang="en-US" dirty="0"/>
              <a:t>opponent’s</a:t>
            </a:r>
          </a:p>
          <a:p>
            <a:pPr algn="ctr"/>
            <a:r>
              <a:rPr lang="en-US" dirty="0"/>
              <a:t>cards</a:t>
            </a:r>
          </a:p>
        </p:txBody>
      </p:sp>
      <p:sp>
        <p:nvSpPr>
          <p:cNvPr id="11" name="TextBox 10"/>
          <p:cNvSpPr txBox="1"/>
          <p:nvPr/>
        </p:nvSpPr>
        <p:spPr>
          <a:xfrm>
            <a:off x="4919133" y="2226734"/>
            <a:ext cx="4077722" cy="4247317"/>
          </a:xfrm>
          <a:prstGeom prst="rect">
            <a:avLst/>
          </a:prstGeom>
          <a:noFill/>
        </p:spPr>
        <p:txBody>
          <a:bodyPr wrap="square" rtlCol="0">
            <a:spAutoFit/>
          </a:bodyPr>
          <a:lstStyle/>
          <a:p>
            <a:r>
              <a:rPr lang="en-US" dirty="0">
                <a:latin typeface="Courier"/>
                <a:cs typeface="Courier"/>
              </a:rPr>
              <a:t>=goal&gt;</a:t>
            </a:r>
          </a:p>
          <a:p>
            <a:r>
              <a:rPr lang="en-US" dirty="0">
                <a:latin typeface="Courier"/>
                <a:cs typeface="Courier"/>
              </a:rPr>
              <a:t>	</a:t>
            </a:r>
            <a:r>
              <a:rPr lang="en-US" dirty="0" err="1">
                <a:latin typeface="Courier"/>
                <a:cs typeface="Courier"/>
              </a:rPr>
              <a:t>isa</a:t>
            </a:r>
            <a:r>
              <a:rPr lang="en-US" dirty="0">
                <a:latin typeface="Courier"/>
                <a:cs typeface="Courier"/>
              </a:rPr>
              <a:t> 		game-state</a:t>
            </a:r>
          </a:p>
          <a:p>
            <a:r>
              <a:rPr lang="en-US" dirty="0">
                <a:latin typeface="Courier"/>
                <a:cs typeface="Courier"/>
              </a:rPr>
              <a:t>	mc1 		1-10</a:t>
            </a:r>
          </a:p>
          <a:p>
            <a:r>
              <a:rPr lang="en-US" dirty="0">
                <a:latin typeface="Courier"/>
                <a:cs typeface="Courier"/>
              </a:rPr>
              <a:t>	mc2 		1-10</a:t>
            </a:r>
          </a:p>
          <a:p>
            <a:r>
              <a:rPr lang="en-US" dirty="0">
                <a:latin typeface="Courier"/>
                <a:cs typeface="Courier"/>
              </a:rPr>
              <a:t>	mc3 		nil or 1-10</a:t>
            </a:r>
          </a:p>
          <a:p>
            <a:r>
              <a:rPr lang="en-US" dirty="0">
                <a:latin typeface="Courier"/>
                <a:cs typeface="Courier"/>
              </a:rPr>
              <a:t>	</a:t>
            </a:r>
            <a:r>
              <a:rPr lang="en-US" dirty="0" err="1">
                <a:latin typeface="Courier"/>
                <a:cs typeface="Courier"/>
              </a:rPr>
              <a:t>mstart</a:t>
            </a:r>
            <a:r>
              <a:rPr lang="en-US" dirty="0">
                <a:latin typeface="Courier"/>
                <a:cs typeface="Courier"/>
              </a:rPr>
              <a:t> 	mc1+mc2</a:t>
            </a:r>
          </a:p>
          <a:p>
            <a:r>
              <a:rPr lang="en-US" dirty="0">
                <a:latin typeface="Courier"/>
                <a:cs typeface="Courier"/>
              </a:rPr>
              <a:t>	</a:t>
            </a:r>
            <a:r>
              <a:rPr lang="en-US" dirty="0" err="1">
                <a:latin typeface="Courier"/>
                <a:cs typeface="Courier"/>
              </a:rPr>
              <a:t>mtot</a:t>
            </a:r>
            <a:r>
              <a:rPr lang="en-US" dirty="0">
                <a:latin typeface="Courier"/>
                <a:cs typeface="Courier"/>
              </a:rPr>
              <a:t>		mc1+mc2+mc3</a:t>
            </a:r>
          </a:p>
          <a:p>
            <a:r>
              <a:rPr lang="en-US" dirty="0">
                <a:latin typeface="Courier"/>
                <a:cs typeface="Courier"/>
              </a:rPr>
              <a:t>	</a:t>
            </a:r>
            <a:r>
              <a:rPr lang="en-US" dirty="0" err="1">
                <a:latin typeface="Courier"/>
                <a:cs typeface="Courier"/>
              </a:rPr>
              <a:t>mresult</a:t>
            </a:r>
            <a:r>
              <a:rPr lang="en-US" dirty="0">
                <a:latin typeface="Courier"/>
                <a:cs typeface="Courier"/>
              </a:rPr>
              <a:t>	win/lose/bust</a:t>
            </a:r>
          </a:p>
          <a:p>
            <a:r>
              <a:rPr lang="en-US" dirty="0">
                <a:latin typeface="Courier"/>
                <a:cs typeface="Courier"/>
              </a:rPr>
              <a:t>	oc1 		1-10</a:t>
            </a:r>
          </a:p>
          <a:p>
            <a:r>
              <a:rPr lang="en-US" dirty="0">
                <a:latin typeface="Courier"/>
                <a:cs typeface="Courier"/>
              </a:rPr>
              <a:t>	oc2			1-10</a:t>
            </a:r>
          </a:p>
          <a:p>
            <a:r>
              <a:rPr lang="en-US" dirty="0">
                <a:latin typeface="Courier"/>
                <a:cs typeface="Courier"/>
              </a:rPr>
              <a:t>	oc3			nil or 1-10</a:t>
            </a:r>
          </a:p>
          <a:p>
            <a:r>
              <a:rPr lang="en-US" dirty="0">
                <a:latin typeface="Courier"/>
                <a:cs typeface="Courier"/>
              </a:rPr>
              <a:t>	</a:t>
            </a:r>
            <a:r>
              <a:rPr lang="en-US" dirty="0" err="1">
                <a:latin typeface="Courier"/>
                <a:cs typeface="Courier"/>
              </a:rPr>
              <a:t>ostart</a:t>
            </a:r>
            <a:r>
              <a:rPr lang="en-US" dirty="0">
                <a:latin typeface="Courier"/>
                <a:cs typeface="Courier"/>
              </a:rPr>
              <a:t>		oc1</a:t>
            </a:r>
          </a:p>
          <a:p>
            <a:r>
              <a:rPr lang="en-US" dirty="0">
                <a:latin typeface="Courier"/>
                <a:cs typeface="Courier"/>
              </a:rPr>
              <a:t>	</a:t>
            </a:r>
            <a:r>
              <a:rPr lang="en-US" dirty="0" err="1">
                <a:latin typeface="Courier"/>
                <a:cs typeface="Courier"/>
              </a:rPr>
              <a:t>otot</a:t>
            </a:r>
            <a:r>
              <a:rPr lang="en-US" dirty="0">
                <a:latin typeface="Courier"/>
                <a:cs typeface="Courier"/>
              </a:rPr>
              <a:t>		oc1+oc2+oc3</a:t>
            </a:r>
          </a:p>
          <a:p>
            <a:r>
              <a:rPr lang="en-US" dirty="0">
                <a:latin typeface="Courier"/>
                <a:cs typeface="Courier"/>
              </a:rPr>
              <a:t>	</a:t>
            </a:r>
            <a:r>
              <a:rPr lang="en-US" dirty="0" err="1">
                <a:latin typeface="Courier"/>
                <a:cs typeface="Courier"/>
              </a:rPr>
              <a:t>oresult</a:t>
            </a:r>
            <a:r>
              <a:rPr lang="en-US" dirty="0">
                <a:latin typeface="Courier"/>
                <a:cs typeface="Courier"/>
              </a:rPr>
              <a:t>	win/lose/bust</a:t>
            </a:r>
          </a:p>
          <a:p>
            <a:r>
              <a:rPr lang="en-US" dirty="0">
                <a:latin typeface="Courier"/>
                <a:cs typeface="Courier"/>
              </a:rPr>
              <a:t>	state 		done</a:t>
            </a:r>
          </a:p>
        </p:txBody>
      </p:sp>
      <p:sp>
        <p:nvSpPr>
          <p:cNvPr id="12" name="TextBox 11"/>
          <p:cNvSpPr txBox="1"/>
          <p:nvPr/>
        </p:nvSpPr>
        <p:spPr>
          <a:xfrm>
            <a:off x="4950883" y="1565931"/>
            <a:ext cx="3302000" cy="523220"/>
          </a:xfrm>
          <a:prstGeom prst="rect">
            <a:avLst/>
          </a:prstGeom>
          <a:noFill/>
        </p:spPr>
        <p:txBody>
          <a:bodyPr wrap="square" rtlCol="0">
            <a:spAutoFit/>
          </a:bodyPr>
          <a:lstStyle/>
          <a:p>
            <a:pPr algn="ctr"/>
            <a:r>
              <a:rPr lang="en-US" sz="2800" dirty="0"/>
              <a:t>End of the Hand</a:t>
            </a:r>
          </a:p>
        </p:txBody>
      </p:sp>
      <p:sp>
        <p:nvSpPr>
          <p:cNvPr id="13" name="Left Brace 12"/>
          <p:cNvSpPr/>
          <p:nvPr/>
        </p:nvSpPr>
        <p:spPr>
          <a:xfrm>
            <a:off x="5084229" y="4028603"/>
            <a:ext cx="328084" cy="4693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4036491" y="3917109"/>
            <a:ext cx="1270000" cy="646331"/>
          </a:xfrm>
          <a:prstGeom prst="rect">
            <a:avLst/>
          </a:prstGeom>
          <a:noFill/>
        </p:spPr>
        <p:txBody>
          <a:bodyPr wrap="square" rtlCol="0">
            <a:spAutoFit/>
          </a:bodyPr>
          <a:lstStyle/>
          <a:p>
            <a:pPr algn="ctr"/>
            <a:r>
              <a:rPr lang="en-US" dirty="0"/>
              <a:t>model’s result</a:t>
            </a:r>
          </a:p>
        </p:txBody>
      </p:sp>
      <p:sp>
        <p:nvSpPr>
          <p:cNvPr id="15" name="Left Brace 14"/>
          <p:cNvSpPr/>
          <p:nvPr/>
        </p:nvSpPr>
        <p:spPr>
          <a:xfrm>
            <a:off x="5084229" y="5609755"/>
            <a:ext cx="328084" cy="56032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3972993" y="5540593"/>
            <a:ext cx="1270000" cy="646331"/>
          </a:xfrm>
          <a:prstGeom prst="rect">
            <a:avLst/>
          </a:prstGeom>
          <a:noFill/>
        </p:spPr>
        <p:txBody>
          <a:bodyPr wrap="square" rtlCol="0">
            <a:spAutoFit/>
          </a:bodyPr>
          <a:lstStyle/>
          <a:p>
            <a:pPr algn="ctr"/>
            <a:r>
              <a:rPr lang="en-US" dirty="0"/>
              <a:t>opponent’s</a:t>
            </a:r>
          </a:p>
          <a:p>
            <a:pPr algn="ctr"/>
            <a:r>
              <a:rPr lang="en-US" dirty="0"/>
              <a:t>result</a:t>
            </a:r>
          </a:p>
        </p:txBody>
      </p:sp>
    </p:spTree>
    <p:extLst>
      <p:ext uri="{BB962C8B-B14F-4D97-AF65-F5344CB8AC3E}">
        <p14:creationId xmlns:p14="http://schemas.microsoft.com/office/powerpoint/2010/main" val="171387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8" grpId="0" animBg="1"/>
      <p:bldP spid="9" grpId="0"/>
      <p:bldP spid="11" grpId="0"/>
      <p:bldP spid="12" grpId="0"/>
      <p:bldP spid="13" grpId="0" animBg="1"/>
      <p:bldP spid="14" grpId="0"/>
      <p:bldP spid="15" grpId="0" animBg="1"/>
      <p:bldP spid="1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Model</a:t>
            </a:r>
          </a:p>
        </p:txBody>
      </p:sp>
      <p:sp>
        <p:nvSpPr>
          <p:cNvPr id="3" name="Text Placeholder 2"/>
          <p:cNvSpPr>
            <a:spLocks noGrp="1"/>
          </p:cNvSpPr>
          <p:nvPr>
            <p:ph type="body" sz="quarter" idx="10"/>
          </p:nvPr>
        </p:nvSpPr>
        <p:spPr>
          <a:xfrm>
            <a:off x="457200" y="1584858"/>
            <a:ext cx="8229600" cy="4735204"/>
          </a:xfrm>
        </p:spPr>
        <p:txBody>
          <a:bodyPr/>
          <a:lstStyle/>
          <a:p>
            <a:endParaRPr lang="en-US" dirty="0"/>
          </a:p>
          <a:p>
            <a:endParaRPr lang="en-US" dirty="0"/>
          </a:p>
          <a:p>
            <a:r>
              <a:rPr lang="en-US" dirty="0"/>
              <a:t>Partial matching</a:t>
            </a:r>
          </a:p>
          <a:p>
            <a:r>
              <a:rPr lang="en-US" dirty="0"/>
              <a:t>If it retrieves something, it does as retrieval, otherwise stays</a:t>
            </a:r>
          </a:p>
          <a:p>
            <a:r>
              <a:rPr lang="en-US" dirty="0"/>
              <a:t>Learns new chunk with what it </a:t>
            </a:r>
            <a:r>
              <a:rPr lang="en-US" i="1" dirty="0">
                <a:latin typeface="Gill Sans"/>
                <a:cs typeface="Gill Sans"/>
              </a:rPr>
              <a:t>should</a:t>
            </a:r>
            <a:r>
              <a:rPr lang="en-US" dirty="0"/>
              <a:t> have done</a:t>
            </a:r>
          </a:p>
        </p:txBody>
      </p:sp>
      <p:sp>
        <p:nvSpPr>
          <p:cNvPr id="17" name="TextBox 16"/>
          <p:cNvSpPr txBox="1"/>
          <p:nvPr/>
        </p:nvSpPr>
        <p:spPr>
          <a:xfrm>
            <a:off x="1464734" y="1690688"/>
            <a:ext cx="2952750" cy="923330"/>
          </a:xfrm>
          <a:prstGeom prst="rect">
            <a:avLst/>
          </a:prstGeom>
          <a:noFill/>
        </p:spPr>
        <p:txBody>
          <a:bodyPr wrap="square" rtlCol="0">
            <a:spAutoFit/>
          </a:bodyPr>
          <a:lstStyle/>
          <a:p>
            <a:r>
              <a:rPr lang="en-US" dirty="0">
                <a:latin typeface="Courier"/>
                <a:cs typeface="Courier"/>
              </a:rPr>
              <a:t>+retrieval&gt;</a:t>
            </a:r>
          </a:p>
          <a:p>
            <a:r>
              <a:rPr lang="en-US" dirty="0">
                <a:latin typeface="Courier"/>
                <a:cs typeface="Courier"/>
              </a:rPr>
              <a:t>	</a:t>
            </a:r>
            <a:r>
              <a:rPr lang="en-US" dirty="0" err="1">
                <a:latin typeface="Courier"/>
                <a:cs typeface="Courier"/>
              </a:rPr>
              <a:t>isa</a:t>
            </a:r>
            <a:r>
              <a:rPr lang="en-US" dirty="0">
                <a:latin typeface="Courier"/>
                <a:cs typeface="Courier"/>
              </a:rPr>
              <a:t> learned-info</a:t>
            </a:r>
          </a:p>
          <a:p>
            <a:r>
              <a:rPr lang="en-US" dirty="0">
                <a:latin typeface="Courier"/>
                <a:cs typeface="Courier"/>
              </a:rPr>
              <a:t>	mc1 =c</a:t>
            </a:r>
          </a:p>
        </p:txBody>
      </p:sp>
    </p:spTree>
    <p:extLst>
      <p:ext uri="{BB962C8B-B14F-4D97-AF65-F5344CB8AC3E}">
        <p14:creationId xmlns:p14="http://schemas.microsoft.com/office/powerpoint/2010/main" val="2479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Learns what it </a:t>
            </a:r>
            <a:r>
              <a:rPr lang="en-US" i="1" dirty="0"/>
              <a:t>should</a:t>
            </a:r>
            <a:r>
              <a:rPr lang="en-US" dirty="0"/>
              <a:t> have done</a:t>
            </a:r>
          </a:p>
        </p:txBody>
      </p:sp>
      <p:sp>
        <p:nvSpPr>
          <p:cNvPr id="8" name="Rectangle 7"/>
          <p:cNvSpPr/>
          <p:nvPr/>
        </p:nvSpPr>
        <p:spPr>
          <a:xfrm>
            <a:off x="1035045" y="5970675"/>
            <a:ext cx="4214287" cy="338554"/>
          </a:xfrm>
          <a:prstGeom prst="rect">
            <a:avLst/>
          </a:prstGeom>
        </p:spPr>
        <p:txBody>
          <a:bodyPr wrap="square">
            <a:spAutoFit/>
          </a:bodyPr>
          <a:lstStyle/>
          <a:p>
            <a:r>
              <a:rPr lang="en-US" sz="1600" dirty="0">
                <a:latin typeface="Courier"/>
                <a:cs typeface="Courier"/>
              </a:rPr>
              <a:t> (</a:t>
            </a:r>
            <a:r>
              <a:rPr lang="en-US" sz="1600" dirty="0" err="1">
                <a:latin typeface="Courier"/>
                <a:cs typeface="Courier"/>
              </a:rPr>
              <a:t>spp</a:t>
            </a:r>
            <a:r>
              <a:rPr lang="en-US" sz="1600" dirty="0">
                <a:latin typeface="Courier"/>
                <a:cs typeface="Courier"/>
              </a:rPr>
              <a:t> results-should-hit :u 10)</a:t>
            </a:r>
          </a:p>
        </p:txBody>
      </p:sp>
      <p:pic>
        <p:nvPicPr>
          <p:cNvPr id="4" name="Picture 3"/>
          <p:cNvPicPr>
            <a:picLocks noChangeAspect="1"/>
          </p:cNvPicPr>
          <p:nvPr/>
        </p:nvPicPr>
        <p:blipFill>
          <a:blip r:embed="rId2"/>
          <a:stretch>
            <a:fillRect/>
          </a:stretch>
        </p:blipFill>
        <p:spPr>
          <a:xfrm>
            <a:off x="5198399" y="2122272"/>
            <a:ext cx="3296273" cy="3711222"/>
          </a:xfrm>
          <a:prstGeom prst="rect">
            <a:avLst/>
          </a:prstGeom>
        </p:spPr>
      </p:pic>
      <p:pic>
        <p:nvPicPr>
          <p:cNvPr id="11" name="Picture 10"/>
          <p:cNvPicPr>
            <a:picLocks noChangeAspect="1"/>
          </p:cNvPicPr>
          <p:nvPr/>
        </p:nvPicPr>
        <p:blipFill>
          <a:blip r:embed="rId3"/>
          <a:stretch>
            <a:fillRect/>
          </a:stretch>
        </p:blipFill>
        <p:spPr>
          <a:xfrm>
            <a:off x="1330944" y="2773429"/>
            <a:ext cx="2890370" cy="2948716"/>
          </a:xfrm>
          <a:prstGeom prst="rect">
            <a:avLst/>
          </a:prstGeom>
        </p:spPr>
      </p:pic>
      <p:pic>
        <p:nvPicPr>
          <p:cNvPr id="10" name="Picture 9"/>
          <p:cNvPicPr>
            <a:picLocks noChangeAspect="1"/>
          </p:cNvPicPr>
          <p:nvPr/>
        </p:nvPicPr>
        <p:blipFill rotWithShape="1">
          <a:blip r:embed="rId4"/>
          <a:srcRect b="22760"/>
          <a:stretch/>
        </p:blipFill>
        <p:spPr>
          <a:xfrm>
            <a:off x="1035045" y="2028996"/>
            <a:ext cx="3133726" cy="855118"/>
          </a:xfrm>
          <a:prstGeom prst="rect">
            <a:avLst/>
          </a:prstGeom>
        </p:spPr>
      </p:pic>
    </p:spTree>
    <p:extLst>
      <p:ext uri="{BB962C8B-B14F-4D97-AF65-F5344CB8AC3E}">
        <p14:creationId xmlns:p14="http://schemas.microsoft.com/office/powerpoint/2010/main" val="65718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Model</a:t>
            </a:r>
          </a:p>
        </p:txBody>
      </p:sp>
      <p:pic>
        <p:nvPicPr>
          <p:cNvPr id="4" name="Picture 3"/>
          <p:cNvPicPr>
            <a:picLocks noChangeAspect="1"/>
          </p:cNvPicPr>
          <p:nvPr/>
        </p:nvPicPr>
        <p:blipFill>
          <a:blip r:embed="rId2"/>
          <a:stretch>
            <a:fillRect/>
          </a:stretch>
        </p:blipFill>
        <p:spPr>
          <a:xfrm>
            <a:off x="1545167" y="1417638"/>
            <a:ext cx="5849164" cy="4806950"/>
          </a:xfrm>
          <a:prstGeom prst="rect">
            <a:avLst/>
          </a:prstGeom>
          <a:ln>
            <a:solidFill>
              <a:srgbClr val="000000"/>
            </a:solidFill>
          </a:ln>
        </p:spPr>
      </p:pic>
      <p:sp>
        <p:nvSpPr>
          <p:cNvPr id="5" name="TextBox 4"/>
          <p:cNvSpPr txBox="1"/>
          <p:nvPr/>
        </p:nvSpPr>
        <p:spPr>
          <a:xfrm>
            <a:off x="6106583" y="4417999"/>
            <a:ext cx="1573498" cy="369332"/>
          </a:xfrm>
          <a:prstGeom prst="rect">
            <a:avLst/>
          </a:prstGeom>
          <a:noFill/>
        </p:spPr>
        <p:txBody>
          <a:bodyPr wrap="square" rtlCol="0">
            <a:spAutoFit/>
          </a:bodyPr>
          <a:lstStyle/>
          <a:p>
            <a:r>
              <a:rPr lang="en-US" dirty="0"/>
              <a:t>~ 30%</a:t>
            </a:r>
          </a:p>
        </p:txBody>
      </p:sp>
    </p:spTree>
    <p:extLst>
      <p:ext uri="{BB962C8B-B14F-4D97-AF65-F5344CB8AC3E}">
        <p14:creationId xmlns:p14="http://schemas.microsoft.com/office/powerpoint/2010/main" val="228925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Improvement 1: Hit Tests</a:t>
            </a:r>
          </a:p>
        </p:txBody>
      </p:sp>
      <p:pic>
        <p:nvPicPr>
          <p:cNvPr id="5" name="Picture 4"/>
          <p:cNvPicPr>
            <a:picLocks noChangeAspect="1"/>
          </p:cNvPicPr>
          <p:nvPr/>
        </p:nvPicPr>
        <p:blipFill>
          <a:blip r:embed="rId2"/>
          <a:stretch>
            <a:fillRect/>
          </a:stretch>
        </p:blipFill>
        <p:spPr>
          <a:xfrm>
            <a:off x="2811261" y="2413429"/>
            <a:ext cx="2890370" cy="2948716"/>
          </a:xfrm>
          <a:prstGeom prst="rect">
            <a:avLst/>
          </a:prstGeom>
        </p:spPr>
      </p:pic>
      <p:pic>
        <p:nvPicPr>
          <p:cNvPr id="6" name="Picture 5"/>
          <p:cNvPicPr>
            <a:picLocks noChangeAspect="1"/>
          </p:cNvPicPr>
          <p:nvPr/>
        </p:nvPicPr>
        <p:blipFill rotWithShape="1">
          <a:blip r:embed="rId3"/>
          <a:srcRect b="22760"/>
          <a:stretch/>
        </p:blipFill>
        <p:spPr>
          <a:xfrm>
            <a:off x="2567905" y="1654596"/>
            <a:ext cx="3133726" cy="855118"/>
          </a:xfrm>
          <a:prstGeom prst="rect">
            <a:avLst/>
          </a:prstGeom>
        </p:spPr>
      </p:pic>
      <p:sp>
        <p:nvSpPr>
          <p:cNvPr id="3" name="TextBox 2"/>
          <p:cNvSpPr txBox="1"/>
          <p:nvPr/>
        </p:nvSpPr>
        <p:spPr>
          <a:xfrm>
            <a:off x="5788031" y="2789872"/>
            <a:ext cx="1066318" cy="369332"/>
          </a:xfrm>
          <a:prstGeom prst="rect">
            <a:avLst/>
          </a:prstGeom>
          <a:noFill/>
        </p:spPr>
        <p:txBody>
          <a:bodyPr wrap="none" rtlCol="0">
            <a:spAutoFit/>
          </a:bodyPr>
          <a:lstStyle/>
          <a:p>
            <a:r>
              <a:rPr lang="en-US" b="1" i="1">
                <a:solidFill>
                  <a:schemeClr val="accent1"/>
                </a:solidFill>
                <a:latin typeface="Source Sans Pro Semibold" charset="0"/>
                <a:ea typeface="Source Sans Pro Semibold" charset="0"/>
                <a:cs typeface="Source Sans Pro Semibold" charset="0"/>
              </a:rPr>
              <a:t>add </a:t>
            </a:r>
            <a:r>
              <a:rPr lang="en-US" b="1" i="1" dirty="0">
                <a:solidFill>
                  <a:schemeClr val="accent1"/>
                </a:solidFill>
                <a:latin typeface="Source Sans Pro Semibold" charset="0"/>
                <a:ea typeface="Source Sans Pro Semibold" charset="0"/>
                <a:cs typeface="Source Sans Pro Semibold" charset="0"/>
              </a:rPr>
              <a:t>tests</a:t>
            </a:r>
          </a:p>
        </p:txBody>
      </p:sp>
      <p:cxnSp>
        <p:nvCxnSpPr>
          <p:cNvPr id="7" name="Straight Arrow Connector 6"/>
          <p:cNvCxnSpPr/>
          <p:nvPr/>
        </p:nvCxnSpPr>
        <p:spPr>
          <a:xfrm flipH="1">
            <a:off x="5356800" y="2981738"/>
            <a:ext cx="4312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rot="21335530">
            <a:off x="1350511" y="3253659"/>
            <a:ext cx="6583854"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400"/>
              <a:t>Make different rules for winning, losing and busting!</a:t>
            </a:r>
          </a:p>
        </p:txBody>
      </p:sp>
    </p:spTree>
    <p:extLst>
      <p:ext uri="{BB962C8B-B14F-4D97-AF65-F5344CB8AC3E}">
        <p14:creationId xmlns:p14="http://schemas.microsoft.com/office/powerpoint/2010/main" val="311922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66286" y="2148408"/>
            <a:ext cx="3600000" cy="2958545"/>
          </a:xfrm>
          <a:prstGeom prst="rect">
            <a:avLst/>
          </a:prstGeom>
          <a:ln>
            <a:solidFill>
              <a:srgbClr val="000000"/>
            </a:solidFill>
          </a:ln>
        </p:spPr>
      </p:pic>
      <p:sp>
        <p:nvSpPr>
          <p:cNvPr id="2" name="Title 1"/>
          <p:cNvSpPr>
            <a:spLocks noGrp="1"/>
          </p:cNvSpPr>
          <p:nvPr>
            <p:ph type="title"/>
          </p:nvPr>
        </p:nvSpPr>
        <p:spPr/>
        <p:txBody>
          <a:bodyPr/>
          <a:lstStyle/>
          <a:p>
            <a:r>
              <a:rPr lang="en-US" dirty="0"/>
              <a:t>Improvement 1: Hit Tests</a:t>
            </a:r>
          </a:p>
        </p:txBody>
      </p:sp>
      <p:pic>
        <p:nvPicPr>
          <p:cNvPr id="5" name="Picture 4"/>
          <p:cNvPicPr>
            <a:picLocks noChangeAspect="1"/>
          </p:cNvPicPr>
          <p:nvPr/>
        </p:nvPicPr>
        <p:blipFill>
          <a:blip r:embed="rId3"/>
          <a:stretch>
            <a:fillRect/>
          </a:stretch>
        </p:blipFill>
        <p:spPr>
          <a:xfrm>
            <a:off x="732371" y="2148408"/>
            <a:ext cx="3600000" cy="2958546"/>
          </a:xfrm>
          <a:prstGeom prst="rect">
            <a:avLst/>
          </a:prstGeom>
          <a:ln>
            <a:solidFill>
              <a:schemeClr val="tx1"/>
            </a:solidFill>
          </a:ln>
        </p:spPr>
      </p:pic>
      <p:sp>
        <p:nvSpPr>
          <p:cNvPr id="6" name="TextBox 5"/>
          <p:cNvSpPr txBox="1"/>
          <p:nvPr/>
        </p:nvSpPr>
        <p:spPr>
          <a:xfrm>
            <a:off x="3314704" y="3863662"/>
            <a:ext cx="888279" cy="369332"/>
          </a:xfrm>
          <a:prstGeom prst="rect">
            <a:avLst/>
          </a:prstGeom>
          <a:noFill/>
        </p:spPr>
        <p:txBody>
          <a:bodyPr wrap="square" rtlCol="0">
            <a:spAutoFit/>
          </a:bodyPr>
          <a:lstStyle/>
          <a:p>
            <a:r>
              <a:rPr lang="en-US" dirty="0"/>
              <a:t>~ 30%</a:t>
            </a:r>
          </a:p>
        </p:txBody>
      </p:sp>
      <p:sp>
        <p:nvSpPr>
          <p:cNvPr id="7" name="TextBox 6"/>
          <p:cNvSpPr txBox="1"/>
          <p:nvPr/>
        </p:nvSpPr>
        <p:spPr>
          <a:xfrm>
            <a:off x="7562854" y="3586286"/>
            <a:ext cx="888279" cy="369332"/>
          </a:xfrm>
          <a:prstGeom prst="rect">
            <a:avLst/>
          </a:prstGeom>
          <a:noFill/>
        </p:spPr>
        <p:txBody>
          <a:bodyPr wrap="square" rtlCol="0">
            <a:spAutoFit/>
          </a:bodyPr>
          <a:lstStyle/>
          <a:p>
            <a:r>
              <a:rPr lang="en-US" dirty="0"/>
              <a:t>~ 36%</a:t>
            </a:r>
          </a:p>
        </p:txBody>
      </p:sp>
      <p:sp>
        <p:nvSpPr>
          <p:cNvPr id="8" name="TextBox 7"/>
          <p:cNvSpPr txBox="1"/>
          <p:nvPr/>
        </p:nvSpPr>
        <p:spPr>
          <a:xfrm>
            <a:off x="1439340" y="1582216"/>
            <a:ext cx="2307166" cy="461665"/>
          </a:xfrm>
          <a:prstGeom prst="rect">
            <a:avLst/>
          </a:prstGeom>
          <a:noFill/>
        </p:spPr>
        <p:txBody>
          <a:bodyPr wrap="square" rtlCol="0">
            <a:spAutoFit/>
          </a:bodyPr>
          <a:lstStyle/>
          <a:p>
            <a:pPr algn="ctr"/>
            <a:r>
              <a:rPr lang="en-US" sz="2400" dirty="0"/>
              <a:t>Starting Model</a:t>
            </a:r>
          </a:p>
        </p:txBody>
      </p:sp>
      <p:sp>
        <p:nvSpPr>
          <p:cNvPr id="9" name="TextBox 8"/>
          <p:cNvSpPr txBox="1"/>
          <p:nvPr/>
        </p:nvSpPr>
        <p:spPr>
          <a:xfrm>
            <a:off x="5412328" y="1587754"/>
            <a:ext cx="2641598" cy="461665"/>
          </a:xfrm>
          <a:prstGeom prst="rect">
            <a:avLst/>
          </a:prstGeom>
          <a:noFill/>
        </p:spPr>
        <p:txBody>
          <a:bodyPr wrap="square" rtlCol="0">
            <a:spAutoFit/>
          </a:bodyPr>
          <a:lstStyle/>
          <a:p>
            <a:pPr algn="ctr"/>
            <a:r>
              <a:rPr lang="en-US" sz="2400" dirty="0"/>
              <a:t>Improved Hit Tests</a:t>
            </a:r>
          </a:p>
        </p:txBody>
      </p:sp>
    </p:spTree>
    <p:extLst>
      <p:ext uri="{BB962C8B-B14F-4D97-AF65-F5344CB8AC3E}">
        <p14:creationId xmlns:p14="http://schemas.microsoft.com/office/powerpoint/2010/main" val="89847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Improvement 2: </a:t>
            </a:r>
            <a:br>
              <a:rPr lang="en-US" dirty="0"/>
            </a:br>
            <a:r>
              <a:rPr lang="en-US" dirty="0"/>
              <a:t>Features &amp; Retrieval</a:t>
            </a:r>
          </a:p>
        </p:txBody>
      </p:sp>
      <p:sp>
        <p:nvSpPr>
          <p:cNvPr id="4" name="Rectangle 3"/>
          <p:cNvSpPr/>
          <p:nvPr/>
        </p:nvSpPr>
        <p:spPr>
          <a:xfrm>
            <a:off x="2816212" y="1597880"/>
            <a:ext cx="4572000" cy="4924425"/>
          </a:xfrm>
          <a:prstGeom prst="rect">
            <a:avLst/>
          </a:prstGeom>
        </p:spPr>
        <p:txBody>
          <a:bodyPr>
            <a:spAutoFit/>
          </a:bodyPr>
          <a:lstStyle/>
          <a:p>
            <a:r>
              <a:rPr lang="en-US" sz="1600" dirty="0">
                <a:latin typeface="Courier"/>
                <a:cs typeface="Courier"/>
              </a:rPr>
              <a:t> (p results-should-hit</a:t>
            </a:r>
          </a:p>
          <a:p>
            <a:r>
              <a:rPr lang="en-US" sz="1600" dirty="0">
                <a:latin typeface="Courier"/>
                <a:cs typeface="Courier"/>
              </a:rPr>
              <a:t>    =goal&gt;</a:t>
            </a:r>
          </a:p>
          <a:p>
            <a:r>
              <a:rPr lang="en-US" sz="1600" dirty="0">
                <a:latin typeface="Courier"/>
                <a:cs typeface="Courier"/>
              </a:rPr>
              <a:t>       </a:t>
            </a:r>
            <a:r>
              <a:rPr lang="en-US" sz="1600" dirty="0" err="1">
                <a:latin typeface="Courier"/>
                <a:cs typeface="Courier"/>
              </a:rPr>
              <a:t>isa</a:t>
            </a:r>
            <a:r>
              <a:rPr lang="en-US" sz="1600" dirty="0">
                <a:latin typeface="Courier"/>
                <a:cs typeface="Courier"/>
              </a:rPr>
              <a:t> game-state</a:t>
            </a:r>
          </a:p>
          <a:p>
            <a:r>
              <a:rPr lang="en-US" sz="1600" dirty="0">
                <a:latin typeface="Courier"/>
                <a:cs typeface="Courier"/>
              </a:rPr>
              <a:t>       state results</a:t>
            </a:r>
          </a:p>
          <a:p>
            <a:r>
              <a:rPr lang="en-US" sz="1600" dirty="0">
                <a:latin typeface="Courier"/>
                <a:cs typeface="Courier"/>
              </a:rPr>
              <a:t>       </a:t>
            </a:r>
            <a:r>
              <a:rPr lang="en-US" sz="1600" dirty="0" err="1">
                <a:latin typeface="Courier"/>
                <a:cs typeface="Courier"/>
              </a:rPr>
              <a:t>mresult</a:t>
            </a:r>
            <a:r>
              <a:rPr lang="en-US" sz="1600" dirty="0">
                <a:latin typeface="Courier"/>
                <a:cs typeface="Courier"/>
              </a:rPr>
              <a:t> =outcome</a:t>
            </a:r>
          </a:p>
          <a:p>
            <a:r>
              <a:rPr lang="en-US" sz="1600" dirty="0">
                <a:latin typeface="Courier"/>
                <a:cs typeface="Courier"/>
              </a:rPr>
              <a:t>       MC1 =c</a:t>
            </a:r>
          </a:p>
          <a:p>
            <a:r>
              <a:rPr lang="en-US" sz="1600" dirty="0">
                <a:latin typeface="Courier"/>
                <a:cs typeface="Courier"/>
              </a:rPr>
              <a:t>		</a:t>
            </a:r>
            <a:r>
              <a:rPr lang="en-US" sz="1600" dirty="0">
                <a:solidFill>
                  <a:srgbClr val="CC0000"/>
                </a:solidFill>
                <a:latin typeface="Courier"/>
                <a:cs typeface="Courier"/>
              </a:rPr>
              <a:t>add features-for-</a:t>
            </a:r>
            <a:r>
              <a:rPr lang="en-US" sz="1600" dirty="0" err="1">
                <a:solidFill>
                  <a:srgbClr val="CC0000"/>
                </a:solidFill>
                <a:latin typeface="Courier"/>
                <a:cs typeface="Courier"/>
              </a:rPr>
              <a:t>dm</a:t>
            </a:r>
            <a:endParaRPr lang="en-US" sz="1600" dirty="0">
              <a:solidFill>
                <a:srgbClr val="CC0000"/>
              </a:solidFill>
              <a:latin typeface="Courier"/>
              <a:cs typeface="Courier"/>
            </a:endParaRPr>
          </a:p>
          <a:p>
            <a:r>
              <a:rPr lang="en-US" sz="1600" dirty="0">
                <a:latin typeface="Courier"/>
                <a:cs typeface="Courier"/>
              </a:rPr>
              <a:t>	=imaginal&gt;</a:t>
            </a:r>
          </a:p>
          <a:p>
            <a:r>
              <a:rPr lang="en-US" sz="1600" dirty="0">
                <a:latin typeface="Courier"/>
                <a:cs typeface="Courier"/>
              </a:rPr>
              <a:t>       </a:t>
            </a:r>
            <a:r>
              <a:rPr lang="en-US" sz="1600" dirty="0" err="1">
                <a:latin typeface="Courier"/>
                <a:cs typeface="Courier"/>
              </a:rPr>
              <a:t>isa</a:t>
            </a:r>
            <a:r>
              <a:rPr lang="en-US" sz="1600" dirty="0">
                <a:latin typeface="Courier"/>
                <a:cs typeface="Courier"/>
              </a:rPr>
              <a:t> learned-info</a:t>
            </a:r>
          </a:p>
          <a:p>
            <a:r>
              <a:rPr lang="en-US" sz="1600" dirty="0">
                <a:latin typeface="Courier"/>
                <a:cs typeface="Courier"/>
              </a:rPr>
              <a:t>   ==&gt;</a:t>
            </a:r>
          </a:p>
          <a:p>
            <a:r>
              <a:rPr lang="en-US" sz="1600" dirty="0">
                <a:latin typeface="Courier"/>
                <a:cs typeface="Courier"/>
              </a:rPr>
              <a:t>    !output! (I =outcome)</a:t>
            </a:r>
          </a:p>
          <a:p>
            <a:endParaRPr lang="en-US" sz="1600" dirty="0">
              <a:latin typeface="Courier"/>
              <a:cs typeface="Courier"/>
            </a:endParaRPr>
          </a:p>
          <a:p>
            <a:r>
              <a:rPr lang="en-US" sz="1600" dirty="0">
                <a:latin typeface="Courier"/>
                <a:cs typeface="Courier"/>
              </a:rPr>
              <a:t>    =imaginal&gt;</a:t>
            </a:r>
          </a:p>
          <a:p>
            <a:r>
              <a:rPr lang="en-US" sz="1600" dirty="0">
                <a:latin typeface="Courier"/>
                <a:cs typeface="Courier"/>
              </a:rPr>
              <a:t>       MC1 =c </a:t>
            </a:r>
          </a:p>
          <a:p>
            <a:r>
              <a:rPr lang="en-US" sz="1600" dirty="0">
                <a:latin typeface="Courier"/>
                <a:cs typeface="Courier"/>
              </a:rPr>
              <a:t>       action "h”</a:t>
            </a:r>
          </a:p>
          <a:p>
            <a:r>
              <a:rPr lang="en-US" sz="1600" dirty="0">
                <a:latin typeface="Courier"/>
                <a:cs typeface="Courier"/>
              </a:rPr>
              <a:t>		</a:t>
            </a:r>
            <a:r>
              <a:rPr lang="en-US" sz="1600" dirty="0">
                <a:solidFill>
                  <a:srgbClr val="CC0000"/>
                </a:solidFill>
                <a:latin typeface="Courier"/>
                <a:cs typeface="Courier"/>
              </a:rPr>
              <a:t>new-feature =new</a:t>
            </a:r>
          </a:p>
          <a:p>
            <a:r>
              <a:rPr lang="en-US" sz="1600" dirty="0">
                <a:solidFill>
                  <a:srgbClr val="CC0000"/>
                </a:solidFill>
                <a:latin typeface="Courier"/>
                <a:cs typeface="Courier"/>
              </a:rPr>
              <a:t>		new2 =new2</a:t>
            </a:r>
          </a:p>
          <a:p>
            <a:r>
              <a:rPr lang="en-US" sz="1600" dirty="0">
                <a:latin typeface="Courier"/>
                <a:cs typeface="Courier"/>
              </a:rPr>
              <a:t>    -imaginal&gt;</a:t>
            </a:r>
          </a:p>
          <a:p>
            <a:r>
              <a:rPr lang="en-US" sz="1600" dirty="0">
                <a:latin typeface="Courier"/>
                <a:cs typeface="Courier"/>
              </a:rPr>
              <a:t>    )</a:t>
            </a:r>
          </a:p>
        </p:txBody>
      </p:sp>
      <p:sp>
        <p:nvSpPr>
          <p:cNvPr id="5" name="TextBox 4"/>
          <p:cNvSpPr txBox="1"/>
          <p:nvPr/>
        </p:nvSpPr>
        <p:spPr>
          <a:xfrm>
            <a:off x="6445250" y="5106833"/>
            <a:ext cx="2241550" cy="1200329"/>
          </a:xfrm>
          <a:prstGeom prst="rect">
            <a:avLst/>
          </a:prstGeom>
          <a:noFill/>
        </p:spPr>
        <p:txBody>
          <a:bodyPr wrap="square" rtlCol="0">
            <a:spAutoFit/>
          </a:bodyPr>
          <a:lstStyle/>
          <a:p>
            <a:r>
              <a:rPr lang="en-US" dirty="0">
                <a:latin typeface="Courier"/>
                <a:cs typeface="Courier"/>
              </a:rPr>
              <a:t>(chunk-type learned-info …)</a:t>
            </a:r>
          </a:p>
          <a:p>
            <a:endParaRPr lang="en-US" dirty="0">
              <a:latin typeface="Courier"/>
              <a:cs typeface="Courier"/>
            </a:endParaRPr>
          </a:p>
          <a:p>
            <a:r>
              <a:rPr lang="en-US" dirty="0">
                <a:latin typeface="Courier"/>
                <a:cs typeface="Courier"/>
              </a:rPr>
              <a:t>(p start …</a:t>
            </a:r>
          </a:p>
        </p:txBody>
      </p:sp>
    </p:spTree>
    <p:extLst>
      <p:ext uri="{BB962C8B-B14F-4D97-AF65-F5344CB8AC3E}">
        <p14:creationId xmlns:p14="http://schemas.microsoft.com/office/powerpoint/2010/main" val="114429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2841" y="2960177"/>
            <a:ext cx="1627369" cy="646331"/>
          </a:xfrm>
          <a:prstGeom prst="rect">
            <a:avLst/>
          </a:prstGeom>
          <a:noFill/>
        </p:spPr>
        <p:txBody>
          <a:bodyPr wrap="none" rtlCol="0">
            <a:spAutoFit/>
          </a:bodyPr>
          <a:lstStyle/>
          <a:p>
            <a:r>
              <a:rPr lang="en-US" sz="3600" dirty="0"/>
              <a:t>6 $ 2 = ?</a:t>
            </a:r>
          </a:p>
        </p:txBody>
      </p:sp>
      <p:sp>
        <p:nvSpPr>
          <p:cNvPr id="5" name="Rectangle 4"/>
          <p:cNvSpPr/>
          <p:nvPr/>
        </p:nvSpPr>
        <p:spPr>
          <a:xfrm>
            <a:off x="2986223" y="3834761"/>
            <a:ext cx="3140603" cy="646331"/>
          </a:xfrm>
          <a:prstGeom prst="rect">
            <a:avLst/>
          </a:prstGeom>
        </p:spPr>
        <p:txBody>
          <a:bodyPr wrap="none">
            <a:spAutoFit/>
          </a:bodyPr>
          <a:lstStyle/>
          <a:p>
            <a:r>
              <a:rPr lang="en-US" sz="3600"/>
              <a:t>6 $ 2 = 6 + 5 = 11</a:t>
            </a:r>
            <a:endParaRPr lang="en-US" sz="3600" dirty="0"/>
          </a:p>
        </p:txBody>
      </p:sp>
    </p:spTree>
    <p:extLst>
      <p:ext uri="{BB962C8B-B14F-4D97-AF65-F5344CB8AC3E}">
        <p14:creationId xmlns:p14="http://schemas.microsoft.com/office/powerpoint/2010/main" val="26089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881"/>
            <a:ext cx="8229600" cy="1143000"/>
          </a:xfrm>
        </p:spPr>
        <p:txBody>
          <a:bodyPr>
            <a:normAutofit fontScale="90000"/>
          </a:bodyPr>
          <a:lstStyle/>
          <a:p>
            <a:r>
              <a:rPr lang="en-US" dirty="0"/>
              <a:t>Improvement 2: </a:t>
            </a:r>
            <a:br>
              <a:rPr lang="en-US" dirty="0"/>
            </a:br>
            <a:r>
              <a:rPr lang="en-US" dirty="0"/>
              <a:t>Features &amp; Retrieval</a:t>
            </a:r>
          </a:p>
        </p:txBody>
      </p:sp>
      <p:sp>
        <p:nvSpPr>
          <p:cNvPr id="7" name="TextBox 6"/>
          <p:cNvSpPr txBox="1"/>
          <p:nvPr/>
        </p:nvSpPr>
        <p:spPr>
          <a:xfrm>
            <a:off x="1200161" y="2159244"/>
            <a:ext cx="2641598" cy="461665"/>
          </a:xfrm>
          <a:prstGeom prst="rect">
            <a:avLst/>
          </a:prstGeom>
          <a:noFill/>
        </p:spPr>
        <p:txBody>
          <a:bodyPr wrap="square" rtlCol="0">
            <a:spAutoFit/>
          </a:bodyPr>
          <a:lstStyle/>
          <a:p>
            <a:pPr algn="ctr"/>
            <a:r>
              <a:rPr lang="en-US" sz="2400" dirty="0"/>
              <a:t>Improved Hit Tests</a:t>
            </a:r>
          </a:p>
        </p:txBody>
      </p:sp>
      <p:pic>
        <p:nvPicPr>
          <p:cNvPr id="3" name="Picture 2"/>
          <p:cNvPicPr>
            <a:picLocks noChangeAspect="1"/>
          </p:cNvPicPr>
          <p:nvPr/>
        </p:nvPicPr>
        <p:blipFill>
          <a:blip r:embed="rId2"/>
          <a:stretch>
            <a:fillRect/>
          </a:stretch>
        </p:blipFill>
        <p:spPr>
          <a:xfrm>
            <a:off x="4679500" y="2719897"/>
            <a:ext cx="3600000" cy="2958545"/>
          </a:xfrm>
          <a:prstGeom prst="rect">
            <a:avLst/>
          </a:prstGeom>
          <a:ln>
            <a:solidFill>
              <a:srgbClr val="000000"/>
            </a:solidFill>
          </a:ln>
        </p:spPr>
      </p:pic>
      <p:sp>
        <p:nvSpPr>
          <p:cNvPr id="8" name="TextBox 7"/>
          <p:cNvSpPr txBox="1"/>
          <p:nvPr/>
        </p:nvSpPr>
        <p:spPr>
          <a:xfrm>
            <a:off x="7281337" y="3881154"/>
            <a:ext cx="888279" cy="369332"/>
          </a:xfrm>
          <a:prstGeom prst="rect">
            <a:avLst/>
          </a:prstGeom>
          <a:noFill/>
        </p:spPr>
        <p:txBody>
          <a:bodyPr wrap="square" rtlCol="0">
            <a:spAutoFit/>
          </a:bodyPr>
          <a:lstStyle/>
          <a:p>
            <a:r>
              <a:rPr lang="en-US" dirty="0"/>
              <a:t>~ 39%</a:t>
            </a:r>
          </a:p>
        </p:txBody>
      </p:sp>
      <p:sp>
        <p:nvSpPr>
          <p:cNvPr id="9" name="TextBox 8"/>
          <p:cNvSpPr txBox="1"/>
          <p:nvPr/>
        </p:nvSpPr>
        <p:spPr>
          <a:xfrm>
            <a:off x="4319677" y="2159729"/>
            <a:ext cx="4263417" cy="461665"/>
          </a:xfrm>
          <a:prstGeom prst="rect">
            <a:avLst/>
          </a:prstGeom>
          <a:noFill/>
        </p:spPr>
        <p:txBody>
          <a:bodyPr wrap="square" rtlCol="0">
            <a:spAutoFit/>
          </a:bodyPr>
          <a:lstStyle/>
          <a:p>
            <a:pPr algn="ctr"/>
            <a:r>
              <a:rPr lang="en-US" sz="2400" dirty="0"/>
              <a:t>Improved Features &amp; Retrieval</a:t>
            </a:r>
          </a:p>
        </p:txBody>
      </p:sp>
      <p:pic>
        <p:nvPicPr>
          <p:cNvPr id="10" name="Picture 9"/>
          <p:cNvPicPr>
            <a:picLocks noChangeAspect="1"/>
          </p:cNvPicPr>
          <p:nvPr/>
        </p:nvPicPr>
        <p:blipFill>
          <a:blip r:embed="rId3"/>
          <a:stretch>
            <a:fillRect/>
          </a:stretch>
        </p:blipFill>
        <p:spPr>
          <a:xfrm>
            <a:off x="609242" y="2719897"/>
            <a:ext cx="3600000" cy="2958545"/>
          </a:xfrm>
          <a:prstGeom prst="rect">
            <a:avLst/>
          </a:prstGeom>
          <a:ln>
            <a:solidFill>
              <a:srgbClr val="000000"/>
            </a:solidFill>
          </a:ln>
        </p:spPr>
      </p:pic>
      <p:sp>
        <p:nvSpPr>
          <p:cNvPr id="11" name="TextBox 10"/>
          <p:cNvSpPr txBox="1"/>
          <p:nvPr/>
        </p:nvSpPr>
        <p:spPr>
          <a:xfrm>
            <a:off x="3205810" y="4157775"/>
            <a:ext cx="888279" cy="369332"/>
          </a:xfrm>
          <a:prstGeom prst="rect">
            <a:avLst/>
          </a:prstGeom>
          <a:noFill/>
        </p:spPr>
        <p:txBody>
          <a:bodyPr wrap="square" rtlCol="0">
            <a:spAutoFit/>
          </a:bodyPr>
          <a:lstStyle/>
          <a:p>
            <a:r>
              <a:rPr lang="en-US" dirty="0"/>
              <a:t>~ 36%</a:t>
            </a:r>
          </a:p>
        </p:txBody>
      </p:sp>
      <p:sp>
        <p:nvSpPr>
          <p:cNvPr id="4" name="TextBox 3"/>
          <p:cNvSpPr txBox="1"/>
          <p:nvPr/>
        </p:nvSpPr>
        <p:spPr>
          <a:xfrm>
            <a:off x="6451385" y="6023088"/>
            <a:ext cx="231909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My best is 40% so far</a:t>
            </a:r>
            <a:r>
              <a:rPr lang="mr-IN" dirty="0"/>
              <a:t>…</a:t>
            </a:r>
            <a:endParaRPr lang="en-US" dirty="0"/>
          </a:p>
        </p:txBody>
      </p:sp>
    </p:spTree>
    <p:extLst>
      <p:ext uri="{BB962C8B-B14F-4D97-AF65-F5344CB8AC3E}">
        <p14:creationId xmlns:p14="http://schemas.microsoft.com/office/powerpoint/2010/main" val="266101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_Jack_Card_Site.jpeg"/>
          <p:cNvPicPr>
            <a:picLocks noChangeAspect="1"/>
          </p:cNvPicPr>
          <p:nvPr/>
        </p:nvPicPr>
        <p:blipFill rotWithShape="1">
          <a:blip r:embed="rId2">
            <a:extLst>
              <a:ext uri="{28A0092B-C50C-407E-A947-70E740481C1C}">
                <a14:useLocalDpi xmlns:a14="http://schemas.microsoft.com/office/drawing/2010/main" val="0"/>
              </a:ext>
            </a:extLst>
          </a:blip>
          <a:srcRect l="2882"/>
          <a:stretch/>
        </p:blipFill>
        <p:spPr>
          <a:xfrm>
            <a:off x="-1" y="862259"/>
            <a:ext cx="5522927" cy="5759145"/>
          </a:xfrm>
          <a:prstGeom prst="rect">
            <a:avLst/>
          </a:prstGeom>
        </p:spPr>
      </p:pic>
      <p:sp>
        <p:nvSpPr>
          <p:cNvPr id="2" name="Title 1"/>
          <p:cNvSpPr>
            <a:spLocks noGrp="1"/>
          </p:cNvSpPr>
          <p:nvPr>
            <p:ph type="ctrTitle"/>
          </p:nvPr>
        </p:nvSpPr>
        <p:spPr>
          <a:xfrm>
            <a:off x="3627619" y="3928126"/>
            <a:ext cx="5007075" cy="1470025"/>
          </a:xfrm>
        </p:spPr>
        <p:txBody>
          <a:bodyPr>
            <a:normAutofit fontScale="90000"/>
          </a:bodyPr>
          <a:lstStyle/>
          <a:p>
            <a:r>
              <a:rPr lang="en-US" sz="3100" dirty="0"/>
              <a:t>Assignment 4:</a:t>
            </a:r>
            <a:br>
              <a:rPr lang="en-US" dirty="0"/>
            </a:br>
            <a:r>
              <a:rPr lang="en-US" dirty="0"/>
              <a:t>Blackjack</a:t>
            </a:r>
            <a:br>
              <a:rPr lang="en-US" dirty="0"/>
            </a:br>
            <a:r>
              <a:rPr lang="en-US" dirty="0"/>
              <a:t>Tournament</a:t>
            </a:r>
          </a:p>
        </p:txBody>
      </p:sp>
      <p:pic>
        <p:nvPicPr>
          <p:cNvPr id="6" name="Picture 5"/>
          <p:cNvPicPr>
            <a:picLocks noChangeAspect="1"/>
          </p:cNvPicPr>
          <p:nvPr/>
        </p:nvPicPr>
        <p:blipFill>
          <a:blip r:embed="rId3"/>
          <a:stretch>
            <a:fillRect/>
          </a:stretch>
        </p:blipFill>
        <p:spPr>
          <a:xfrm>
            <a:off x="663402" y="1134799"/>
            <a:ext cx="6990826" cy="6858000"/>
          </a:xfrm>
          <a:prstGeom prst="rect">
            <a:avLst/>
          </a:prstGeom>
        </p:spPr>
      </p:pic>
      <p:sp>
        <p:nvSpPr>
          <p:cNvPr id="7" name="Rectangle 6"/>
          <p:cNvSpPr/>
          <p:nvPr/>
        </p:nvSpPr>
        <p:spPr>
          <a:xfrm>
            <a:off x="4505670" y="443209"/>
            <a:ext cx="4186963"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t>All models are going to play against each other, so your model has to be general enough to deal with </a:t>
            </a:r>
            <a:r>
              <a:rPr lang="en-US" sz="2400"/>
              <a:t>different opponents!</a:t>
            </a:r>
            <a:endParaRPr lang="en-US" sz="2400" dirty="0"/>
          </a:p>
        </p:txBody>
      </p:sp>
    </p:spTree>
    <p:extLst>
      <p:ext uri="{BB962C8B-B14F-4D97-AF65-F5344CB8AC3E}">
        <p14:creationId xmlns:p14="http://schemas.microsoft.com/office/powerpoint/2010/main" val="169764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Opponents</a:t>
            </a:r>
          </a:p>
        </p:txBody>
      </p:sp>
      <p:sp>
        <p:nvSpPr>
          <p:cNvPr id="3" name="Text Placeholder 2"/>
          <p:cNvSpPr>
            <a:spLocks noGrp="1"/>
          </p:cNvSpPr>
          <p:nvPr>
            <p:ph type="body" sz="quarter" idx="10"/>
          </p:nvPr>
        </p:nvSpPr>
        <p:spPr/>
        <p:txBody>
          <a:bodyPr>
            <a:normAutofit fontScale="70000" lnSpcReduction="20000"/>
          </a:bodyPr>
          <a:lstStyle/>
          <a:p>
            <a:r>
              <a:rPr lang="en-US" dirty="0"/>
              <a:t>Default game:</a:t>
            </a:r>
          </a:p>
          <a:p>
            <a:pPr lvl="1"/>
            <a:r>
              <a:rPr lang="en-US" dirty="0"/>
              <a:t>Normal deck</a:t>
            </a:r>
          </a:p>
          <a:p>
            <a:pPr lvl="1"/>
            <a:r>
              <a:rPr lang="en-US" dirty="0"/>
              <a:t>Opponent: Stays with &gt;14, hits otherwise</a:t>
            </a:r>
          </a:p>
          <a:p>
            <a:pPr lvl="1"/>
            <a:r>
              <a:rPr lang="en-US" dirty="0"/>
              <a:t>Random strategy: 32% wins</a:t>
            </a:r>
          </a:p>
          <a:p>
            <a:pPr lvl="1"/>
            <a:r>
              <a:rPr lang="en-US" dirty="0"/>
              <a:t>Optimal: 46% wins</a:t>
            </a:r>
          </a:p>
          <a:p>
            <a:pPr lvl="1"/>
            <a:r>
              <a:rPr lang="en-US" dirty="0"/>
              <a:t>Reference model: 40%</a:t>
            </a:r>
          </a:p>
          <a:p>
            <a:pPr lvl="1"/>
            <a:r>
              <a:rPr lang="en-US" dirty="0"/>
              <a:t>Aim at &gt;36% wins</a:t>
            </a:r>
          </a:p>
          <a:p>
            <a:pPr lvl="1"/>
            <a:endParaRPr lang="en-US" dirty="0"/>
          </a:p>
          <a:p>
            <a:r>
              <a:rPr lang="en-US" b="1" i="1" dirty="0">
                <a:latin typeface="Source Sans Pro Semibold" charset="0"/>
                <a:ea typeface="Source Sans Pro Semibold" charset="0"/>
                <a:cs typeface="Source Sans Pro Semibold" charset="0"/>
              </a:rPr>
              <a:t>For the tournament, your model should</a:t>
            </a:r>
            <a:br>
              <a:rPr lang="en-US" b="1" i="1" dirty="0">
                <a:latin typeface="Source Sans Pro Semibold" charset="0"/>
                <a:ea typeface="Source Sans Pro Semibold" charset="0"/>
                <a:cs typeface="Source Sans Pro Semibold" charset="0"/>
              </a:rPr>
            </a:br>
            <a:r>
              <a:rPr lang="en-US" b="1" i="1" dirty="0">
                <a:latin typeface="Source Sans Pro Semibold" charset="0"/>
                <a:ea typeface="Source Sans Pro Semibold" charset="0"/>
                <a:cs typeface="Source Sans Pro Semibold" charset="0"/>
              </a:rPr>
              <a:t>be general enough to win against </a:t>
            </a:r>
            <a:br>
              <a:rPr lang="en-US" b="1" i="1" dirty="0">
                <a:latin typeface="Source Sans Pro Semibold" charset="0"/>
                <a:ea typeface="Source Sans Pro Semibold" charset="0"/>
                <a:cs typeface="Source Sans Pro Semibold" charset="0"/>
              </a:rPr>
            </a:br>
            <a:r>
              <a:rPr lang="en-US" b="1" i="1" dirty="0">
                <a:latin typeface="Source Sans Pro Semibold" charset="0"/>
                <a:ea typeface="Source Sans Pro Semibold" charset="0"/>
                <a:cs typeface="Source Sans Pro Semibold" charset="0"/>
              </a:rPr>
              <a:t>different opponents:</a:t>
            </a:r>
          </a:p>
          <a:p>
            <a:pPr lvl="1"/>
            <a:r>
              <a:rPr lang="en-US" sz="2300" dirty="0" err="1">
                <a:latin typeface="Courier New" charset="0"/>
                <a:ea typeface="Courier New" charset="0"/>
                <a:cs typeface="Courier New" charset="0"/>
              </a:rPr>
              <a:t>extra_games_blackjack.txt</a:t>
            </a:r>
            <a:r>
              <a:rPr lang="en-US" dirty="0"/>
              <a:t> (Brightspace)</a:t>
            </a:r>
          </a:p>
          <a:p>
            <a:pPr lvl="1"/>
            <a:r>
              <a:rPr lang="en-US" dirty="0"/>
              <a:t>(show-learning 200 t ‘game2 )</a:t>
            </a:r>
          </a:p>
          <a:p>
            <a:pPr lvl="1"/>
            <a:r>
              <a:rPr lang="en-US" dirty="0"/>
              <a:t>Game 2, 3, 4, 5</a:t>
            </a:r>
          </a:p>
          <a:p>
            <a:pPr lvl="1"/>
            <a:r>
              <a:rPr lang="en-US" dirty="0"/>
              <a:t>Note: 21 might not be the winning number!</a:t>
            </a:r>
          </a:p>
        </p:txBody>
      </p:sp>
      <p:pic>
        <p:nvPicPr>
          <p:cNvPr id="4" name="Picture 3"/>
          <p:cNvPicPr>
            <a:picLocks noChangeAspect="1"/>
          </p:cNvPicPr>
          <p:nvPr/>
        </p:nvPicPr>
        <p:blipFill>
          <a:blip r:embed="rId2"/>
          <a:stretch>
            <a:fillRect/>
          </a:stretch>
        </p:blipFill>
        <p:spPr>
          <a:xfrm>
            <a:off x="5536800" y="3593816"/>
            <a:ext cx="3845318" cy="3772256"/>
          </a:xfrm>
          <a:prstGeom prst="rect">
            <a:avLst/>
          </a:prstGeom>
        </p:spPr>
      </p:pic>
    </p:spTree>
    <p:extLst>
      <p:ext uri="{BB962C8B-B14F-4D97-AF65-F5344CB8AC3E}">
        <p14:creationId xmlns:p14="http://schemas.microsoft.com/office/powerpoint/2010/main" val="249103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3061818225_1c0b48a0cb_o.jpeg"/>
          <p:cNvPicPr>
            <a:picLocks noChangeAspect="1"/>
          </p:cNvPicPr>
          <p:nvPr/>
        </p:nvPicPr>
        <p:blipFill>
          <a:blip r:embed="rId3"/>
          <a:stretch>
            <a:fillRect/>
          </a:stretch>
        </p:blipFill>
        <p:spPr>
          <a:xfrm>
            <a:off x="4500397" y="0"/>
            <a:ext cx="4591050" cy="6858000"/>
          </a:xfrm>
          <a:prstGeom prst="rect">
            <a:avLst/>
          </a:prstGeom>
        </p:spPr>
      </p:pic>
      <p:sp>
        <p:nvSpPr>
          <p:cNvPr id="2" name="Title 1"/>
          <p:cNvSpPr>
            <a:spLocks noGrp="1"/>
          </p:cNvSpPr>
          <p:nvPr>
            <p:ph type="ctrTitle"/>
          </p:nvPr>
        </p:nvSpPr>
        <p:spPr>
          <a:xfrm>
            <a:off x="504432" y="2538504"/>
            <a:ext cx="3523463" cy="1470025"/>
          </a:xfrm>
        </p:spPr>
        <p:txBody>
          <a:bodyPr>
            <a:noAutofit/>
          </a:bodyPr>
          <a:lstStyle/>
          <a:p>
            <a:br>
              <a:rPr lang="en-US" sz="2000" dirty="0">
                <a:solidFill>
                  <a:schemeClr val="tx1">
                    <a:tint val="75000"/>
                  </a:schemeClr>
                </a:solidFill>
                <a:latin typeface="+mn-lt"/>
                <a:ea typeface="+mn-ea"/>
              </a:rPr>
            </a:br>
            <a:r>
              <a:rPr lang="en-US" sz="3600" b="1" dirty="0">
                <a:latin typeface="Source Sans Pro Black" charset="0"/>
                <a:ea typeface="Source Sans Pro Black" charset="0"/>
                <a:cs typeface="Source Sans Pro Black" charset="0"/>
              </a:rPr>
              <a:t>Good luck!</a:t>
            </a:r>
            <a:endParaRPr lang="en-US" sz="2400" b="1" dirty="0">
              <a:latin typeface="Source Sans Pro Semibold" charset="0"/>
              <a:ea typeface="Source Sans Pro Semibold" charset="0"/>
              <a:cs typeface="Source Sans Pro Semibold" charset="0"/>
            </a:endParaRPr>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cxnSp>
        <p:nvCxnSpPr>
          <p:cNvPr id="13" name="Straight Connector 12"/>
          <p:cNvCxnSpPr/>
          <p:nvPr/>
        </p:nvCxnSpPr>
        <p:spPr>
          <a:xfrm>
            <a:off x="4502844" y="0"/>
            <a:ext cx="0" cy="685800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9144" y="0"/>
            <a:ext cx="0" cy="6858000"/>
          </a:xfrm>
          <a:prstGeom prst="line">
            <a:avLst/>
          </a:prstGeom>
          <a:ln w="57150"/>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F22D9D27-DF86-8248-8F13-823BDA56B10D}"/>
              </a:ext>
            </a:extLst>
          </p:cNvPr>
          <p:cNvPicPr>
            <a:picLocks noChangeAspect="1"/>
          </p:cNvPicPr>
          <p:nvPr/>
        </p:nvPicPr>
        <p:blipFill>
          <a:blip r:embed="rId4"/>
          <a:stretch>
            <a:fillRect/>
          </a:stretch>
        </p:blipFill>
        <p:spPr>
          <a:xfrm>
            <a:off x="2950604" y="3967284"/>
            <a:ext cx="3845318" cy="3772256"/>
          </a:xfrm>
          <a:prstGeom prst="rect">
            <a:avLst/>
          </a:prstGeom>
        </p:spPr>
      </p:pic>
    </p:spTree>
    <p:extLst>
      <p:ext uri="{BB962C8B-B14F-4D97-AF65-F5344CB8AC3E}">
        <p14:creationId xmlns:p14="http://schemas.microsoft.com/office/powerpoint/2010/main" val="188111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2841" y="2960177"/>
            <a:ext cx="1627369" cy="646331"/>
          </a:xfrm>
          <a:prstGeom prst="rect">
            <a:avLst/>
          </a:prstGeom>
          <a:noFill/>
        </p:spPr>
        <p:txBody>
          <a:bodyPr wrap="none" rtlCol="0">
            <a:spAutoFit/>
          </a:bodyPr>
          <a:lstStyle/>
          <a:p>
            <a:r>
              <a:rPr lang="en-US" sz="3600" dirty="0"/>
              <a:t>5 $ 3 = ?</a:t>
            </a:r>
          </a:p>
        </p:txBody>
      </p:sp>
      <p:sp>
        <p:nvSpPr>
          <p:cNvPr id="5" name="Rectangle 4"/>
          <p:cNvSpPr/>
          <p:nvPr/>
        </p:nvSpPr>
        <p:spPr>
          <a:xfrm>
            <a:off x="2761384" y="3834761"/>
            <a:ext cx="3768980" cy="646331"/>
          </a:xfrm>
          <a:prstGeom prst="rect">
            <a:avLst/>
          </a:prstGeom>
        </p:spPr>
        <p:txBody>
          <a:bodyPr wrap="none">
            <a:spAutoFit/>
          </a:bodyPr>
          <a:lstStyle/>
          <a:p>
            <a:r>
              <a:rPr lang="en-US" sz="3600" dirty="0"/>
              <a:t>5 $ 3 </a:t>
            </a:r>
            <a:r>
              <a:rPr lang="en-US" sz="3600"/>
              <a:t>= 5 + 4 + 3 = 12</a:t>
            </a:r>
            <a:endParaRPr lang="en-US" sz="3600" dirty="0"/>
          </a:p>
        </p:txBody>
      </p:sp>
    </p:spTree>
    <p:extLst>
      <p:ext uri="{BB962C8B-B14F-4D97-AF65-F5344CB8AC3E}">
        <p14:creationId xmlns:p14="http://schemas.microsoft.com/office/powerpoint/2010/main" val="152073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76414" y="2960177"/>
            <a:ext cx="3172663" cy="646331"/>
          </a:xfrm>
          <a:prstGeom prst="rect">
            <a:avLst/>
          </a:prstGeom>
          <a:noFill/>
        </p:spPr>
        <p:txBody>
          <a:bodyPr wrap="none" rtlCol="0">
            <a:spAutoFit/>
          </a:bodyPr>
          <a:lstStyle/>
          <a:p>
            <a:r>
              <a:rPr lang="en-US" sz="3600" dirty="0"/>
              <a:t>36 repetitions</a:t>
            </a:r>
            <a:r>
              <a:rPr lang="mr-IN" sz="3600" dirty="0"/>
              <a:t>…</a:t>
            </a:r>
            <a:endParaRPr lang="en-US" sz="3600" dirty="0"/>
          </a:p>
        </p:txBody>
      </p:sp>
      <p:sp>
        <p:nvSpPr>
          <p:cNvPr id="3" name="TextBox 2"/>
          <p:cNvSpPr txBox="1"/>
          <p:nvPr/>
        </p:nvSpPr>
        <p:spPr>
          <a:xfrm>
            <a:off x="2348078" y="3686015"/>
            <a:ext cx="4195379" cy="646331"/>
          </a:xfrm>
          <a:prstGeom prst="rect">
            <a:avLst/>
          </a:prstGeom>
          <a:noFill/>
        </p:spPr>
        <p:txBody>
          <a:bodyPr wrap="none" rtlCol="0">
            <a:spAutoFit/>
          </a:bodyPr>
          <a:lstStyle/>
          <a:p>
            <a:r>
              <a:rPr lang="mr-IN" sz="3600" dirty="0"/>
              <a:t>…</a:t>
            </a:r>
            <a:r>
              <a:rPr lang="en-US" sz="3600" dirty="0"/>
              <a:t> vs. novel problems</a:t>
            </a:r>
          </a:p>
        </p:txBody>
      </p:sp>
      <p:pic>
        <p:nvPicPr>
          <p:cNvPr id="5" name="Picture 4">
            <a:extLst>
              <a:ext uri="{FF2B5EF4-FFF2-40B4-BE49-F238E27FC236}">
                <a16:creationId xmlns:a16="http://schemas.microsoft.com/office/drawing/2014/main" id="{B5F9CDF4-9C86-AE4E-B8A3-2B6B69AE973E}"/>
              </a:ext>
            </a:extLst>
          </p:cNvPr>
          <p:cNvPicPr>
            <a:picLocks noChangeAspect="1"/>
          </p:cNvPicPr>
          <p:nvPr/>
        </p:nvPicPr>
        <p:blipFill>
          <a:blip r:embed="rId3"/>
          <a:stretch>
            <a:fillRect/>
          </a:stretch>
        </p:blipFill>
        <p:spPr>
          <a:xfrm rot="182268">
            <a:off x="6903055" y="484167"/>
            <a:ext cx="1850714" cy="1754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B9EFCEC-977C-F348-B47D-0644A82E3198}"/>
              </a:ext>
            </a:extLst>
          </p:cNvPr>
          <p:cNvSpPr txBox="1"/>
          <p:nvPr/>
        </p:nvSpPr>
        <p:spPr>
          <a:xfrm>
            <a:off x="6447294" y="6083085"/>
            <a:ext cx="2611465" cy="338554"/>
          </a:xfrm>
          <a:prstGeom prst="rect">
            <a:avLst/>
          </a:prstGeom>
          <a:noFill/>
        </p:spPr>
        <p:txBody>
          <a:bodyPr wrap="square" rtlCol="0">
            <a:spAutoFit/>
          </a:bodyPr>
          <a:lstStyle/>
          <a:p>
            <a:pPr algn="r"/>
            <a:r>
              <a:rPr lang="en-US" sz="1600" dirty="0" err="1"/>
              <a:t>Tenison</a:t>
            </a:r>
            <a:r>
              <a:rPr lang="en-US" sz="1600" dirty="0"/>
              <a:t> &amp; Anderson, 2015</a:t>
            </a:r>
          </a:p>
        </p:txBody>
      </p:sp>
      <p:sp>
        <p:nvSpPr>
          <p:cNvPr id="7" name="TextBox 6">
            <a:extLst>
              <a:ext uri="{FF2B5EF4-FFF2-40B4-BE49-F238E27FC236}">
                <a16:creationId xmlns:a16="http://schemas.microsoft.com/office/drawing/2014/main" id="{8E2480F1-0F88-3845-AD74-300820404E52}"/>
              </a:ext>
            </a:extLst>
          </p:cNvPr>
          <p:cNvSpPr txBox="1"/>
          <p:nvPr/>
        </p:nvSpPr>
        <p:spPr>
          <a:xfrm>
            <a:off x="5408908" y="6380180"/>
            <a:ext cx="3649851" cy="338554"/>
          </a:xfrm>
          <a:prstGeom prst="rect">
            <a:avLst/>
          </a:prstGeom>
          <a:noFill/>
        </p:spPr>
        <p:txBody>
          <a:bodyPr wrap="square" rtlCol="0">
            <a:spAutoFit/>
          </a:bodyPr>
          <a:lstStyle/>
          <a:p>
            <a:pPr algn="r"/>
            <a:r>
              <a:rPr lang="en-US" sz="1600" dirty="0" err="1"/>
              <a:t>Tenison</a:t>
            </a:r>
            <a:r>
              <a:rPr lang="en-US" sz="1600" dirty="0"/>
              <a:t>, </a:t>
            </a:r>
            <a:r>
              <a:rPr lang="en-US" sz="1600" dirty="0" err="1"/>
              <a:t>Fincham</a:t>
            </a:r>
            <a:r>
              <a:rPr lang="en-US" sz="1600" dirty="0"/>
              <a:t>, &amp; Anderson, 2016</a:t>
            </a:r>
          </a:p>
        </p:txBody>
      </p:sp>
    </p:spTree>
    <p:extLst>
      <p:ext uri="{BB962C8B-B14F-4D97-AF65-F5344CB8AC3E}">
        <p14:creationId xmlns:p14="http://schemas.microsoft.com/office/powerpoint/2010/main" val="28816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674703" y="1545883"/>
            <a:ext cx="6982206" cy="3670463"/>
          </a:xfrm>
          <a:prstGeom prst="rect">
            <a:avLst/>
          </a:prstGeom>
        </p:spPr>
      </p:pic>
      <p:sp>
        <p:nvSpPr>
          <p:cNvPr id="6" name="TextBox 5"/>
          <p:cNvSpPr txBox="1"/>
          <p:nvPr/>
        </p:nvSpPr>
        <p:spPr>
          <a:xfrm>
            <a:off x="6447294" y="6083085"/>
            <a:ext cx="2611465" cy="338554"/>
          </a:xfrm>
          <a:prstGeom prst="rect">
            <a:avLst/>
          </a:prstGeom>
          <a:noFill/>
        </p:spPr>
        <p:txBody>
          <a:bodyPr wrap="square" rtlCol="0">
            <a:spAutoFit/>
          </a:bodyPr>
          <a:lstStyle/>
          <a:p>
            <a:pPr algn="r"/>
            <a:r>
              <a:rPr lang="en-US" sz="1600" dirty="0" err="1"/>
              <a:t>Tenison</a:t>
            </a:r>
            <a:r>
              <a:rPr lang="en-US" sz="1600" dirty="0"/>
              <a:t> &amp; Anderson, 2015</a:t>
            </a:r>
          </a:p>
        </p:txBody>
      </p:sp>
      <p:sp>
        <p:nvSpPr>
          <p:cNvPr id="7" name="TextBox 6"/>
          <p:cNvSpPr txBox="1"/>
          <p:nvPr/>
        </p:nvSpPr>
        <p:spPr>
          <a:xfrm>
            <a:off x="5408908" y="6380180"/>
            <a:ext cx="3649851" cy="338554"/>
          </a:xfrm>
          <a:prstGeom prst="rect">
            <a:avLst/>
          </a:prstGeom>
          <a:noFill/>
        </p:spPr>
        <p:txBody>
          <a:bodyPr wrap="square" rtlCol="0">
            <a:spAutoFit/>
          </a:bodyPr>
          <a:lstStyle/>
          <a:p>
            <a:pPr algn="r"/>
            <a:r>
              <a:rPr lang="en-US" sz="1600" dirty="0" err="1"/>
              <a:t>Tenison</a:t>
            </a:r>
            <a:r>
              <a:rPr lang="en-US" sz="1600" dirty="0"/>
              <a:t>, </a:t>
            </a:r>
            <a:r>
              <a:rPr lang="en-US" sz="1600" dirty="0" err="1"/>
              <a:t>Fincham</a:t>
            </a:r>
            <a:r>
              <a:rPr lang="en-US" sz="1600" dirty="0"/>
              <a:t>, &amp; Anderson, 2016</a:t>
            </a:r>
          </a:p>
        </p:txBody>
      </p:sp>
      <p:sp>
        <p:nvSpPr>
          <p:cNvPr id="11" name="Rectangle 10"/>
          <p:cNvSpPr/>
          <p:nvPr/>
        </p:nvSpPr>
        <p:spPr>
          <a:xfrm>
            <a:off x="697061" y="4307251"/>
            <a:ext cx="4468745"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charset="0"/>
              <a:buChar char="•"/>
            </a:pPr>
            <a:r>
              <a:rPr lang="en-US" sz="2000" dirty="0"/>
              <a:t>Is there evidence for discrete learning phases, or is it just a gradual speedup?</a:t>
            </a:r>
          </a:p>
          <a:p>
            <a:pPr marL="285750" indent="-285750">
              <a:buFont typeface="Arial" charset="0"/>
              <a:buChar char="•"/>
            </a:pPr>
            <a:r>
              <a:rPr lang="en-US" sz="2000" dirty="0"/>
              <a:t>How many learning phases?</a:t>
            </a:r>
          </a:p>
        </p:txBody>
      </p:sp>
    </p:spTree>
    <p:extLst>
      <p:ext uri="{BB962C8B-B14F-4D97-AF65-F5344CB8AC3E}">
        <p14:creationId xmlns:p14="http://schemas.microsoft.com/office/powerpoint/2010/main" val="15640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learning phases?</a:t>
            </a:r>
          </a:p>
        </p:txBody>
      </p:sp>
      <p:sp>
        <p:nvSpPr>
          <p:cNvPr id="3" name="Text Placeholder 2"/>
          <p:cNvSpPr>
            <a:spLocks noGrp="1"/>
          </p:cNvSpPr>
          <p:nvPr>
            <p:ph type="body" sz="quarter" idx="10"/>
          </p:nvPr>
        </p:nvSpPr>
        <p:spPr/>
        <p:txBody>
          <a:bodyPr/>
          <a:lstStyle/>
          <a:p>
            <a:r>
              <a:rPr lang="en-US" dirty="0"/>
              <a:t>Tenison et al. fit Hidden Markov Models to </a:t>
            </a:r>
            <a:br>
              <a:rPr lang="en-US" dirty="0"/>
            </a:br>
            <a:r>
              <a:rPr lang="en-US" dirty="0"/>
              <a:t>the response time data:</a:t>
            </a:r>
          </a:p>
          <a:p>
            <a:pPr lvl="1"/>
            <a:r>
              <a:rPr lang="en-US" dirty="0"/>
              <a:t>1-8 learning phases</a:t>
            </a:r>
          </a:p>
          <a:p>
            <a:pPr lvl="1"/>
            <a:r>
              <a:rPr lang="en-US" dirty="0"/>
              <a:t>different types of learning</a:t>
            </a:r>
            <a:br>
              <a:rPr lang="en-US" dirty="0"/>
            </a:br>
            <a:r>
              <a:rPr lang="en-US" dirty="0"/>
              <a:t>within a state</a:t>
            </a:r>
            <a:br>
              <a:rPr lang="en-US" dirty="0"/>
            </a:br>
            <a:r>
              <a:rPr lang="en-US" sz="2000" dirty="0"/>
              <a:t>(none, power, exponential, and complex)</a:t>
            </a:r>
            <a:endParaRPr lang="en-US" dirty="0"/>
          </a:p>
          <a:p>
            <a:endParaRPr lang="en-US" dirty="0"/>
          </a:p>
          <a:p>
            <a:r>
              <a:rPr lang="en-US" b="1" dirty="0">
                <a:latin typeface="Source Sans Pro Semibold" charset="0"/>
                <a:ea typeface="Source Sans Pro Semibold" charset="0"/>
                <a:cs typeface="Source Sans Pro Semibold" charset="0"/>
              </a:rPr>
              <a:t>Winner:</a:t>
            </a:r>
            <a:br>
              <a:rPr lang="en-US" b="1" dirty="0">
                <a:latin typeface="Source Sans Pro Semibold" charset="0"/>
                <a:ea typeface="Source Sans Pro Semibold" charset="0"/>
                <a:cs typeface="Source Sans Pro Semibold" charset="0"/>
              </a:rPr>
            </a:br>
            <a:r>
              <a:rPr lang="en-US" dirty="0"/>
              <a:t>3 learning phases with power law speedup</a:t>
            </a:r>
          </a:p>
        </p:txBody>
      </p:sp>
      <p:pic>
        <p:nvPicPr>
          <p:cNvPr id="4" name="Picture 3"/>
          <p:cNvPicPr>
            <a:picLocks noChangeAspect="1"/>
          </p:cNvPicPr>
          <p:nvPr/>
        </p:nvPicPr>
        <p:blipFill>
          <a:blip r:embed="rId3"/>
          <a:stretch>
            <a:fillRect/>
          </a:stretch>
        </p:blipFill>
        <p:spPr>
          <a:xfrm>
            <a:off x="5629133" y="3487120"/>
            <a:ext cx="3220399" cy="1863203"/>
          </a:xfrm>
          <a:prstGeom prst="rect">
            <a:avLst/>
          </a:prstGeom>
        </p:spPr>
      </p:pic>
    </p:spTree>
    <p:extLst>
      <p:ext uri="{BB962C8B-B14F-4D97-AF65-F5344CB8AC3E}">
        <p14:creationId xmlns:p14="http://schemas.microsoft.com/office/powerpoint/2010/main" val="204484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repeated item</a:t>
            </a:r>
          </a:p>
        </p:txBody>
      </p:sp>
      <p:pic>
        <p:nvPicPr>
          <p:cNvPr id="4" name="Picture 3"/>
          <p:cNvPicPr>
            <a:picLocks noChangeAspect="1"/>
          </p:cNvPicPr>
          <p:nvPr/>
        </p:nvPicPr>
        <p:blipFill>
          <a:blip r:embed="rId3"/>
          <a:stretch>
            <a:fillRect/>
          </a:stretch>
        </p:blipFill>
        <p:spPr>
          <a:xfrm>
            <a:off x="1394847" y="1533875"/>
            <a:ext cx="6183257" cy="4642199"/>
          </a:xfrm>
          <a:prstGeom prst="rect">
            <a:avLst/>
          </a:prstGeom>
        </p:spPr>
      </p:pic>
    </p:spTree>
    <p:extLst>
      <p:ext uri="{BB962C8B-B14F-4D97-AF65-F5344CB8AC3E}">
        <p14:creationId xmlns:p14="http://schemas.microsoft.com/office/powerpoint/2010/main" val="147691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these three phases?</a:t>
            </a:r>
          </a:p>
        </p:txBody>
      </p:sp>
      <p:pic>
        <p:nvPicPr>
          <p:cNvPr id="4" name="Picture 3"/>
          <p:cNvPicPr>
            <a:picLocks noChangeAspect="1"/>
          </p:cNvPicPr>
          <p:nvPr/>
        </p:nvPicPr>
        <p:blipFill>
          <a:blip r:embed="rId2"/>
          <a:stretch>
            <a:fillRect/>
          </a:stretch>
        </p:blipFill>
        <p:spPr>
          <a:xfrm>
            <a:off x="247973" y="2293750"/>
            <a:ext cx="2839111" cy="2874936"/>
          </a:xfrm>
          <a:prstGeom prst="rect">
            <a:avLst/>
          </a:prstGeom>
        </p:spPr>
      </p:pic>
      <p:pic>
        <p:nvPicPr>
          <p:cNvPr id="6" name="Picture 5"/>
          <p:cNvPicPr>
            <a:picLocks noChangeAspect="1"/>
          </p:cNvPicPr>
          <p:nvPr/>
        </p:nvPicPr>
        <p:blipFill>
          <a:blip r:embed="rId3"/>
          <a:stretch>
            <a:fillRect/>
          </a:stretch>
        </p:blipFill>
        <p:spPr>
          <a:xfrm>
            <a:off x="3460451" y="511687"/>
            <a:ext cx="4743235" cy="2209418"/>
          </a:xfrm>
          <a:prstGeom prst="rect">
            <a:avLst/>
          </a:prstGeom>
        </p:spPr>
      </p:pic>
      <p:sp>
        <p:nvSpPr>
          <p:cNvPr id="7" name="TextBox 6"/>
          <p:cNvSpPr txBox="1"/>
          <p:nvPr/>
        </p:nvSpPr>
        <p:spPr>
          <a:xfrm>
            <a:off x="1523134" y="3017640"/>
            <a:ext cx="1473480" cy="369332"/>
          </a:xfrm>
          <a:prstGeom prst="rect">
            <a:avLst/>
          </a:prstGeom>
          <a:noFill/>
        </p:spPr>
        <p:txBody>
          <a:bodyPr wrap="none" rtlCol="0">
            <a:spAutoFit/>
          </a:bodyPr>
          <a:lstStyle/>
          <a:p>
            <a:r>
              <a:rPr lang="en-US" b="1" dirty="0">
                <a:solidFill>
                  <a:schemeClr val="accent1"/>
                </a:solidFill>
                <a:latin typeface="Source Sans Pro Semibold" charset="0"/>
                <a:ea typeface="Source Sans Pro Semibold" charset="0"/>
                <a:cs typeface="Source Sans Pro Semibold" charset="0"/>
              </a:rPr>
              <a:t>computation</a:t>
            </a:r>
          </a:p>
        </p:txBody>
      </p:sp>
      <p:sp>
        <p:nvSpPr>
          <p:cNvPr id="8" name="TextBox 7"/>
          <p:cNvSpPr txBox="1"/>
          <p:nvPr/>
        </p:nvSpPr>
        <p:spPr>
          <a:xfrm>
            <a:off x="1336233" y="3857109"/>
            <a:ext cx="1031051" cy="369332"/>
          </a:xfrm>
          <a:prstGeom prst="rect">
            <a:avLst/>
          </a:prstGeom>
          <a:noFill/>
        </p:spPr>
        <p:txBody>
          <a:bodyPr wrap="none" rtlCol="0">
            <a:spAutoFit/>
          </a:bodyPr>
          <a:lstStyle/>
          <a:p>
            <a:r>
              <a:rPr lang="en-US" b="1" dirty="0">
                <a:solidFill>
                  <a:schemeClr val="accent1"/>
                </a:solidFill>
                <a:latin typeface="Source Sans Pro Semibold" charset="0"/>
                <a:ea typeface="Source Sans Pro Semibold" charset="0"/>
                <a:cs typeface="Source Sans Pro Semibold" charset="0"/>
              </a:rPr>
              <a:t>retrieval</a:t>
            </a:r>
          </a:p>
        </p:txBody>
      </p:sp>
      <p:sp>
        <p:nvSpPr>
          <p:cNvPr id="9" name="TextBox 8"/>
          <p:cNvSpPr txBox="1"/>
          <p:nvPr/>
        </p:nvSpPr>
        <p:spPr>
          <a:xfrm>
            <a:off x="2615590" y="4480193"/>
            <a:ext cx="287258" cy="369332"/>
          </a:xfrm>
          <a:prstGeom prst="rect">
            <a:avLst/>
          </a:prstGeom>
          <a:noFill/>
        </p:spPr>
        <p:txBody>
          <a:bodyPr wrap="none" rtlCol="0">
            <a:spAutoFit/>
          </a:bodyPr>
          <a:lstStyle/>
          <a:p>
            <a:r>
              <a:rPr lang="en-US" b="1">
                <a:solidFill>
                  <a:schemeClr val="accent1"/>
                </a:solidFill>
                <a:latin typeface="Source Sans Pro Semibold" charset="0"/>
                <a:ea typeface="Source Sans Pro Semibold" charset="0"/>
                <a:cs typeface="Source Sans Pro Semibold" charset="0"/>
              </a:rPr>
              <a:t>?</a:t>
            </a:r>
          </a:p>
        </p:txBody>
      </p:sp>
      <p:sp>
        <p:nvSpPr>
          <p:cNvPr id="22" name="TextBox 21"/>
          <p:cNvSpPr txBox="1"/>
          <p:nvPr/>
        </p:nvSpPr>
        <p:spPr>
          <a:xfrm>
            <a:off x="3381734" y="64857"/>
            <a:ext cx="5237331" cy="369332"/>
          </a:xfrm>
          <a:prstGeom prst="rect">
            <a:avLst/>
          </a:prstGeom>
          <a:noFill/>
        </p:spPr>
        <p:txBody>
          <a:bodyPr wrap="none" rtlCol="0">
            <a:spAutoFit/>
          </a:bodyPr>
          <a:lstStyle/>
          <a:p>
            <a:r>
              <a:rPr lang="en-US" b="1" dirty="0">
                <a:latin typeface="Source Sans Pro Semibold" charset="0"/>
                <a:ea typeface="Source Sans Pro Semibold" charset="0"/>
                <a:cs typeface="Source Sans Pro Semibold" charset="0"/>
              </a:rPr>
              <a:t>fMRI </a:t>
            </a:r>
            <a:r>
              <a:rPr lang="en-US" b="1">
                <a:latin typeface="Source Sans Pro Semibold" charset="0"/>
                <a:ea typeface="Source Sans Pro Semibold" charset="0"/>
                <a:cs typeface="Source Sans Pro Semibold" charset="0"/>
              </a:rPr>
              <a:t>shows three stages within the learning phases</a:t>
            </a:r>
          </a:p>
        </p:txBody>
      </p:sp>
      <p:cxnSp>
        <p:nvCxnSpPr>
          <p:cNvPr id="5" name="Straight Connector 4">
            <a:extLst>
              <a:ext uri="{FF2B5EF4-FFF2-40B4-BE49-F238E27FC236}">
                <a16:creationId xmlns:a16="http://schemas.microsoft.com/office/drawing/2014/main" id="{F5DBDD3A-546D-7647-87D0-AB8622045200}"/>
              </a:ext>
            </a:extLst>
          </p:cNvPr>
          <p:cNvCxnSpPr>
            <a:cxnSpLocks/>
          </p:cNvCxnSpPr>
          <p:nvPr/>
        </p:nvCxnSpPr>
        <p:spPr>
          <a:xfrm flipV="1">
            <a:off x="2749731" y="1985554"/>
            <a:ext cx="1397726" cy="54864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BFACB925-38F3-1D45-93F2-2E8DEC126260}"/>
              </a:ext>
            </a:extLst>
          </p:cNvPr>
          <p:cNvCxnSpPr/>
          <p:nvPr/>
        </p:nvCxnSpPr>
        <p:spPr>
          <a:xfrm flipV="1">
            <a:off x="2769326" y="2161903"/>
            <a:ext cx="2723605" cy="206453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A8CD7BF0-BB78-024A-8296-3273806558F4}"/>
              </a:ext>
            </a:extLst>
          </p:cNvPr>
          <p:cNvCxnSpPr/>
          <p:nvPr/>
        </p:nvCxnSpPr>
        <p:spPr>
          <a:xfrm flipV="1">
            <a:off x="2902848" y="2220686"/>
            <a:ext cx="3981278" cy="253729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82C34AD6-2908-1695-79DD-84A77D7198DD}"/>
              </a:ext>
            </a:extLst>
          </p:cNvPr>
          <p:cNvSpPr txBox="1"/>
          <p:nvPr/>
        </p:nvSpPr>
        <p:spPr>
          <a:xfrm>
            <a:off x="985210" y="2605581"/>
            <a:ext cx="627764" cy="153888"/>
          </a:xfrm>
          <a:prstGeom prst="rect">
            <a:avLst/>
          </a:prstGeom>
          <a:solidFill>
            <a:schemeClr val="bg1"/>
          </a:solidFill>
        </p:spPr>
        <p:txBody>
          <a:bodyPr wrap="square" lIns="0" tIns="0" rIns="0" bIns="0" rtlCol="0">
            <a:spAutoFit/>
          </a:bodyPr>
          <a:lstStyle/>
          <a:p>
            <a:r>
              <a:rPr lang="en-NL" sz="1000" b="1" dirty="0">
                <a:latin typeface="Source Sans Pro Semibold" panose="020B0503030403020204" pitchFamily="34" charset="0"/>
                <a:ea typeface="Source Sans Pro Semibold" panose="020B0503030403020204" pitchFamily="34" charset="0"/>
              </a:rPr>
              <a:t>Phase 1</a:t>
            </a:r>
          </a:p>
        </p:txBody>
      </p:sp>
      <p:sp>
        <p:nvSpPr>
          <p:cNvPr id="10" name="TextBox 9">
            <a:extLst>
              <a:ext uri="{FF2B5EF4-FFF2-40B4-BE49-F238E27FC236}">
                <a16:creationId xmlns:a16="http://schemas.microsoft.com/office/drawing/2014/main" id="{C8E97E0E-7904-62FA-DF1B-7EDA5F868D15}"/>
              </a:ext>
            </a:extLst>
          </p:cNvPr>
          <p:cNvSpPr txBox="1"/>
          <p:nvPr/>
        </p:nvSpPr>
        <p:spPr>
          <a:xfrm>
            <a:off x="985210" y="2780158"/>
            <a:ext cx="627764" cy="153888"/>
          </a:xfrm>
          <a:prstGeom prst="rect">
            <a:avLst/>
          </a:prstGeom>
          <a:solidFill>
            <a:schemeClr val="bg1"/>
          </a:solidFill>
        </p:spPr>
        <p:txBody>
          <a:bodyPr wrap="square" lIns="0" tIns="0" rIns="0" bIns="0" rtlCol="0">
            <a:spAutoFit/>
          </a:bodyPr>
          <a:lstStyle/>
          <a:p>
            <a:r>
              <a:rPr lang="en-NL" sz="1000" b="1" dirty="0">
                <a:latin typeface="Source Sans Pro Semibold" panose="020B0503030403020204" pitchFamily="34" charset="0"/>
                <a:ea typeface="Source Sans Pro Semibold" panose="020B0503030403020204" pitchFamily="34" charset="0"/>
              </a:rPr>
              <a:t>Phase 2</a:t>
            </a:r>
          </a:p>
        </p:txBody>
      </p:sp>
      <p:sp>
        <p:nvSpPr>
          <p:cNvPr id="11" name="TextBox 10">
            <a:extLst>
              <a:ext uri="{FF2B5EF4-FFF2-40B4-BE49-F238E27FC236}">
                <a16:creationId xmlns:a16="http://schemas.microsoft.com/office/drawing/2014/main" id="{B9650363-356B-9C03-8B67-30A499685D1D}"/>
              </a:ext>
            </a:extLst>
          </p:cNvPr>
          <p:cNvSpPr txBox="1"/>
          <p:nvPr/>
        </p:nvSpPr>
        <p:spPr>
          <a:xfrm>
            <a:off x="985210" y="2957707"/>
            <a:ext cx="473144" cy="153888"/>
          </a:xfrm>
          <a:prstGeom prst="rect">
            <a:avLst/>
          </a:prstGeom>
          <a:solidFill>
            <a:schemeClr val="bg1"/>
          </a:solidFill>
        </p:spPr>
        <p:txBody>
          <a:bodyPr wrap="square" lIns="0" tIns="0" rIns="0" bIns="0" rtlCol="0">
            <a:spAutoFit/>
          </a:bodyPr>
          <a:lstStyle/>
          <a:p>
            <a:r>
              <a:rPr lang="en-NL" sz="1000" b="1" dirty="0">
                <a:latin typeface="Source Sans Pro Semibold" panose="020B0503030403020204" pitchFamily="34" charset="0"/>
                <a:ea typeface="Source Sans Pro Semibold" panose="020B0503030403020204" pitchFamily="34" charset="0"/>
              </a:rPr>
              <a:t>Phase 3</a:t>
            </a:r>
          </a:p>
        </p:txBody>
      </p:sp>
    </p:spTree>
    <p:extLst>
      <p:ext uri="{BB962C8B-B14F-4D97-AF65-F5344CB8AC3E}">
        <p14:creationId xmlns:p14="http://schemas.microsoft.com/office/powerpoint/2010/main" val="292221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xit" presetSubtype="0" fill="hold" grpId="0" nodeType="withEffect">
                                  <p:stCondLst>
                                    <p:cond delay="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5849B36-40DD-BBB2-C96E-B0F6C6B21E18}"/>
              </a:ext>
            </a:extLst>
          </p:cNvPr>
          <p:cNvGrpSpPr/>
          <p:nvPr/>
        </p:nvGrpSpPr>
        <p:grpSpPr>
          <a:xfrm>
            <a:off x="3037927" y="1920234"/>
            <a:ext cx="3404373" cy="792000"/>
            <a:chOff x="2879567" y="1744995"/>
            <a:chExt cx="3404373" cy="792000"/>
          </a:xfrm>
          <a:solidFill>
            <a:schemeClr val="bg1"/>
          </a:solidFill>
        </p:grpSpPr>
        <p:sp>
          <p:nvSpPr>
            <p:cNvPr id="5" name="Rectangle 4">
              <a:extLst>
                <a:ext uri="{FF2B5EF4-FFF2-40B4-BE49-F238E27FC236}">
                  <a16:creationId xmlns:a16="http://schemas.microsoft.com/office/drawing/2014/main" id="{66CADA31-6A61-D4A7-164F-0A612227DD03}"/>
                </a:ext>
              </a:extLst>
            </p:cNvPr>
            <p:cNvSpPr>
              <a:spLocks noChangeArrowheads="1"/>
            </p:cNvSpPr>
            <p:nvPr/>
          </p:nvSpPr>
          <p:spPr bwMode="auto">
            <a:xfrm>
              <a:off x="2879567" y="1744995"/>
              <a:ext cx="1371600" cy="792000"/>
            </a:xfrm>
            <a:prstGeom prst="rect">
              <a:avLst/>
            </a:prstGeom>
            <a:grpFill/>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prstTxWarp prst="textNoShape">
                <a:avLst/>
              </a:prstTxWarp>
            </a:bodyPr>
            <a:lstStyle/>
            <a:p>
              <a:pPr algn="ctr">
                <a:defRPr/>
              </a:pPr>
              <a:r>
                <a:rPr lang="en-US" dirty="0">
                  <a:solidFill>
                    <a:srgbClr val="000000"/>
                  </a:solidFill>
                  <a:latin typeface="Gill Sans Light"/>
                  <a:cs typeface="Gill Sans Light"/>
                </a:rPr>
                <a:t>Manual</a:t>
              </a:r>
            </a:p>
            <a:p>
              <a:pPr algn="ctr">
                <a:defRPr/>
              </a:pPr>
              <a:r>
                <a:rPr lang="en-US" dirty="0">
                  <a:solidFill>
                    <a:srgbClr val="000000"/>
                  </a:solidFill>
                  <a:latin typeface="Gill Sans Light"/>
                  <a:cs typeface="Gill Sans Light"/>
                </a:rPr>
                <a:t>Control</a:t>
              </a:r>
            </a:p>
          </p:txBody>
        </p:sp>
        <p:sp>
          <p:nvSpPr>
            <p:cNvPr id="6" name="Rectangle 7">
              <a:extLst>
                <a:ext uri="{FF2B5EF4-FFF2-40B4-BE49-F238E27FC236}">
                  <a16:creationId xmlns:a16="http://schemas.microsoft.com/office/drawing/2014/main" id="{A18637CF-ACED-300E-96E7-98F839BBA266}"/>
                </a:ext>
              </a:extLst>
            </p:cNvPr>
            <p:cNvSpPr>
              <a:spLocks noChangeArrowheads="1"/>
            </p:cNvSpPr>
            <p:nvPr/>
          </p:nvSpPr>
          <p:spPr bwMode="auto">
            <a:xfrm>
              <a:off x="4912340" y="1744995"/>
              <a:ext cx="1371600" cy="792000"/>
            </a:xfrm>
            <a:prstGeom prst="rect">
              <a:avLst/>
            </a:prstGeom>
            <a:grpFill/>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prstTxWarp prst="textNoShape">
                <a:avLst/>
              </a:prstTxWarp>
            </a:bodyPr>
            <a:lstStyle/>
            <a:p>
              <a:pPr algn="ctr">
                <a:defRPr/>
              </a:pPr>
              <a:r>
                <a:rPr lang="en-US" dirty="0">
                  <a:solidFill>
                    <a:srgbClr val="000000"/>
                  </a:solidFill>
                  <a:latin typeface="Gill Sans Light"/>
                  <a:cs typeface="Gill Sans Light"/>
                </a:rPr>
                <a:t>Visual</a:t>
              </a:r>
            </a:p>
            <a:p>
              <a:pPr algn="ctr">
                <a:defRPr/>
              </a:pPr>
              <a:r>
                <a:rPr lang="en-US" dirty="0">
                  <a:solidFill>
                    <a:srgbClr val="000000"/>
                  </a:solidFill>
                  <a:latin typeface="Gill Sans Light"/>
                  <a:cs typeface="Gill Sans Light"/>
                </a:rPr>
                <a:t>Perception</a:t>
              </a:r>
            </a:p>
          </p:txBody>
        </p:sp>
      </p:grpSp>
      <p:sp>
        <p:nvSpPr>
          <p:cNvPr id="7" name="Rectangle 6">
            <a:extLst>
              <a:ext uri="{FF2B5EF4-FFF2-40B4-BE49-F238E27FC236}">
                <a16:creationId xmlns:a16="http://schemas.microsoft.com/office/drawing/2014/main" id="{92BFBEFD-1975-3E59-8D70-6E5EEAB16CAB}"/>
              </a:ext>
            </a:extLst>
          </p:cNvPr>
          <p:cNvSpPr>
            <a:spLocks noChangeArrowheads="1"/>
          </p:cNvSpPr>
          <p:nvPr/>
        </p:nvSpPr>
        <p:spPr bwMode="auto">
          <a:xfrm>
            <a:off x="5777178" y="3551172"/>
            <a:ext cx="1371600" cy="792000"/>
          </a:xfrm>
          <a:prstGeom prst="rect">
            <a:avLst/>
          </a:prstGeom>
          <a:solidFill>
            <a:srgbClr val="FFFFFF"/>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prstTxWarp prst="textNoShape">
              <a:avLst/>
            </a:prstTxWarp>
          </a:bodyPr>
          <a:lstStyle/>
          <a:p>
            <a:pPr algn="ctr">
              <a:defRPr/>
            </a:pPr>
            <a:r>
              <a:rPr lang="en-US" dirty="0">
                <a:solidFill>
                  <a:srgbClr val="000000"/>
                </a:solidFill>
                <a:latin typeface="Gill Sans Light"/>
                <a:cs typeface="Gill Sans Light"/>
              </a:rPr>
              <a:t>WM:</a:t>
            </a:r>
            <a:br>
              <a:rPr lang="en-US" dirty="0">
                <a:solidFill>
                  <a:srgbClr val="000000"/>
                </a:solidFill>
                <a:latin typeface="Gill Sans Light"/>
                <a:cs typeface="Gill Sans Light"/>
              </a:rPr>
            </a:br>
            <a:r>
              <a:rPr lang="en-US" dirty="0">
                <a:solidFill>
                  <a:srgbClr val="000000"/>
                </a:solidFill>
                <a:latin typeface="Gill Sans Light"/>
                <a:cs typeface="Gill Sans Light"/>
              </a:rPr>
              <a:t>Imaginal</a:t>
            </a:r>
          </a:p>
        </p:txBody>
      </p:sp>
      <p:sp>
        <p:nvSpPr>
          <p:cNvPr id="8" name="Rectangle 7">
            <a:extLst>
              <a:ext uri="{FF2B5EF4-FFF2-40B4-BE49-F238E27FC236}">
                <a16:creationId xmlns:a16="http://schemas.microsoft.com/office/drawing/2014/main" id="{D8E47C42-AD7F-966C-8533-73488EE6BDF6}"/>
              </a:ext>
            </a:extLst>
          </p:cNvPr>
          <p:cNvSpPr>
            <a:spLocks noChangeArrowheads="1"/>
          </p:cNvSpPr>
          <p:nvPr/>
        </p:nvSpPr>
        <p:spPr bwMode="auto">
          <a:xfrm>
            <a:off x="2306085" y="3519724"/>
            <a:ext cx="1371600" cy="792000"/>
          </a:xfrm>
          <a:prstGeom prst="rect">
            <a:avLst/>
          </a:prstGeom>
          <a:noFill/>
          <a:ln>
            <a:solidFill>
              <a:schemeClr val="tx1"/>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prstTxWarp prst="textNoShape">
              <a:avLst/>
            </a:prstTxWarp>
          </a:bodyPr>
          <a:lstStyle/>
          <a:p>
            <a:pPr algn="ctr">
              <a:defRPr/>
            </a:pPr>
            <a:r>
              <a:rPr lang="en-US" dirty="0">
                <a:solidFill>
                  <a:srgbClr val="000000"/>
                </a:solidFill>
                <a:latin typeface="Gill Sans Light"/>
                <a:cs typeface="Gill Sans Light"/>
              </a:rPr>
              <a:t>Declarative</a:t>
            </a:r>
          </a:p>
          <a:p>
            <a:pPr algn="ctr">
              <a:defRPr/>
            </a:pPr>
            <a:r>
              <a:rPr lang="en-US" dirty="0">
                <a:solidFill>
                  <a:srgbClr val="000000"/>
                </a:solidFill>
                <a:latin typeface="Gill Sans Light"/>
                <a:cs typeface="Gill Sans Light"/>
              </a:rPr>
              <a:t>Memory</a:t>
            </a:r>
          </a:p>
        </p:txBody>
      </p:sp>
      <p:sp>
        <p:nvSpPr>
          <p:cNvPr id="9" name="Rectangle 8">
            <a:extLst>
              <a:ext uri="{FF2B5EF4-FFF2-40B4-BE49-F238E27FC236}">
                <a16:creationId xmlns:a16="http://schemas.microsoft.com/office/drawing/2014/main" id="{B098BC6E-1364-57FA-8F85-757D3F67474A}"/>
              </a:ext>
            </a:extLst>
          </p:cNvPr>
          <p:cNvSpPr>
            <a:spLocks noChangeArrowheads="1"/>
          </p:cNvSpPr>
          <p:nvPr/>
        </p:nvSpPr>
        <p:spPr bwMode="auto">
          <a:xfrm>
            <a:off x="4054313" y="4437348"/>
            <a:ext cx="1371600" cy="792000"/>
          </a:xfrm>
          <a:prstGeom prst="rect">
            <a:avLst/>
          </a:prstGeom>
          <a:solidFill>
            <a:srgbClr val="FFFFFF"/>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prstTxWarp prst="textNoShape">
              <a:avLst/>
            </a:prstTxWarp>
          </a:bodyPr>
          <a:lstStyle/>
          <a:p>
            <a:pPr algn="ctr">
              <a:defRPr/>
            </a:pPr>
            <a:r>
              <a:rPr lang="en-US" dirty="0">
                <a:solidFill>
                  <a:srgbClr val="000000"/>
                </a:solidFill>
                <a:latin typeface="Gill Sans Light"/>
                <a:cs typeface="Gill Sans Light"/>
              </a:rPr>
              <a:t>Control:</a:t>
            </a:r>
            <a:br>
              <a:rPr lang="en-US" dirty="0">
                <a:solidFill>
                  <a:srgbClr val="000000"/>
                </a:solidFill>
                <a:latin typeface="Gill Sans Light"/>
                <a:cs typeface="Gill Sans Light"/>
              </a:rPr>
            </a:br>
            <a:r>
              <a:rPr lang="en-US" dirty="0">
                <a:solidFill>
                  <a:srgbClr val="000000"/>
                </a:solidFill>
                <a:latin typeface="Gill Sans Light"/>
                <a:cs typeface="Gill Sans Light"/>
              </a:rPr>
              <a:t>Goal</a:t>
            </a:r>
          </a:p>
        </p:txBody>
      </p:sp>
      <p:sp>
        <p:nvSpPr>
          <p:cNvPr id="10" name="Rectangle 9">
            <a:extLst>
              <a:ext uri="{FF2B5EF4-FFF2-40B4-BE49-F238E27FC236}">
                <a16:creationId xmlns:a16="http://schemas.microsoft.com/office/drawing/2014/main" id="{F6D2B5E3-3EAB-345A-FACF-F532C454F6EA}"/>
              </a:ext>
            </a:extLst>
          </p:cNvPr>
          <p:cNvSpPr>
            <a:spLocks noChangeArrowheads="1"/>
          </p:cNvSpPr>
          <p:nvPr/>
        </p:nvSpPr>
        <p:spPr bwMode="auto">
          <a:xfrm>
            <a:off x="4054313" y="3155172"/>
            <a:ext cx="1371600" cy="792000"/>
          </a:xfrm>
          <a:prstGeom prst="rect">
            <a:avLst/>
          </a:prstGeom>
          <a:solidFill>
            <a:schemeClr val="accent4">
              <a:lumMod val="60000"/>
              <a:lumOff val="40000"/>
            </a:schemeClr>
          </a:solidFill>
          <a:ln>
            <a:solidFill>
              <a:schemeClr val="accent4"/>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prstTxWarp prst="textNoShape">
              <a:avLst/>
            </a:prstTxWarp>
          </a:bodyPr>
          <a:lstStyle/>
          <a:p>
            <a:pPr algn="ctr">
              <a:defRPr/>
            </a:pPr>
            <a:r>
              <a:rPr lang="en-US" dirty="0">
                <a:solidFill>
                  <a:srgbClr val="000000"/>
                </a:solidFill>
                <a:latin typeface="Gill Sans Light"/>
                <a:cs typeface="Gill Sans Light"/>
              </a:rPr>
              <a:t>Procedural</a:t>
            </a:r>
            <a:br>
              <a:rPr lang="en-US" dirty="0">
                <a:solidFill>
                  <a:srgbClr val="000000"/>
                </a:solidFill>
                <a:latin typeface="Gill Sans Light"/>
                <a:cs typeface="Gill Sans Light"/>
              </a:rPr>
            </a:br>
            <a:r>
              <a:rPr lang="en-US" dirty="0">
                <a:solidFill>
                  <a:srgbClr val="000000"/>
                </a:solidFill>
                <a:latin typeface="Gill Sans Light"/>
                <a:cs typeface="Gill Sans Light"/>
              </a:rPr>
              <a:t>Memory</a:t>
            </a:r>
            <a:endParaRPr lang="en-US" dirty="0">
              <a:solidFill>
                <a:prstClr val="white"/>
              </a:solidFill>
              <a:latin typeface="Gill Sans Light"/>
              <a:cs typeface="Gill Sans Light"/>
            </a:endParaRPr>
          </a:p>
        </p:txBody>
      </p:sp>
      <p:cxnSp>
        <p:nvCxnSpPr>
          <p:cNvPr id="11" name="Straight Arrow Connector 10">
            <a:extLst>
              <a:ext uri="{FF2B5EF4-FFF2-40B4-BE49-F238E27FC236}">
                <a16:creationId xmlns:a16="http://schemas.microsoft.com/office/drawing/2014/main" id="{CB86EE5C-83DA-460E-4BA3-A2867CAC6FBC}"/>
              </a:ext>
            </a:extLst>
          </p:cNvPr>
          <p:cNvCxnSpPr/>
          <p:nvPr/>
        </p:nvCxnSpPr>
        <p:spPr>
          <a:xfrm flipV="1">
            <a:off x="3666993" y="3755370"/>
            <a:ext cx="376628" cy="191802"/>
          </a:xfrm>
          <a:prstGeom prst="straightConnector1">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44C2F8A-813C-740E-261D-5444F161B554}"/>
              </a:ext>
            </a:extLst>
          </p:cNvPr>
          <p:cNvCxnSpPr>
            <a:endCxn id="6" idx="1"/>
          </p:cNvCxnSpPr>
          <p:nvPr/>
        </p:nvCxnSpPr>
        <p:spPr>
          <a:xfrm>
            <a:off x="5425913" y="3755370"/>
            <a:ext cx="351265" cy="191802"/>
          </a:xfrm>
          <a:prstGeom prst="straightConnector1">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6623307-C8C3-D7CC-5743-7B2CB3D808E1}"/>
              </a:ext>
            </a:extLst>
          </p:cNvPr>
          <p:cNvCxnSpPr>
            <a:stCxn id="9" idx="0"/>
            <a:endCxn id="10" idx="2"/>
          </p:cNvCxnSpPr>
          <p:nvPr/>
        </p:nvCxnSpPr>
        <p:spPr>
          <a:xfrm flipV="1">
            <a:off x="4740113" y="3947172"/>
            <a:ext cx="0" cy="490176"/>
          </a:xfrm>
          <a:prstGeom prst="straightConnector1">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781916FC-9B88-C04B-2863-25CAA55C775E}"/>
              </a:ext>
            </a:extLst>
          </p:cNvPr>
          <p:cNvGrpSpPr/>
          <p:nvPr/>
        </p:nvGrpSpPr>
        <p:grpSpPr>
          <a:xfrm>
            <a:off x="4054313" y="2712234"/>
            <a:ext cx="1371600" cy="442938"/>
            <a:chOff x="3886200" y="2536995"/>
            <a:chExt cx="1371600" cy="442938"/>
          </a:xfrm>
        </p:grpSpPr>
        <p:cxnSp>
          <p:nvCxnSpPr>
            <p:cNvPr id="15" name="Straight Arrow Connector 14">
              <a:extLst>
                <a:ext uri="{FF2B5EF4-FFF2-40B4-BE49-F238E27FC236}">
                  <a16:creationId xmlns:a16="http://schemas.microsoft.com/office/drawing/2014/main" id="{26DE884C-70C0-0792-C958-5FC8367CB74C}"/>
                </a:ext>
              </a:extLst>
            </p:cNvPr>
            <p:cNvCxnSpPr/>
            <p:nvPr/>
          </p:nvCxnSpPr>
          <p:spPr>
            <a:xfrm>
              <a:off x="3886200" y="2536995"/>
              <a:ext cx="311732" cy="442938"/>
            </a:xfrm>
            <a:prstGeom prst="straightConnector1">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012A69D-1A5B-018B-99C9-C5D7BC7EA44B}"/>
                </a:ext>
              </a:extLst>
            </p:cNvPr>
            <p:cNvCxnSpPr/>
            <p:nvPr/>
          </p:nvCxnSpPr>
          <p:spPr>
            <a:xfrm flipH="1">
              <a:off x="4942988" y="2536995"/>
              <a:ext cx="314812" cy="442938"/>
            </a:xfrm>
            <a:prstGeom prst="straightConnector1">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7" name="Down Arrow 16">
            <a:extLst>
              <a:ext uri="{FF2B5EF4-FFF2-40B4-BE49-F238E27FC236}">
                <a16:creationId xmlns:a16="http://schemas.microsoft.com/office/drawing/2014/main" id="{435CBDCA-F22F-23D6-23BD-9E45C7398BDD}"/>
              </a:ext>
            </a:extLst>
          </p:cNvPr>
          <p:cNvSpPr/>
          <p:nvPr/>
        </p:nvSpPr>
        <p:spPr>
          <a:xfrm>
            <a:off x="5623459" y="1430098"/>
            <a:ext cx="268586" cy="490136"/>
          </a:xfrm>
          <a:prstGeom prst="down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prstClr val="white"/>
              </a:solidFill>
              <a:latin typeface="Gill Sans MT"/>
            </a:endParaRPr>
          </a:p>
        </p:txBody>
      </p:sp>
      <p:sp>
        <p:nvSpPr>
          <p:cNvPr id="18" name="Down Arrow 17">
            <a:extLst>
              <a:ext uri="{FF2B5EF4-FFF2-40B4-BE49-F238E27FC236}">
                <a16:creationId xmlns:a16="http://schemas.microsoft.com/office/drawing/2014/main" id="{5D42808B-EDD0-93CC-A45B-F02927AA6C99}"/>
              </a:ext>
            </a:extLst>
          </p:cNvPr>
          <p:cNvSpPr/>
          <p:nvPr/>
        </p:nvSpPr>
        <p:spPr>
          <a:xfrm rot="10800000">
            <a:off x="3631263" y="1430098"/>
            <a:ext cx="268586" cy="490135"/>
          </a:xfrm>
          <a:prstGeom prst="down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prstClr val="white"/>
              </a:solidFill>
              <a:latin typeface="Gill Sans MT"/>
            </a:endParaRPr>
          </a:p>
        </p:txBody>
      </p:sp>
    </p:spTree>
    <p:extLst>
      <p:ext uri="{BB962C8B-B14F-4D97-AF65-F5344CB8AC3E}">
        <p14:creationId xmlns:p14="http://schemas.microsoft.com/office/powerpoint/2010/main" val="250489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973" y="2293750"/>
            <a:ext cx="2839111" cy="2874936"/>
          </a:xfrm>
          <a:prstGeom prst="rect">
            <a:avLst/>
          </a:prstGeom>
        </p:spPr>
      </p:pic>
      <p:pic>
        <p:nvPicPr>
          <p:cNvPr id="6" name="Picture 5"/>
          <p:cNvPicPr>
            <a:picLocks noChangeAspect="1"/>
          </p:cNvPicPr>
          <p:nvPr/>
        </p:nvPicPr>
        <p:blipFill>
          <a:blip r:embed="rId3"/>
          <a:stretch>
            <a:fillRect/>
          </a:stretch>
        </p:blipFill>
        <p:spPr>
          <a:xfrm>
            <a:off x="3460451" y="511687"/>
            <a:ext cx="4743235" cy="2209418"/>
          </a:xfrm>
          <a:prstGeom prst="rect">
            <a:avLst/>
          </a:prstGeom>
        </p:spPr>
      </p:pic>
      <p:sp>
        <p:nvSpPr>
          <p:cNvPr id="7" name="TextBox 6"/>
          <p:cNvSpPr txBox="1"/>
          <p:nvPr/>
        </p:nvSpPr>
        <p:spPr>
          <a:xfrm>
            <a:off x="1521486" y="3034651"/>
            <a:ext cx="1473480" cy="369332"/>
          </a:xfrm>
          <a:prstGeom prst="rect">
            <a:avLst/>
          </a:prstGeom>
          <a:noFill/>
        </p:spPr>
        <p:txBody>
          <a:bodyPr wrap="none" rtlCol="0">
            <a:spAutoFit/>
          </a:bodyPr>
          <a:lstStyle/>
          <a:p>
            <a:r>
              <a:rPr lang="en-US" b="1" dirty="0">
                <a:solidFill>
                  <a:schemeClr val="accent1"/>
                </a:solidFill>
                <a:latin typeface="Source Sans Pro Semibold" charset="0"/>
                <a:ea typeface="Source Sans Pro Semibold" charset="0"/>
                <a:cs typeface="Source Sans Pro Semibold" charset="0"/>
              </a:rPr>
              <a:t>computation</a:t>
            </a:r>
          </a:p>
        </p:txBody>
      </p:sp>
      <p:sp>
        <p:nvSpPr>
          <p:cNvPr id="8" name="TextBox 7"/>
          <p:cNvSpPr txBox="1"/>
          <p:nvPr/>
        </p:nvSpPr>
        <p:spPr>
          <a:xfrm>
            <a:off x="1336233" y="3857109"/>
            <a:ext cx="1031051" cy="369332"/>
          </a:xfrm>
          <a:prstGeom prst="rect">
            <a:avLst/>
          </a:prstGeom>
          <a:noFill/>
        </p:spPr>
        <p:txBody>
          <a:bodyPr wrap="none" rtlCol="0">
            <a:spAutoFit/>
          </a:bodyPr>
          <a:lstStyle/>
          <a:p>
            <a:r>
              <a:rPr lang="en-US" b="1" dirty="0">
                <a:solidFill>
                  <a:schemeClr val="accent1"/>
                </a:solidFill>
                <a:latin typeface="Source Sans Pro Semibold" charset="0"/>
                <a:ea typeface="Source Sans Pro Semibold" charset="0"/>
                <a:cs typeface="Source Sans Pro Semibold" charset="0"/>
              </a:rPr>
              <a:t>retrieval</a:t>
            </a:r>
          </a:p>
        </p:txBody>
      </p:sp>
      <p:sp>
        <p:nvSpPr>
          <p:cNvPr id="9" name="TextBox 8"/>
          <p:cNvSpPr txBox="1"/>
          <p:nvPr/>
        </p:nvSpPr>
        <p:spPr>
          <a:xfrm>
            <a:off x="2615590" y="4480193"/>
            <a:ext cx="287258" cy="369332"/>
          </a:xfrm>
          <a:prstGeom prst="rect">
            <a:avLst/>
          </a:prstGeom>
          <a:noFill/>
        </p:spPr>
        <p:txBody>
          <a:bodyPr wrap="none" rtlCol="0">
            <a:spAutoFit/>
          </a:bodyPr>
          <a:lstStyle/>
          <a:p>
            <a:r>
              <a:rPr lang="en-US" b="1">
                <a:solidFill>
                  <a:schemeClr val="accent1"/>
                </a:solidFill>
                <a:latin typeface="Source Sans Pro Semibold" charset="0"/>
                <a:ea typeface="Source Sans Pro Semibold" charset="0"/>
                <a:cs typeface="Source Sans Pro Semibold" charset="0"/>
              </a:rPr>
              <a:t>?</a:t>
            </a:r>
          </a:p>
        </p:txBody>
      </p:sp>
      <p:grpSp>
        <p:nvGrpSpPr>
          <p:cNvPr id="17" name="Group 16"/>
          <p:cNvGrpSpPr/>
          <p:nvPr/>
        </p:nvGrpSpPr>
        <p:grpSpPr>
          <a:xfrm>
            <a:off x="3087084" y="3018864"/>
            <a:ext cx="6239189" cy="3929894"/>
            <a:chOff x="3319352" y="3196429"/>
            <a:chExt cx="5813193" cy="3661571"/>
          </a:xfrm>
        </p:grpSpPr>
        <p:pic>
          <p:nvPicPr>
            <p:cNvPr id="10" name="Picture 9"/>
            <p:cNvPicPr>
              <a:picLocks noChangeAspect="1"/>
            </p:cNvPicPr>
            <p:nvPr/>
          </p:nvPicPr>
          <p:blipFill rotWithShape="1">
            <a:blip r:embed="rId4"/>
            <a:srcRect r="-490" b="29634"/>
            <a:stretch/>
          </p:blipFill>
          <p:spPr>
            <a:xfrm>
              <a:off x="3319352" y="3198956"/>
              <a:ext cx="5580925" cy="3454563"/>
            </a:xfrm>
            <a:prstGeom prst="rect">
              <a:avLst/>
            </a:prstGeom>
          </p:spPr>
        </p:pic>
        <p:sp>
          <p:nvSpPr>
            <p:cNvPr id="11" name="TextBox 10"/>
            <p:cNvSpPr txBox="1"/>
            <p:nvPr/>
          </p:nvSpPr>
          <p:spPr>
            <a:xfrm>
              <a:off x="6529483" y="3196429"/>
              <a:ext cx="2370794" cy="1620374"/>
            </a:xfrm>
            <a:prstGeom prst="rect">
              <a:avLst/>
            </a:prstGeom>
            <a:solidFill>
              <a:schemeClr val="bg1"/>
            </a:solidFill>
          </p:spPr>
          <p:txBody>
            <a:bodyPr wrap="square" rtlCol="0">
              <a:spAutoFit/>
            </a:bodyPr>
            <a:lstStyle/>
            <a:p>
              <a:endParaRPr lang="en-US" dirty="0"/>
            </a:p>
          </p:txBody>
        </p:sp>
        <p:sp>
          <p:nvSpPr>
            <p:cNvPr id="12" name="TextBox 11"/>
            <p:cNvSpPr txBox="1"/>
            <p:nvPr/>
          </p:nvSpPr>
          <p:spPr>
            <a:xfrm>
              <a:off x="7601919" y="3560015"/>
              <a:ext cx="1530626" cy="1565329"/>
            </a:xfrm>
            <a:prstGeom prst="rect">
              <a:avLst/>
            </a:prstGeom>
            <a:solidFill>
              <a:schemeClr val="bg1"/>
            </a:solidFill>
          </p:spPr>
          <p:txBody>
            <a:bodyPr wrap="square" rtlCol="0">
              <a:spAutoFit/>
            </a:bodyPr>
            <a:lstStyle/>
            <a:p>
              <a:endParaRPr lang="en-US"/>
            </a:p>
          </p:txBody>
        </p:sp>
        <p:sp>
          <p:nvSpPr>
            <p:cNvPr id="14" name="TextBox 13"/>
            <p:cNvSpPr txBox="1"/>
            <p:nvPr/>
          </p:nvSpPr>
          <p:spPr>
            <a:xfrm>
              <a:off x="4579749" y="6431797"/>
              <a:ext cx="1454005" cy="426203"/>
            </a:xfrm>
            <a:prstGeom prst="rect">
              <a:avLst/>
            </a:prstGeom>
            <a:solidFill>
              <a:schemeClr val="bg1"/>
            </a:solidFill>
          </p:spPr>
          <p:txBody>
            <a:bodyPr wrap="square" rtlCol="0">
              <a:spAutoFit/>
            </a:bodyPr>
            <a:lstStyle/>
            <a:p>
              <a:endParaRPr lang="en-US"/>
            </a:p>
          </p:txBody>
        </p:sp>
        <p:sp>
          <p:nvSpPr>
            <p:cNvPr id="15" name="TextBox 14"/>
            <p:cNvSpPr txBox="1"/>
            <p:nvPr/>
          </p:nvSpPr>
          <p:spPr>
            <a:xfrm>
              <a:off x="7008446" y="6553840"/>
              <a:ext cx="1891831" cy="199105"/>
            </a:xfrm>
            <a:prstGeom prst="rect">
              <a:avLst/>
            </a:prstGeom>
            <a:solidFill>
              <a:schemeClr val="bg1"/>
            </a:solidFill>
          </p:spPr>
          <p:txBody>
            <a:bodyPr wrap="square" rtlCol="0">
              <a:spAutoFit/>
            </a:bodyPr>
            <a:lstStyle/>
            <a:p>
              <a:endParaRPr lang="en-US"/>
            </a:p>
          </p:txBody>
        </p:sp>
        <p:sp>
          <p:nvSpPr>
            <p:cNvPr id="16" name="TextBox 15"/>
            <p:cNvSpPr txBox="1"/>
            <p:nvPr/>
          </p:nvSpPr>
          <p:spPr>
            <a:xfrm>
              <a:off x="7436096" y="6387961"/>
              <a:ext cx="1301018" cy="316019"/>
            </a:xfrm>
            <a:prstGeom prst="rect">
              <a:avLst/>
            </a:prstGeom>
            <a:solidFill>
              <a:schemeClr val="bg1"/>
            </a:solidFill>
          </p:spPr>
          <p:txBody>
            <a:bodyPr wrap="square" rtlCol="0">
              <a:spAutoFit/>
            </a:bodyPr>
            <a:lstStyle/>
            <a:p>
              <a:endParaRPr lang="en-US"/>
            </a:p>
          </p:txBody>
        </p:sp>
      </p:grpSp>
      <p:cxnSp>
        <p:nvCxnSpPr>
          <p:cNvPr id="19" name="Straight Connector 18"/>
          <p:cNvCxnSpPr/>
          <p:nvPr/>
        </p:nvCxnSpPr>
        <p:spPr>
          <a:xfrm>
            <a:off x="4243834" y="3533614"/>
            <a:ext cx="2451435"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214126" y="5592305"/>
            <a:ext cx="2451435"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381734" y="64857"/>
            <a:ext cx="5237331" cy="369332"/>
          </a:xfrm>
          <a:prstGeom prst="rect">
            <a:avLst/>
          </a:prstGeom>
          <a:noFill/>
        </p:spPr>
        <p:txBody>
          <a:bodyPr wrap="none" rtlCol="0">
            <a:spAutoFit/>
          </a:bodyPr>
          <a:lstStyle/>
          <a:p>
            <a:r>
              <a:rPr lang="en-US" b="1" dirty="0">
                <a:latin typeface="Source Sans Pro Semibold" charset="0"/>
                <a:ea typeface="Source Sans Pro Semibold" charset="0"/>
                <a:cs typeface="Source Sans Pro Semibold" charset="0"/>
              </a:rPr>
              <a:t>fMRI </a:t>
            </a:r>
            <a:r>
              <a:rPr lang="en-US" b="1">
                <a:latin typeface="Source Sans Pro Semibold" charset="0"/>
                <a:ea typeface="Source Sans Pro Semibold" charset="0"/>
                <a:cs typeface="Source Sans Pro Semibold" charset="0"/>
              </a:rPr>
              <a:t>shows three stages within the learning phases</a:t>
            </a:r>
          </a:p>
        </p:txBody>
      </p:sp>
      <p:sp>
        <p:nvSpPr>
          <p:cNvPr id="2" name="TextBox 1">
            <a:extLst>
              <a:ext uri="{FF2B5EF4-FFF2-40B4-BE49-F238E27FC236}">
                <a16:creationId xmlns:a16="http://schemas.microsoft.com/office/drawing/2014/main" id="{F9476933-474C-7CE7-7133-B62ED6F94D9D}"/>
              </a:ext>
            </a:extLst>
          </p:cNvPr>
          <p:cNvSpPr txBox="1"/>
          <p:nvPr/>
        </p:nvSpPr>
        <p:spPr>
          <a:xfrm>
            <a:off x="985210" y="2605581"/>
            <a:ext cx="627764" cy="153888"/>
          </a:xfrm>
          <a:prstGeom prst="rect">
            <a:avLst/>
          </a:prstGeom>
          <a:solidFill>
            <a:schemeClr val="bg1"/>
          </a:solidFill>
        </p:spPr>
        <p:txBody>
          <a:bodyPr wrap="square" lIns="0" tIns="0" rIns="0" bIns="0" rtlCol="0">
            <a:spAutoFit/>
          </a:bodyPr>
          <a:lstStyle/>
          <a:p>
            <a:r>
              <a:rPr lang="en-NL" sz="1000" b="1" dirty="0">
                <a:latin typeface="Source Sans Pro Semibold" panose="020B0503030403020204" pitchFamily="34" charset="0"/>
                <a:ea typeface="Source Sans Pro Semibold" panose="020B0503030403020204" pitchFamily="34" charset="0"/>
              </a:rPr>
              <a:t>Phase 1</a:t>
            </a:r>
          </a:p>
        </p:txBody>
      </p:sp>
      <p:sp>
        <p:nvSpPr>
          <p:cNvPr id="3" name="TextBox 2">
            <a:extLst>
              <a:ext uri="{FF2B5EF4-FFF2-40B4-BE49-F238E27FC236}">
                <a16:creationId xmlns:a16="http://schemas.microsoft.com/office/drawing/2014/main" id="{CE3DFB31-2B44-DE52-B245-A481702FEE22}"/>
              </a:ext>
            </a:extLst>
          </p:cNvPr>
          <p:cNvSpPr txBox="1"/>
          <p:nvPr/>
        </p:nvSpPr>
        <p:spPr>
          <a:xfrm>
            <a:off x="985210" y="2780158"/>
            <a:ext cx="627764" cy="153888"/>
          </a:xfrm>
          <a:prstGeom prst="rect">
            <a:avLst/>
          </a:prstGeom>
          <a:solidFill>
            <a:schemeClr val="bg1"/>
          </a:solidFill>
        </p:spPr>
        <p:txBody>
          <a:bodyPr wrap="square" lIns="0" tIns="0" rIns="0" bIns="0" rtlCol="0">
            <a:spAutoFit/>
          </a:bodyPr>
          <a:lstStyle/>
          <a:p>
            <a:r>
              <a:rPr lang="en-NL" sz="1000" b="1" dirty="0">
                <a:latin typeface="Source Sans Pro Semibold" panose="020B0503030403020204" pitchFamily="34" charset="0"/>
                <a:ea typeface="Source Sans Pro Semibold" panose="020B0503030403020204" pitchFamily="34" charset="0"/>
              </a:rPr>
              <a:t>Phase 2</a:t>
            </a:r>
          </a:p>
        </p:txBody>
      </p:sp>
      <p:sp>
        <p:nvSpPr>
          <p:cNvPr id="5" name="TextBox 4">
            <a:extLst>
              <a:ext uri="{FF2B5EF4-FFF2-40B4-BE49-F238E27FC236}">
                <a16:creationId xmlns:a16="http://schemas.microsoft.com/office/drawing/2014/main" id="{7AED6621-0A98-B76C-399D-BC2857205F19}"/>
              </a:ext>
            </a:extLst>
          </p:cNvPr>
          <p:cNvSpPr txBox="1"/>
          <p:nvPr/>
        </p:nvSpPr>
        <p:spPr>
          <a:xfrm>
            <a:off x="985210" y="2957707"/>
            <a:ext cx="473144" cy="153888"/>
          </a:xfrm>
          <a:prstGeom prst="rect">
            <a:avLst/>
          </a:prstGeom>
          <a:solidFill>
            <a:schemeClr val="bg1"/>
          </a:solidFill>
        </p:spPr>
        <p:txBody>
          <a:bodyPr wrap="square" lIns="0" tIns="0" rIns="0" bIns="0" rtlCol="0">
            <a:spAutoFit/>
          </a:bodyPr>
          <a:lstStyle/>
          <a:p>
            <a:r>
              <a:rPr lang="en-NL" sz="1000" b="1" dirty="0">
                <a:latin typeface="Source Sans Pro Semibold" panose="020B0503030403020204" pitchFamily="34" charset="0"/>
                <a:ea typeface="Source Sans Pro Semibold" panose="020B0503030403020204" pitchFamily="34" charset="0"/>
              </a:rPr>
              <a:t>Phase 3</a:t>
            </a:r>
          </a:p>
        </p:txBody>
      </p:sp>
    </p:spTree>
    <p:extLst>
      <p:ext uri="{BB962C8B-B14F-4D97-AF65-F5344CB8AC3E}">
        <p14:creationId xmlns:p14="http://schemas.microsoft.com/office/powerpoint/2010/main" val="28314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973" y="2293750"/>
            <a:ext cx="2839111" cy="2874936"/>
          </a:xfrm>
          <a:prstGeom prst="rect">
            <a:avLst/>
          </a:prstGeom>
        </p:spPr>
      </p:pic>
      <p:pic>
        <p:nvPicPr>
          <p:cNvPr id="6" name="Picture 5"/>
          <p:cNvPicPr>
            <a:picLocks noChangeAspect="1"/>
          </p:cNvPicPr>
          <p:nvPr/>
        </p:nvPicPr>
        <p:blipFill>
          <a:blip r:embed="rId3"/>
          <a:stretch>
            <a:fillRect/>
          </a:stretch>
        </p:blipFill>
        <p:spPr>
          <a:xfrm>
            <a:off x="3460451" y="511687"/>
            <a:ext cx="4743235" cy="2209418"/>
          </a:xfrm>
          <a:prstGeom prst="rect">
            <a:avLst/>
          </a:prstGeom>
        </p:spPr>
      </p:pic>
      <p:sp>
        <p:nvSpPr>
          <p:cNvPr id="8" name="TextBox 7"/>
          <p:cNvSpPr txBox="1"/>
          <p:nvPr/>
        </p:nvSpPr>
        <p:spPr>
          <a:xfrm>
            <a:off x="1336233" y="3857109"/>
            <a:ext cx="1031051" cy="369332"/>
          </a:xfrm>
          <a:prstGeom prst="rect">
            <a:avLst/>
          </a:prstGeom>
          <a:noFill/>
        </p:spPr>
        <p:txBody>
          <a:bodyPr wrap="none" rtlCol="0">
            <a:spAutoFit/>
          </a:bodyPr>
          <a:lstStyle/>
          <a:p>
            <a:r>
              <a:rPr lang="en-US" b="1" dirty="0">
                <a:solidFill>
                  <a:schemeClr val="accent1"/>
                </a:solidFill>
                <a:latin typeface="Source Sans Pro Semibold" charset="0"/>
                <a:ea typeface="Source Sans Pro Semibold" charset="0"/>
                <a:cs typeface="Source Sans Pro Semibold" charset="0"/>
              </a:rPr>
              <a:t>retrieval</a:t>
            </a:r>
          </a:p>
        </p:txBody>
      </p:sp>
      <p:sp>
        <p:nvSpPr>
          <p:cNvPr id="9" name="TextBox 8"/>
          <p:cNvSpPr txBox="1"/>
          <p:nvPr/>
        </p:nvSpPr>
        <p:spPr>
          <a:xfrm>
            <a:off x="2615590" y="4480193"/>
            <a:ext cx="287258" cy="369332"/>
          </a:xfrm>
          <a:prstGeom prst="rect">
            <a:avLst/>
          </a:prstGeom>
          <a:noFill/>
        </p:spPr>
        <p:txBody>
          <a:bodyPr wrap="none" rtlCol="0">
            <a:spAutoFit/>
          </a:bodyPr>
          <a:lstStyle/>
          <a:p>
            <a:r>
              <a:rPr lang="en-US" b="1">
                <a:solidFill>
                  <a:schemeClr val="accent1"/>
                </a:solidFill>
                <a:latin typeface="Source Sans Pro Semibold" charset="0"/>
                <a:ea typeface="Source Sans Pro Semibold" charset="0"/>
                <a:cs typeface="Source Sans Pro Semibold" charset="0"/>
              </a:rPr>
              <a:t>?</a:t>
            </a:r>
          </a:p>
        </p:txBody>
      </p:sp>
      <p:grpSp>
        <p:nvGrpSpPr>
          <p:cNvPr id="17" name="Group 16"/>
          <p:cNvGrpSpPr/>
          <p:nvPr/>
        </p:nvGrpSpPr>
        <p:grpSpPr>
          <a:xfrm>
            <a:off x="3087084" y="3018864"/>
            <a:ext cx="6239189" cy="3929894"/>
            <a:chOff x="3319352" y="3196429"/>
            <a:chExt cx="5813193" cy="3661571"/>
          </a:xfrm>
        </p:grpSpPr>
        <p:pic>
          <p:nvPicPr>
            <p:cNvPr id="10" name="Picture 9"/>
            <p:cNvPicPr>
              <a:picLocks noChangeAspect="1"/>
            </p:cNvPicPr>
            <p:nvPr/>
          </p:nvPicPr>
          <p:blipFill rotWithShape="1">
            <a:blip r:embed="rId4"/>
            <a:srcRect r="-490" b="29634"/>
            <a:stretch/>
          </p:blipFill>
          <p:spPr>
            <a:xfrm>
              <a:off x="3319352" y="3198956"/>
              <a:ext cx="5580925" cy="3454563"/>
            </a:xfrm>
            <a:prstGeom prst="rect">
              <a:avLst/>
            </a:prstGeom>
          </p:spPr>
        </p:pic>
        <p:sp>
          <p:nvSpPr>
            <p:cNvPr id="11" name="TextBox 10"/>
            <p:cNvSpPr txBox="1"/>
            <p:nvPr/>
          </p:nvSpPr>
          <p:spPr>
            <a:xfrm>
              <a:off x="6529483" y="3196429"/>
              <a:ext cx="2370794" cy="1620374"/>
            </a:xfrm>
            <a:prstGeom prst="rect">
              <a:avLst/>
            </a:prstGeom>
            <a:solidFill>
              <a:schemeClr val="bg1"/>
            </a:solidFill>
          </p:spPr>
          <p:txBody>
            <a:bodyPr wrap="square" rtlCol="0">
              <a:spAutoFit/>
            </a:bodyPr>
            <a:lstStyle/>
            <a:p>
              <a:endParaRPr lang="en-US" dirty="0"/>
            </a:p>
          </p:txBody>
        </p:sp>
        <p:sp>
          <p:nvSpPr>
            <p:cNvPr id="12" name="TextBox 11"/>
            <p:cNvSpPr txBox="1"/>
            <p:nvPr/>
          </p:nvSpPr>
          <p:spPr>
            <a:xfrm>
              <a:off x="7601919" y="3560015"/>
              <a:ext cx="1530626" cy="1565329"/>
            </a:xfrm>
            <a:prstGeom prst="rect">
              <a:avLst/>
            </a:prstGeom>
            <a:solidFill>
              <a:schemeClr val="bg1"/>
            </a:solidFill>
          </p:spPr>
          <p:txBody>
            <a:bodyPr wrap="square" rtlCol="0">
              <a:spAutoFit/>
            </a:bodyPr>
            <a:lstStyle/>
            <a:p>
              <a:endParaRPr lang="en-US"/>
            </a:p>
          </p:txBody>
        </p:sp>
        <p:sp>
          <p:nvSpPr>
            <p:cNvPr id="14" name="TextBox 13"/>
            <p:cNvSpPr txBox="1"/>
            <p:nvPr/>
          </p:nvSpPr>
          <p:spPr>
            <a:xfrm>
              <a:off x="4579749" y="6431797"/>
              <a:ext cx="1454005" cy="426203"/>
            </a:xfrm>
            <a:prstGeom prst="rect">
              <a:avLst/>
            </a:prstGeom>
            <a:solidFill>
              <a:schemeClr val="bg1"/>
            </a:solidFill>
          </p:spPr>
          <p:txBody>
            <a:bodyPr wrap="square" rtlCol="0">
              <a:spAutoFit/>
            </a:bodyPr>
            <a:lstStyle/>
            <a:p>
              <a:endParaRPr lang="en-US"/>
            </a:p>
          </p:txBody>
        </p:sp>
        <p:sp>
          <p:nvSpPr>
            <p:cNvPr id="15" name="TextBox 14"/>
            <p:cNvSpPr txBox="1"/>
            <p:nvPr/>
          </p:nvSpPr>
          <p:spPr>
            <a:xfrm>
              <a:off x="7008446" y="6553840"/>
              <a:ext cx="1891831" cy="199105"/>
            </a:xfrm>
            <a:prstGeom prst="rect">
              <a:avLst/>
            </a:prstGeom>
            <a:solidFill>
              <a:schemeClr val="bg1"/>
            </a:solidFill>
          </p:spPr>
          <p:txBody>
            <a:bodyPr wrap="square" rtlCol="0">
              <a:spAutoFit/>
            </a:bodyPr>
            <a:lstStyle/>
            <a:p>
              <a:endParaRPr lang="en-US"/>
            </a:p>
          </p:txBody>
        </p:sp>
        <p:sp>
          <p:nvSpPr>
            <p:cNvPr id="16" name="TextBox 15"/>
            <p:cNvSpPr txBox="1"/>
            <p:nvPr/>
          </p:nvSpPr>
          <p:spPr>
            <a:xfrm>
              <a:off x="7436096" y="6387961"/>
              <a:ext cx="1301018" cy="316019"/>
            </a:xfrm>
            <a:prstGeom prst="rect">
              <a:avLst/>
            </a:prstGeom>
            <a:solidFill>
              <a:schemeClr val="bg1"/>
            </a:solidFill>
          </p:spPr>
          <p:txBody>
            <a:bodyPr wrap="square" rtlCol="0">
              <a:spAutoFit/>
            </a:bodyPr>
            <a:lstStyle/>
            <a:p>
              <a:endParaRPr lang="en-US"/>
            </a:p>
          </p:txBody>
        </p:sp>
      </p:grpSp>
      <p:cxnSp>
        <p:nvCxnSpPr>
          <p:cNvPr id="19" name="Straight Connector 18"/>
          <p:cNvCxnSpPr/>
          <p:nvPr/>
        </p:nvCxnSpPr>
        <p:spPr>
          <a:xfrm>
            <a:off x="4243834" y="3533614"/>
            <a:ext cx="2451435"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214126" y="5592305"/>
            <a:ext cx="2451435"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381734" y="64857"/>
            <a:ext cx="5237331" cy="369332"/>
          </a:xfrm>
          <a:prstGeom prst="rect">
            <a:avLst/>
          </a:prstGeom>
          <a:noFill/>
        </p:spPr>
        <p:txBody>
          <a:bodyPr wrap="none" rtlCol="0">
            <a:spAutoFit/>
          </a:bodyPr>
          <a:lstStyle/>
          <a:p>
            <a:r>
              <a:rPr lang="en-US" b="1" dirty="0">
                <a:latin typeface="Source Sans Pro Semibold" charset="0"/>
                <a:ea typeface="Source Sans Pro Semibold" charset="0"/>
                <a:cs typeface="Source Sans Pro Semibold" charset="0"/>
              </a:rPr>
              <a:t>fMRI </a:t>
            </a:r>
            <a:r>
              <a:rPr lang="en-US" b="1">
                <a:latin typeface="Source Sans Pro Semibold" charset="0"/>
                <a:ea typeface="Source Sans Pro Semibold" charset="0"/>
                <a:cs typeface="Source Sans Pro Semibold" charset="0"/>
              </a:rPr>
              <a:t>shows three stages within the learning phases</a:t>
            </a:r>
          </a:p>
        </p:txBody>
      </p:sp>
      <p:sp>
        <p:nvSpPr>
          <p:cNvPr id="23" name="TextBox 22"/>
          <p:cNvSpPr txBox="1"/>
          <p:nvPr/>
        </p:nvSpPr>
        <p:spPr>
          <a:xfrm>
            <a:off x="3355580" y="2786441"/>
            <a:ext cx="3010627" cy="144000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2400" b="1">
                <a:latin typeface="Source Sans Pro Semibold" charset="0"/>
                <a:ea typeface="Source Sans Pro Semibold" charset="0"/>
                <a:cs typeface="Source Sans Pro Semibold" charset="0"/>
              </a:rPr>
              <a:t>No declarative retrieval in</a:t>
            </a:r>
            <a:br>
              <a:rPr lang="en-US" sz="2400" b="1">
                <a:latin typeface="Source Sans Pro Semibold" charset="0"/>
                <a:ea typeface="Source Sans Pro Semibold" charset="0"/>
                <a:cs typeface="Source Sans Pro Semibold" charset="0"/>
              </a:rPr>
            </a:br>
            <a:r>
              <a:rPr lang="en-US" sz="2400" b="1">
                <a:latin typeface="Source Sans Pro Semibold" charset="0"/>
                <a:ea typeface="Source Sans Pro Semibold" charset="0"/>
                <a:cs typeface="Source Sans Pro Semibold" charset="0"/>
              </a:rPr>
              <a:t>learning phase 3!</a:t>
            </a:r>
            <a:endParaRPr lang="en-US" sz="2400" b="1" dirty="0">
              <a:latin typeface="Source Sans Pro Semibold" charset="0"/>
              <a:ea typeface="Source Sans Pro Semibold" charset="0"/>
              <a:cs typeface="Source Sans Pro Semibold" charset="0"/>
            </a:endParaRPr>
          </a:p>
        </p:txBody>
      </p:sp>
      <p:cxnSp>
        <p:nvCxnSpPr>
          <p:cNvPr id="25" name="Straight Connector 24"/>
          <p:cNvCxnSpPr/>
          <p:nvPr/>
        </p:nvCxnSpPr>
        <p:spPr>
          <a:xfrm flipV="1">
            <a:off x="2902848" y="4292469"/>
            <a:ext cx="478886" cy="4296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6423271" y="2239591"/>
            <a:ext cx="791190" cy="43824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967207" y="4291777"/>
            <a:ext cx="170481" cy="557748"/>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EF066910-095E-012B-0E01-AC7CD25B9BA9}"/>
              </a:ext>
            </a:extLst>
          </p:cNvPr>
          <p:cNvSpPr txBox="1"/>
          <p:nvPr/>
        </p:nvSpPr>
        <p:spPr>
          <a:xfrm>
            <a:off x="985210" y="2605581"/>
            <a:ext cx="627764" cy="153888"/>
          </a:xfrm>
          <a:prstGeom prst="rect">
            <a:avLst/>
          </a:prstGeom>
          <a:solidFill>
            <a:schemeClr val="bg1"/>
          </a:solidFill>
        </p:spPr>
        <p:txBody>
          <a:bodyPr wrap="square" lIns="0" tIns="0" rIns="0" bIns="0" rtlCol="0">
            <a:spAutoFit/>
          </a:bodyPr>
          <a:lstStyle/>
          <a:p>
            <a:r>
              <a:rPr lang="en-NL" sz="1000" b="1" dirty="0">
                <a:latin typeface="Source Sans Pro Semibold" panose="020B0503030403020204" pitchFamily="34" charset="0"/>
                <a:ea typeface="Source Sans Pro Semibold" panose="020B0503030403020204" pitchFamily="34" charset="0"/>
              </a:rPr>
              <a:t>Phase 1</a:t>
            </a:r>
          </a:p>
        </p:txBody>
      </p:sp>
      <p:sp>
        <p:nvSpPr>
          <p:cNvPr id="3" name="TextBox 2">
            <a:extLst>
              <a:ext uri="{FF2B5EF4-FFF2-40B4-BE49-F238E27FC236}">
                <a16:creationId xmlns:a16="http://schemas.microsoft.com/office/drawing/2014/main" id="{72EF02FD-D488-A9F5-9D81-D70125041956}"/>
              </a:ext>
            </a:extLst>
          </p:cNvPr>
          <p:cNvSpPr txBox="1"/>
          <p:nvPr/>
        </p:nvSpPr>
        <p:spPr>
          <a:xfrm>
            <a:off x="985210" y="2780158"/>
            <a:ext cx="627764" cy="153888"/>
          </a:xfrm>
          <a:prstGeom prst="rect">
            <a:avLst/>
          </a:prstGeom>
          <a:solidFill>
            <a:schemeClr val="bg1"/>
          </a:solidFill>
        </p:spPr>
        <p:txBody>
          <a:bodyPr wrap="square" lIns="0" tIns="0" rIns="0" bIns="0" rtlCol="0">
            <a:spAutoFit/>
          </a:bodyPr>
          <a:lstStyle/>
          <a:p>
            <a:r>
              <a:rPr lang="en-NL" sz="1000" b="1" dirty="0">
                <a:latin typeface="Source Sans Pro Semibold" panose="020B0503030403020204" pitchFamily="34" charset="0"/>
                <a:ea typeface="Source Sans Pro Semibold" panose="020B0503030403020204" pitchFamily="34" charset="0"/>
              </a:rPr>
              <a:t>Phase 2</a:t>
            </a:r>
          </a:p>
        </p:txBody>
      </p:sp>
      <p:sp>
        <p:nvSpPr>
          <p:cNvPr id="5" name="TextBox 4">
            <a:extLst>
              <a:ext uri="{FF2B5EF4-FFF2-40B4-BE49-F238E27FC236}">
                <a16:creationId xmlns:a16="http://schemas.microsoft.com/office/drawing/2014/main" id="{F5699B2A-3274-F7B0-D7D8-92F4B828E76D}"/>
              </a:ext>
            </a:extLst>
          </p:cNvPr>
          <p:cNvSpPr txBox="1"/>
          <p:nvPr/>
        </p:nvSpPr>
        <p:spPr>
          <a:xfrm>
            <a:off x="985210" y="2957707"/>
            <a:ext cx="473144" cy="153888"/>
          </a:xfrm>
          <a:prstGeom prst="rect">
            <a:avLst/>
          </a:prstGeom>
          <a:solidFill>
            <a:schemeClr val="bg1"/>
          </a:solidFill>
        </p:spPr>
        <p:txBody>
          <a:bodyPr wrap="square" lIns="0" tIns="0" rIns="0" bIns="0" rtlCol="0">
            <a:spAutoFit/>
          </a:bodyPr>
          <a:lstStyle/>
          <a:p>
            <a:r>
              <a:rPr lang="en-NL" sz="1000" b="1" dirty="0">
                <a:latin typeface="Source Sans Pro Semibold" panose="020B0503030403020204" pitchFamily="34" charset="0"/>
                <a:ea typeface="Source Sans Pro Semibold" panose="020B0503030403020204" pitchFamily="34" charset="0"/>
              </a:rPr>
              <a:t>Phase 3</a:t>
            </a:r>
          </a:p>
        </p:txBody>
      </p:sp>
      <p:sp>
        <p:nvSpPr>
          <p:cNvPr id="13" name="TextBox 12">
            <a:extLst>
              <a:ext uri="{FF2B5EF4-FFF2-40B4-BE49-F238E27FC236}">
                <a16:creationId xmlns:a16="http://schemas.microsoft.com/office/drawing/2014/main" id="{085D7170-4F66-1330-8C48-9F161AC4D593}"/>
              </a:ext>
            </a:extLst>
          </p:cNvPr>
          <p:cNvSpPr txBox="1"/>
          <p:nvPr/>
        </p:nvSpPr>
        <p:spPr>
          <a:xfrm>
            <a:off x="1521486" y="3034651"/>
            <a:ext cx="1473480" cy="369332"/>
          </a:xfrm>
          <a:prstGeom prst="rect">
            <a:avLst/>
          </a:prstGeom>
          <a:noFill/>
        </p:spPr>
        <p:txBody>
          <a:bodyPr wrap="none" rtlCol="0">
            <a:spAutoFit/>
          </a:bodyPr>
          <a:lstStyle/>
          <a:p>
            <a:r>
              <a:rPr lang="en-US" b="1" dirty="0">
                <a:solidFill>
                  <a:schemeClr val="accent1"/>
                </a:solidFill>
                <a:latin typeface="Source Sans Pro Semibold" charset="0"/>
                <a:ea typeface="Source Sans Pro Semibold" charset="0"/>
                <a:cs typeface="Source Sans Pro Semibold" charset="0"/>
              </a:rPr>
              <a:t>computation</a:t>
            </a:r>
          </a:p>
        </p:txBody>
      </p:sp>
    </p:spTree>
    <p:extLst>
      <p:ext uri="{BB962C8B-B14F-4D97-AF65-F5344CB8AC3E}">
        <p14:creationId xmlns:p14="http://schemas.microsoft.com/office/powerpoint/2010/main" val="101902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ACT-R Model</a:t>
            </a:r>
          </a:p>
        </p:txBody>
      </p:sp>
      <p:pic>
        <p:nvPicPr>
          <p:cNvPr id="5" name="Picture 4"/>
          <p:cNvPicPr>
            <a:picLocks noChangeAspect="1"/>
          </p:cNvPicPr>
          <p:nvPr/>
        </p:nvPicPr>
        <p:blipFill>
          <a:blip r:embed="rId3"/>
          <a:stretch>
            <a:fillRect/>
          </a:stretch>
        </p:blipFill>
        <p:spPr>
          <a:xfrm>
            <a:off x="201477" y="1679843"/>
            <a:ext cx="8558378" cy="4542726"/>
          </a:xfrm>
          <a:prstGeom prst="rect">
            <a:avLst/>
          </a:prstGeom>
        </p:spPr>
      </p:pic>
      <p:sp>
        <p:nvSpPr>
          <p:cNvPr id="7" name="TextBox 6"/>
          <p:cNvSpPr txBox="1"/>
          <p:nvPr/>
        </p:nvSpPr>
        <p:spPr>
          <a:xfrm>
            <a:off x="1604075" y="5114441"/>
            <a:ext cx="1720311" cy="488196"/>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4029559" y="3125921"/>
            <a:ext cx="4850970" cy="1650570"/>
          </a:xfrm>
          <a:prstGeom prst="rect">
            <a:avLst/>
          </a:prstGeom>
          <a:solidFill>
            <a:schemeClr val="bg1"/>
          </a:solidFill>
        </p:spPr>
        <p:txBody>
          <a:bodyPr wrap="square" rtlCol="0">
            <a:spAutoFit/>
          </a:bodyPr>
          <a:lstStyle/>
          <a:p>
            <a:endParaRPr lang="en-US"/>
          </a:p>
        </p:txBody>
      </p:sp>
      <p:sp>
        <p:nvSpPr>
          <p:cNvPr id="9" name="TextBox 8"/>
          <p:cNvSpPr txBox="1"/>
          <p:nvPr/>
        </p:nvSpPr>
        <p:spPr>
          <a:xfrm>
            <a:off x="4293030" y="4776491"/>
            <a:ext cx="4850970" cy="1650570"/>
          </a:xfrm>
          <a:prstGeom prst="rect">
            <a:avLst/>
          </a:prstGeom>
          <a:solidFill>
            <a:schemeClr val="bg1"/>
          </a:solidFill>
        </p:spPr>
        <p:txBody>
          <a:bodyPr wrap="square" rtlCol="0">
            <a:spAutoFit/>
          </a:bodyPr>
          <a:lstStyle/>
          <a:p>
            <a:endParaRPr lang="en-US"/>
          </a:p>
        </p:txBody>
      </p:sp>
      <p:sp>
        <p:nvSpPr>
          <p:cNvPr id="10" name="TextBox 9"/>
          <p:cNvSpPr txBox="1"/>
          <p:nvPr/>
        </p:nvSpPr>
        <p:spPr>
          <a:xfrm rot="315711">
            <a:off x="3066686" y="5494836"/>
            <a:ext cx="3010627"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2400" b="1" dirty="0">
                <a:latin typeface="Source Sans Pro Semibold" charset="0"/>
                <a:ea typeface="Source Sans Pro Semibold" charset="0"/>
                <a:cs typeface="Source Sans Pro Semibold" charset="0"/>
              </a:rPr>
              <a:t>Response is given by procedural memory!</a:t>
            </a:r>
          </a:p>
        </p:txBody>
      </p:sp>
      <p:sp>
        <p:nvSpPr>
          <p:cNvPr id="3" name="Cross 2">
            <a:extLst>
              <a:ext uri="{FF2B5EF4-FFF2-40B4-BE49-F238E27FC236}">
                <a16:creationId xmlns:a16="http://schemas.microsoft.com/office/drawing/2014/main" id="{7C1FA5B3-398B-9D7E-A2C7-25487951DC4A}"/>
              </a:ext>
            </a:extLst>
          </p:cNvPr>
          <p:cNvSpPr/>
          <p:nvPr/>
        </p:nvSpPr>
        <p:spPr>
          <a:xfrm rot="18900000">
            <a:off x="2647785" y="2353587"/>
            <a:ext cx="182880" cy="182880"/>
          </a:xfrm>
          <a:prstGeom prst="plus">
            <a:avLst>
              <a:gd name="adj" fmla="val 410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7169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Phases of Skill Acquisition</a:t>
            </a:r>
          </a:p>
        </p:txBody>
      </p:sp>
      <p:sp>
        <p:nvSpPr>
          <p:cNvPr id="3" name="Content Placeholder 2"/>
          <p:cNvSpPr>
            <a:spLocks noGrp="1"/>
          </p:cNvSpPr>
          <p:nvPr>
            <p:ph type="body" sz="quarter" idx="10"/>
          </p:nvPr>
        </p:nvSpPr>
        <p:spPr>
          <a:xfrm>
            <a:off x="457200" y="1527407"/>
            <a:ext cx="8229600" cy="4735204"/>
          </a:xfrm>
        </p:spPr>
        <p:txBody>
          <a:bodyPr>
            <a:normAutofit/>
          </a:bodyPr>
          <a:lstStyle/>
          <a:p>
            <a:pPr marL="0" indent="0" algn="ctr">
              <a:buNone/>
            </a:pPr>
            <a:r>
              <a:rPr lang="en-US" sz="2800" dirty="0"/>
              <a:t>Three phases of skill acquisition:</a:t>
            </a:r>
          </a:p>
          <a:p>
            <a:pPr marL="400050" lvl="1" indent="0">
              <a:buNone/>
            </a:pPr>
            <a:r>
              <a:rPr lang="en-US" dirty="0" err="1"/>
              <a:t>Fitts</a:t>
            </a:r>
            <a:r>
              <a:rPr lang="en-US" dirty="0"/>
              <a:t> &amp; Posner </a:t>
            </a:r>
            <a:r>
              <a:rPr lang="en-US" sz="1400" dirty="0"/>
              <a:t>(1967)</a:t>
            </a:r>
            <a:r>
              <a:rPr lang="en-US" dirty="0"/>
              <a:t> </a:t>
            </a:r>
          </a:p>
          <a:p>
            <a:pPr lvl="2"/>
            <a:r>
              <a:rPr lang="en-US" dirty="0"/>
              <a:t>Cognitive</a:t>
            </a:r>
          </a:p>
          <a:p>
            <a:pPr lvl="2"/>
            <a:r>
              <a:rPr lang="en-US" dirty="0"/>
              <a:t>Associative</a:t>
            </a:r>
          </a:p>
          <a:p>
            <a:pPr lvl="2"/>
            <a:r>
              <a:rPr lang="en-US" dirty="0"/>
              <a:t>Autonomous</a:t>
            </a:r>
            <a:endParaRPr lang="en-US" sz="2000" dirty="0"/>
          </a:p>
        </p:txBody>
      </p:sp>
      <p:sp>
        <p:nvSpPr>
          <p:cNvPr id="10" name="Content Placeholder 2"/>
          <p:cNvSpPr txBox="1">
            <a:spLocks/>
          </p:cNvSpPr>
          <p:nvPr/>
        </p:nvSpPr>
        <p:spPr>
          <a:xfrm>
            <a:off x="4291098" y="2031217"/>
            <a:ext cx="4270223" cy="416608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a:t>ACT-R </a:t>
            </a:r>
            <a:r>
              <a:rPr lang="en-US" sz="1200" dirty="0"/>
              <a:t>(e.g., </a:t>
            </a:r>
            <a:r>
              <a:rPr lang="en-US" sz="1200" dirty="0" err="1"/>
              <a:t>Tenison</a:t>
            </a:r>
            <a:r>
              <a:rPr lang="en-US" sz="1200" dirty="0"/>
              <a:t> &amp; Anderson, 2015)</a:t>
            </a:r>
            <a:endParaRPr lang="en-US" sz="2800" dirty="0"/>
          </a:p>
          <a:p>
            <a:pPr lvl="1">
              <a:buFont typeface="Wingdings" charset="2"/>
              <a:buChar char="§"/>
            </a:pPr>
            <a:r>
              <a:rPr lang="en-US" sz="2400" dirty="0"/>
              <a:t>Declarative - computation</a:t>
            </a:r>
          </a:p>
          <a:p>
            <a:pPr lvl="1">
              <a:buFont typeface="Wingdings" charset="2"/>
              <a:buChar char="§"/>
            </a:pPr>
            <a:r>
              <a:rPr lang="en-US" sz="2400" dirty="0"/>
              <a:t>Declarative - retrieval</a:t>
            </a:r>
          </a:p>
          <a:p>
            <a:pPr lvl="1">
              <a:buFont typeface="Wingdings" charset="2"/>
              <a:buChar char="§"/>
            </a:pPr>
            <a:r>
              <a:rPr lang="en-US" sz="2400" dirty="0"/>
              <a:t>Procedural - reflex-like</a:t>
            </a:r>
          </a:p>
        </p:txBody>
      </p:sp>
      <p:sp>
        <p:nvSpPr>
          <p:cNvPr id="4" name="Rectangle 3">
            <a:extLst>
              <a:ext uri="{FF2B5EF4-FFF2-40B4-BE49-F238E27FC236}">
                <a16:creationId xmlns:a16="http://schemas.microsoft.com/office/drawing/2014/main" id="{1C28FB23-2D73-0E42-B2D0-6B9685CEA4CD}"/>
              </a:ext>
            </a:extLst>
          </p:cNvPr>
          <p:cNvSpPr/>
          <p:nvPr/>
        </p:nvSpPr>
        <p:spPr>
          <a:xfrm>
            <a:off x="0" y="5330593"/>
            <a:ext cx="4975567" cy="707886"/>
          </a:xfrm>
          <a:prstGeom prst="rect">
            <a:avLst/>
          </a:prstGeom>
        </p:spPr>
        <p:txBody>
          <a:bodyPr wrap="square">
            <a:spAutoFit/>
          </a:bodyPr>
          <a:lstStyle/>
          <a:p>
            <a:pPr lvl="1" algn="ctr">
              <a:defRPr/>
            </a:pPr>
            <a:r>
              <a:rPr lang="en-US" sz="2000" dirty="0">
                <a:ea typeface="ＭＳ Ｐゴシック" charset="0"/>
              </a:rPr>
              <a:t>Indicated by discontinuities: </a:t>
            </a:r>
            <a:br>
              <a:rPr lang="en-US" sz="2000" dirty="0">
                <a:ea typeface="ＭＳ Ｐゴシック" charset="0"/>
              </a:rPr>
            </a:br>
            <a:r>
              <a:rPr lang="en-US" sz="2000" dirty="0">
                <a:ea typeface="ＭＳ Ｐゴシック" charset="0"/>
              </a:rPr>
              <a:t>“sudden jumps” and “U shapes”</a:t>
            </a:r>
          </a:p>
        </p:txBody>
      </p:sp>
      <p:pic>
        <p:nvPicPr>
          <p:cNvPr id="6" name="Picture 5">
            <a:extLst>
              <a:ext uri="{FF2B5EF4-FFF2-40B4-BE49-F238E27FC236}">
                <a16:creationId xmlns:a16="http://schemas.microsoft.com/office/drawing/2014/main" id="{75CE5F96-E22C-B04C-8769-E0F296C51735}"/>
              </a:ext>
            </a:extLst>
          </p:cNvPr>
          <p:cNvPicPr>
            <a:picLocks noChangeAspect="1"/>
          </p:cNvPicPr>
          <p:nvPr/>
        </p:nvPicPr>
        <p:blipFill>
          <a:blip r:embed="rId3"/>
          <a:stretch>
            <a:fillRect/>
          </a:stretch>
        </p:blipFill>
        <p:spPr>
          <a:xfrm>
            <a:off x="4925107" y="4301160"/>
            <a:ext cx="3193767" cy="2397782"/>
          </a:xfrm>
          <a:prstGeom prst="rect">
            <a:avLst/>
          </a:prstGeom>
        </p:spPr>
      </p:pic>
      <p:sp>
        <p:nvSpPr>
          <p:cNvPr id="5" name="TextBox 4">
            <a:extLst>
              <a:ext uri="{FF2B5EF4-FFF2-40B4-BE49-F238E27FC236}">
                <a16:creationId xmlns:a16="http://schemas.microsoft.com/office/drawing/2014/main" id="{A5FC1519-2C3A-804A-862D-BEC0414EEE9E}"/>
              </a:ext>
            </a:extLst>
          </p:cNvPr>
          <p:cNvSpPr txBox="1"/>
          <p:nvPr/>
        </p:nvSpPr>
        <p:spPr>
          <a:xfrm rot="21179531">
            <a:off x="457200" y="4660028"/>
            <a:ext cx="4025461"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sz="2000" b="1" dirty="0">
                <a:latin typeface="Source Sans Pro Semibold" panose="020B0503030403020204" pitchFamily="34" charset="0"/>
                <a:ea typeface="Source Sans Pro Semibold" panose="020B0503030403020204" pitchFamily="34" charset="0"/>
              </a:rPr>
              <a:t>How do we recognize such phases?</a:t>
            </a:r>
          </a:p>
        </p:txBody>
      </p:sp>
    </p:spTree>
    <p:extLst>
      <p:ext uri="{BB962C8B-B14F-4D97-AF65-F5344CB8AC3E}">
        <p14:creationId xmlns:p14="http://schemas.microsoft.com/office/powerpoint/2010/main" val="211028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Rectangle 4"/>
          <p:cNvSpPr>
            <a:spLocks noGrp="1" noChangeArrowheads="1"/>
          </p:cNvSpPr>
          <p:nvPr>
            <p:ph type="title"/>
          </p:nvPr>
        </p:nvSpPr>
        <p:spPr/>
        <p:txBody>
          <a:bodyPr>
            <a:normAutofit/>
          </a:bodyPr>
          <a:lstStyle/>
          <a:p>
            <a:pPr eaLnBrk="1" hangingPunct="1">
              <a:defRPr/>
            </a:pPr>
            <a:r>
              <a:rPr lang="en-US" dirty="0">
                <a:ea typeface="ＭＳ Ｐゴシック" charset="0"/>
              </a:rPr>
              <a:t>Why is there a procedural phase?</a:t>
            </a:r>
          </a:p>
        </p:txBody>
      </p:sp>
      <p:sp>
        <p:nvSpPr>
          <p:cNvPr id="143365" name="Rectangle 5"/>
          <p:cNvSpPr>
            <a:spLocks noGrp="1" noChangeArrowheads="1"/>
          </p:cNvSpPr>
          <p:nvPr>
            <p:ph type="body" sz="quarter" idx="10"/>
          </p:nvPr>
        </p:nvSpPr>
        <p:spPr/>
        <p:txBody>
          <a:bodyPr>
            <a:normAutofit/>
          </a:bodyPr>
          <a:lstStyle/>
          <a:p>
            <a:pPr>
              <a:defRPr/>
            </a:pPr>
            <a:r>
              <a:rPr lang="en-US" dirty="0">
                <a:ea typeface="ＭＳ Ｐゴシック" charset="0"/>
              </a:rPr>
              <a:t>Declarative knowledge </a:t>
            </a:r>
          </a:p>
          <a:p>
            <a:pPr lvl="1">
              <a:defRPr/>
            </a:pPr>
            <a:r>
              <a:rPr lang="en-US" sz="2400" dirty="0">
                <a:ea typeface="ＭＳ Ｐゴシック" charset="0"/>
              </a:rPr>
              <a:t>Retrieval is time-consuming and error-prone</a:t>
            </a:r>
          </a:p>
          <a:p>
            <a:pPr lvl="1">
              <a:defRPr/>
            </a:pPr>
            <a:endParaRPr lang="en-US" sz="2400" dirty="0">
              <a:ea typeface="ＭＳ Ｐゴシック" charset="0"/>
            </a:endParaRPr>
          </a:p>
          <a:p>
            <a:pPr>
              <a:defRPr/>
            </a:pPr>
            <a:endParaRPr lang="en-US" dirty="0">
              <a:ea typeface="ＭＳ Ｐゴシック" charset="0"/>
            </a:endParaRPr>
          </a:p>
          <a:p>
            <a:pPr>
              <a:defRPr/>
            </a:pPr>
            <a:r>
              <a:rPr lang="en-US" dirty="0">
                <a:ea typeface="ＭＳ Ｐゴシック" charset="0"/>
              </a:rPr>
              <a:t>Procedural knowledge</a:t>
            </a:r>
          </a:p>
          <a:p>
            <a:pPr lvl="1">
              <a:defRPr/>
            </a:pPr>
            <a:r>
              <a:rPr lang="en-US" sz="2400" dirty="0">
                <a:ea typeface="ＭＳ Ｐゴシック" charset="0"/>
              </a:rPr>
              <a:t>Can be executed at (almost) no costs and </a:t>
            </a:r>
            <a:br>
              <a:rPr lang="en-US" sz="2400" dirty="0">
                <a:ea typeface="ＭＳ Ｐゴシック" charset="0"/>
              </a:rPr>
            </a:br>
            <a:r>
              <a:rPr lang="en-US" sz="2400" dirty="0">
                <a:ea typeface="ＭＳ Ｐゴシック" charset="0"/>
              </a:rPr>
              <a:t>low risk for error</a:t>
            </a:r>
          </a:p>
          <a:p>
            <a:pPr lvl="1">
              <a:defRPr/>
            </a:pPr>
            <a:endParaRPr lang="en-US" sz="2400" dirty="0">
              <a:ea typeface="ＭＳ Ｐゴシック" charset="0"/>
            </a:endParaRPr>
          </a:p>
          <a:p>
            <a:pPr marL="0" indent="0" eaLnBrk="1" hangingPunct="1">
              <a:buNone/>
              <a:defRPr/>
            </a:pPr>
            <a:endParaRPr lang="en-US" dirty="0">
              <a:ea typeface="ＭＳ Ｐゴシック" charset="0"/>
            </a:endParaRPr>
          </a:p>
        </p:txBody>
      </p:sp>
      <p:pic>
        <p:nvPicPr>
          <p:cNvPr id="3" name="Picture 2">
            <a:extLst>
              <a:ext uri="{FF2B5EF4-FFF2-40B4-BE49-F238E27FC236}">
                <a16:creationId xmlns:a16="http://schemas.microsoft.com/office/drawing/2014/main" id="{7581839A-A7F3-A948-A6C2-36FE3CEC839F}"/>
              </a:ext>
            </a:extLst>
          </p:cNvPr>
          <p:cNvPicPr>
            <a:picLocks noChangeAspect="1"/>
          </p:cNvPicPr>
          <p:nvPr/>
        </p:nvPicPr>
        <p:blipFill>
          <a:blip r:embed="rId3"/>
          <a:stretch>
            <a:fillRect/>
          </a:stretch>
        </p:blipFill>
        <p:spPr>
          <a:xfrm>
            <a:off x="6906441" y="1156296"/>
            <a:ext cx="4475117" cy="4545407"/>
          </a:xfrm>
          <a:prstGeom prst="rect">
            <a:avLst/>
          </a:prstGeom>
          <a:solidFill>
            <a:schemeClr val="bg1"/>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168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6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6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36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36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Rectangle 4"/>
          <p:cNvSpPr>
            <a:spLocks noGrp="1" noChangeArrowheads="1"/>
          </p:cNvSpPr>
          <p:nvPr>
            <p:ph type="title"/>
          </p:nvPr>
        </p:nvSpPr>
        <p:spPr/>
        <p:txBody>
          <a:bodyPr>
            <a:normAutofit/>
          </a:bodyPr>
          <a:lstStyle/>
          <a:p>
            <a:pPr eaLnBrk="1" hangingPunct="1">
              <a:defRPr/>
            </a:pPr>
            <a:r>
              <a:rPr lang="en-US" dirty="0">
                <a:ea typeface="ＭＳ Ｐゴシック" charset="0"/>
              </a:rPr>
              <a:t>Declarative vs. Procedural</a:t>
            </a:r>
          </a:p>
        </p:txBody>
      </p:sp>
      <p:sp>
        <p:nvSpPr>
          <p:cNvPr id="143365" name="Rectangle 5"/>
          <p:cNvSpPr>
            <a:spLocks noGrp="1" noChangeArrowheads="1"/>
          </p:cNvSpPr>
          <p:nvPr>
            <p:ph type="body" sz="quarter" idx="10"/>
          </p:nvPr>
        </p:nvSpPr>
        <p:spPr>
          <a:xfrm>
            <a:off x="457200" y="1690687"/>
            <a:ext cx="8229600" cy="4996831"/>
          </a:xfrm>
        </p:spPr>
        <p:txBody>
          <a:bodyPr>
            <a:normAutofit lnSpcReduction="10000"/>
          </a:bodyPr>
          <a:lstStyle/>
          <a:p>
            <a:pPr>
              <a:defRPr/>
            </a:pPr>
            <a:r>
              <a:rPr lang="en-US" dirty="0">
                <a:ea typeface="ＭＳ Ｐゴシック" charset="0"/>
              </a:rPr>
              <a:t>Declarative knowledge </a:t>
            </a:r>
          </a:p>
          <a:p>
            <a:pPr lvl="1">
              <a:defRPr/>
            </a:pPr>
            <a:r>
              <a:rPr lang="en-US" sz="2400" dirty="0">
                <a:ea typeface="ＭＳ Ｐゴシック" charset="0"/>
              </a:rPr>
              <a:t>Retrieval is time-consuming and error-prone</a:t>
            </a:r>
          </a:p>
          <a:p>
            <a:pPr lvl="1">
              <a:defRPr/>
            </a:pPr>
            <a:r>
              <a:rPr lang="en-US" sz="2400" dirty="0">
                <a:ea typeface="ＭＳ Ｐゴシック" charset="0"/>
              </a:rPr>
              <a:t>Is often specific (e.g., 5 $ 3 = 12)</a:t>
            </a:r>
          </a:p>
          <a:p>
            <a:pPr lvl="1">
              <a:defRPr/>
            </a:pPr>
            <a:r>
              <a:rPr lang="en-US" sz="2400" dirty="0">
                <a:ea typeface="ＭＳ Ｐゴシック" charset="0"/>
              </a:rPr>
              <a:t>Can be articulated</a:t>
            </a:r>
          </a:p>
          <a:p>
            <a:pPr>
              <a:defRPr/>
            </a:pPr>
            <a:endParaRPr lang="en-US" dirty="0">
              <a:ea typeface="ＭＳ Ｐゴシック" charset="0"/>
            </a:endParaRPr>
          </a:p>
          <a:p>
            <a:pPr>
              <a:defRPr/>
            </a:pPr>
            <a:r>
              <a:rPr lang="en-US" dirty="0">
                <a:ea typeface="ＭＳ Ｐゴシック" charset="0"/>
              </a:rPr>
              <a:t>Procedural knowledge</a:t>
            </a:r>
          </a:p>
          <a:p>
            <a:pPr lvl="1">
              <a:defRPr/>
            </a:pPr>
            <a:r>
              <a:rPr lang="en-US" sz="2400" dirty="0">
                <a:ea typeface="ＭＳ Ｐゴシック" charset="0"/>
              </a:rPr>
              <a:t>Can be executed at (almost) no costs and </a:t>
            </a:r>
            <a:br>
              <a:rPr lang="en-US" sz="2400" dirty="0">
                <a:ea typeface="ＭＳ Ｐゴシック" charset="0"/>
              </a:rPr>
            </a:br>
            <a:r>
              <a:rPr lang="en-US" sz="2400" dirty="0">
                <a:ea typeface="ＭＳ Ｐゴシック" charset="0"/>
              </a:rPr>
              <a:t>low risk for error</a:t>
            </a:r>
          </a:p>
          <a:p>
            <a:pPr lvl="1">
              <a:defRPr/>
            </a:pPr>
            <a:r>
              <a:rPr lang="en-US" sz="2400" dirty="0">
                <a:ea typeface="ＭＳ Ｐゴシック" charset="0"/>
              </a:rPr>
              <a:t>Is often general (e.g., b $ h = b + (b-1) + </a:t>
            </a:r>
            <a:r>
              <a:rPr lang="mr-IN" sz="2400" dirty="0">
                <a:ea typeface="ＭＳ Ｐゴシック" charset="0"/>
              </a:rPr>
              <a:t>…</a:t>
            </a:r>
            <a:r>
              <a:rPr lang="en-US" sz="2400" dirty="0">
                <a:ea typeface="ＭＳ Ｐゴシック" charset="0"/>
              </a:rPr>
              <a:t> =)</a:t>
            </a:r>
          </a:p>
          <a:p>
            <a:pPr lvl="2">
              <a:defRPr/>
            </a:pPr>
            <a:r>
              <a:rPr lang="en-US" sz="2000" dirty="0">
                <a:ea typeface="ＭＳ Ｐゴシック" charset="0"/>
              </a:rPr>
              <a:t>Unless it is a highly trained task, then it is very specific (5$3 =&gt; 12)</a:t>
            </a:r>
          </a:p>
          <a:p>
            <a:pPr lvl="1">
              <a:defRPr/>
            </a:pPr>
            <a:r>
              <a:rPr lang="en-US" sz="2400" dirty="0">
                <a:ea typeface="ＭＳ Ｐゴシック" charset="0"/>
              </a:rPr>
              <a:t>Is typically ’unconscious’</a:t>
            </a:r>
          </a:p>
          <a:p>
            <a:pPr marL="0" indent="0" eaLnBrk="1" hangingPunct="1">
              <a:buNone/>
              <a:defRPr/>
            </a:pPr>
            <a:endParaRPr lang="en-US" dirty="0">
              <a:ea typeface="ＭＳ Ｐゴシック" charset="0"/>
            </a:endParaRPr>
          </a:p>
        </p:txBody>
      </p:sp>
    </p:spTree>
    <p:extLst>
      <p:ext uri="{BB962C8B-B14F-4D97-AF65-F5344CB8AC3E}">
        <p14:creationId xmlns:p14="http://schemas.microsoft.com/office/powerpoint/2010/main" val="21579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65">
                                            <p:txEl>
                                              <p:pRg st="3" end="3"/>
                                            </p:txEl>
                                          </p:spTgt>
                                        </p:tgtEl>
                                        <p:attrNameLst>
                                          <p:attrName>style.visibility</p:attrName>
                                        </p:attrNameLst>
                                      </p:cBhvr>
                                      <p:to>
                                        <p:strVal val="visible"/>
                                      </p:to>
                                    </p:set>
                                    <p:animEffect transition="in" filter="fade">
                                      <p:cBhvr>
                                        <p:cTn id="7" dur="500"/>
                                        <p:tgtEl>
                                          <p:spTgt spid="14336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3365">
                                            <p:txEl>
                                              <p:pRg st="9" end="9"/>
                                            </p:txEl>
                                          </p:spTgt>
                                        </p:tgtEl>
                                        <p:attrNameLst>
                                          <p:attrName>style.visibility</p:attrName>
                                        </p:attrNameLst>
                                      </p:cBhvr>
                                      <p:to>
                                        <p:strVal val="visible"/>
                                      </p:to>
                                    </p:set>
                                    <p:animEffect transition="in" filter="fade">
                                      <p:cBhvr>
                                        <p:cTn id="10" dur="500"/>
                                        <p:tgtEl>
                                          <p:spTgt spid="14336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phases of Skill Acquisition</a:t>
            </a:r>
          </a:p>
        </p:txBody>
      </p:sp>
      <p:pic>
        <p:nvPicPr>
          <p:cNvPr id="4" name="Picture 3"/>
          <p:cNvPicPr>
            <a:picLocks noChangeAspect="1"/>
          </p:cNvPicPr>
          <p:nvPr/>
        </p:nvPicPr>
        <p:blipFill rotWithShape="1">
          <a:blip r:embed="rId3"/>
          <a:srcRect t="40973" b="11275"/>
          <a:stretch/>
        </p:blipFill>
        <p:spPr>
          <a:xfrm>
            <a:off x="1339429" y="2327564"/>
            <a:ext cx="6183257" cy="2216728"/>
          </a:xfrm>
          <a:prstGeom prst="rect">
            <a:avLst/>
          </a:prstGeom>
        </p:spPr>
      </p:pic>
      <p:sp>
        <p:nvSpPr>
          <p:cNvPr id="5" name="TextBox 4"/>
          <p:cNvSpPr txBox="1"/>
          <p:nvPr/>
        </p:nvSpPr>
        <p:spPr>
          <a:xfrm>
            <a:off x="2332355" y="2915122"/>
            <a:ext cx="1367682" cy="369332"/>
          </a:xfrm>
          <a:prstGeom prst="rect">
            <a:avLst/>
          </a:prstGeom>
          <a:noFill/>
        </p:spPr>
        <p:txBody>
          <a:bodyPr wrap="none" rtlCol="0">
            <a:spAutoFit/>
          </a:bodyPr>
          <a:lstStyle/>
          <a:p>
            <a:r>
              <a:rPr lang="en-US" i="1" dirty="0">
                <a:solidFill>
                  <a:schemeClr val="accent1"/>
                </a:solidFill>
                <a:latin typeface="Source Sans Pro Light" panose="020B0403030403020204" pitchFamily="34" charset="0"/>
                <a:ea typeface="Source Sans Pro Light" panose="020B0403030403020204" pitchFamily="34" charset="0"/>
                <a:cs typeface="Source Sans Pro Semibold" charset="0"/>
              </a:rPr>
              <a:t>computation</a:t>
            </a:r>
          </a:p>
        </p:txBody>
      </p:sp>
      <p:sp>
        <p:nvSpPr>
          <p:cNvPr id="6" name="TextBox 5"/>
          <p:cNvSpPr txBox="1"/>
          <p:nvPr/>
        </p:nvSpPr>
        <p:spPr>
          <a:xfrm>
            <a:off x="4449796" y="3284454"/>
            <a:ext cx="941283" cy="369332"/>
          </a:xfrm>
          <a:prstGeom prst="rect">
            <a:avLst/>
          </a:prstGeom>
          <a:noFill/>
        </p:spPr>
        <p:txBody>
          <a:bodyPr wrap="none" rtlCol="0">
            <a:spAutoFit/>
          </a:bodyPr>
          <a:lstStyle/>
          <a:p>
            <a:r>
              <a:rPr lang="en-US" i="1" dirty="0">
                <a:solidFill>
                  <a:schemeClr val="accent1"/>
                </a:solidFill>
                <a:latin typeface="Source Sans Pro Light" panose="020B0403030403020204" pitchFamily="34" charset="0"/>
                <a:ea typeface="Source Sans Pro Light" panose="020B0403030403020204" pitchFamily="34" charset="0"/>
                <a:cs typeface="Source Sans Pro Semibold" charset="0"/>
              </a:rPr>
              <a:t>retrieval</a:t>
            </a:r>
          </a:p>
        </p:txBody>
      </p:sp>
      <p:sp>
        <p:nvSpPr>
          <p:cNvPr id="7" name="TextBox 6"/>
          <p:cNvSpPr txBox="1"/>
          <p:nvPr/>
        </p:nvSpPr>
        <p:spPr>
          <a:xfrm>
            <a:off x="5896202" y="3469120"/>
            <a:ext cx="1194558" cy="369332"/>
          </a:xfrm>
          <a:prstGeom prst="rect">
            <a:avLst/>
          </a:prstGeom>
          <a:noFill/>
        </p:spPr>
        <p:txBody>
          <a:bodyPr wrap="none" rtlCol="0">
            <a:spAutoFit/>
          </a:bodyPr>
          <a:lstStyle/>
          <a:p>
            <a:r>
              <a:rPr lang="en-US" i="1" dirty="0">
                <a:solidFill>
                  <a:schemeClr val="accent1"/>
                </a:solidFill>
                <a:latin typeface="Source Sans Pro Light" panose="020B0403030403020204" pitchFamily="34" charset="0"/>
                <a:ea typeface="Source Sans Pro Light" panose="020B0403030403020204" pitchFamily="34" charset="0"/>
                <a:cs typeface="Source Sans Pro Semibold" charset="0"/>
              </a:rPr>
              <a:t>procedural</a:t>
            </a:r>
          </a:p>
        </p:txBody>
      </p:sp>
      <p:cxnSp>
        <p:nvCxnSpPr>
          <p:cNvPr id="9" name="Curved Connector 8"/>
          <p:cNvCxnSpPr/>
          <p:nvPr/>
        </p:nvCxnSpPr>
        <p:spPr>
          <a:xfrm>
            <a:off x="3697308" y="3099788"/>
            <a:ext cx="733749" cy="369332"/>
          </a:xfrm>
          <a:prstGeom prst="curvedConnector3">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a:endCxn id="7" idx="1"/>
          </p:cNvCxnSpPr>
          <p:nvPr/>
        </p:nvCxnSpPr>
        <p:spPr>
          <a:xfrm>
            <a:off x="5480847" y="3469120"/>
            <a:ext cx="415355" cy="184666"/>
          </a:xfrm>
          <a:prstGeom prst="curvedConnector3">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507584" y="2449260"/>
            <a:ext cx="1846946" cy="646331"/>
          </a:xfrm>
          <a:prstGeom prst="rect">
            <a:avLst/>
          </a:prstGeom>
          <a:noFill/>
        </p:spPr>
        <p:txBody>
          <a:bodyPr wrap="square" rtlCol="0">
            <a:spAutoFit/>
          </a:bodyPr>
          <a:lstStyle/>
          <a:p>
            <a:pPr algn="ctr"/>
            <a:r>
              <a:rPr lang="en-US" b="1" i="1" dirty="0">
                <a:solidFill>
                  <a:schemeClr val="accent3"/>
                </a:solidFill>
                <a:latin typeface="Source Sans Pro Semibold" charset="0"/>
                <a:ea typeface="Source Sans Pro Semibold" charset="0"/>
                <a:cs typeface="Source Sans Pro Semibold" charset="0"/>
              </a:rPr>
              <a:t>instance-based learning</a:t>
            </a:r>
          </a:p>
        </p:txBody>
      </p:sp>
      <p:sp>
        <p:nvSpPr>
          <p:cNvPr id="15" name="TextBox 14"/>
          <p:cNvSpPr txBox="1"/>
          <p:nvPr/>
        </p:nvSpPr>
        <p:spPr>
          <a:xfrm>
            <a:off x="5324768" y="2864759"/>
            <a:ext cx="2518735" cy="646331"/>
          </a:xfrm>
          <a:prstGeom prst="rect">
            <a:avLst/>
          </a:prstGeom>
          <a:noFill/>
        </p:spPr>
        <p:txBody>
          <a:bodyPr wrap="square" rtlCol="0">
            <a:spAutoFit/>
          </a:bodyPr>
          <a:lstStyle/>
          <a:p>
            <a:pPr algn="ctr"/>
            <a:r>
              <a:rPr lang="en-US" b="1" i="1" dirty="0">
                <a:solidFill>
                  <a:schemeClr val="accent3"/>
                </a:solidFill>
                <a:latin typeface="Source Sans Pro Semibold" charset="0"/>
                <a:ea typeface="Source Sans Pro Semibold" charset="0"/>
                <a:cs typeface="Source Sans Pro Semibold" charset="0"/>
              </a:rPr>
              <a:t>production compilation + utility learning</a:t>
            </a:r>
          </a:p>
        </p:txBody>
      </p:sp>
      <p:sp>
        <p:nvSpPr>
          <p:cNvPr id="16" name="Left Brace 15"/>
          <p:cNvSpPr/>
          <p:nvPr/>
        </p:nvSpPr>
        <p:spPr>
          <a:xfrm rot="16200000">
            <a:off x="2878515" y="3418843"/>
            <a:ext cx="341745" cy="22508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Left Brace 16"/>
          <p:cNvSpPr/>
          <p:nvPr/>
        </p:nvSpPr>
        <p:spPr>
          <a:xfrm rot="16200000">
            <a:off x="4850407" y="3732806"/>
            <a:ext cx="341745" cy="16137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Left Brace 17"/>
          <p:cNvSpPr/>
          <p:nvPr/>
        </p:nvSpPr>
        <p:spPr>
          <a:xfrm rot="16200000">
            <a:off x="6350048" y="3883904"/>
            <a:ext cx="341745" cy="13063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1936407" y="4882650"/>
            <a:ext cx="2004291" cy="1200329"/>
          </a:xfrm>
          <a:prstGeom prst="rect">
            <a:avLst/>
          </a:prstGeom>
          <a:noFill/>
        </p:spPr>
        <p:txBody>
          <a:bodyPr wrap="square" rtlCol="0">
            <a:spAutoFit/>
          </a:bodyPr>
          <a:lstStyle/>
          <a:p>
            <a:pPr algn="ctr"/>
            <a:r>
              <a:rPr lang="en-US" dirty="0"/>
              <a:t>memory activation related to retrieving count facts</a:t>
            </a:r>
          </a:p>
          <a:p>
            <a:pPr algn="ctr"/>
            <a:r>
              <a:rPr lang="en-US" dirty="0"/>
              <a:t>(5+4=9, 9+3=12)</a:t>
            </a:r>
          </a:p>
        </p:txBody>
      </p:sp>
      <p:sp>
        <p:nvSpPr>
          <p:cNvPr id="20" name="TextBox 19"/>
          <p:cNvSpPr txBox="1"/>
          <p:nvPr/>
        </p:nvSpPr>
        <p:spPr>
          <a:xfrm>
            <a:off x="4000661" y="4882651"/>
            <a:ext cx="2004291" cy="1200329"/>
          </a:xfrm>
          <a:prstGeom prst="rect">
            <a:avLst/>
          </a:prstGeom>
          <a:noFill/>
        </p:spPr>
        <p:txBody>
          <a:bodyPr wrap="square" rtlCol="0">
            <a:spAutoFit/>
          </a:bodyPr>
          <a:lstStyle/>
          <a:p>
            <a:pPr algn="ctr"/>
            <a:r>
              <a:rPr lang="en-US" dirty="0"/>
              <a:t>memory activation related to the answers directly</a:t>
            </a:r>
          </a:p>
          <a:p>
            <a:pPr algn="ctr"/>
            <a:r>
              <a:rPr lang="en-US" dirty="0"/>
              <a:t>(5$3=12)</a:t>
            </a:r>
          </a:p>
        </p:txBody>
      </p:sp>
      <p:sp>
        <p:nvSpPr>
          <p:cNvPr id="21" name="TextBox 20"/>
          <p:cNvSpPr txBox="1"/>
          <p:nvPr/>
        </p:nvSpPr>
        <p:spPr>
          <a:xfrm>
            <a:off x="5581989" y="4882650"/>
            <a:ext cx="2004291" cy="646331"/>
          </a:xfrm>
          <a:prstGeom prst="rect">
            <a:avLst/>
          </a:prstGeom>
          <a:noFill/>
        </p:spPr>
        <p:txBody>
          <a:bodyPr wrap="square" rtlCol="0">
            <a:spAutoFit/>
          </a:bodyPr>
          <a:lstStyle/>
          <a:p>
            <a:pPr algn="ctr"/>
            <a:r>
              <a:rPr lang="en-US" dirty="0"/>
              <a:t>no memory activation</a:t>
            </a:r>
          </a:p>
        </p:txBody>
      </p:sp>
      <p:sp>
        <p:nvSpPr>
          <p:cNvPr id="22" name="TextBox 21"/>
          <p:cNvSpPr txBox="1"/>
          <p:nvPr/>
        </p:nvSpPr>
        <p:spPr>
          <a:xfrm>
            <a:off x="3742841" y="1421942"/>
            <a:ext cx="1627369" cy="646331"/>
          </a:xfrm>
          <a:prstGeom prst="rect">
            <a:avLst/>
          </a:prstGeom>
          <a:noFill/>
        </p:spPr>
        <p:txBody>
          <a:bodyPr wrap="none" rtlCol="0">
            <a:spAutoFit/>
          </a:bodyPr>
          <a:lstStyle/>
          <a:p>
            <a:r>
              <a:rPr lang="en-US" sz="3600" dirty="0"/>
              <a:t>5 $ 3 = ?</a:t>
            </a:r>
          </a:p>
        </p:txBody>
      </p:sp>
      <p:sp>
        <p:nvSpPr>
          <p:cNvPr id="23" name="TextBox 22">
            <a:extLst>
              <a:ext uri="{FF2B5EF4-FFF2-40B4-BE49-F238E27FC236}">
                <a16:creationId xmlns:a16="http://schemas.microsoft.com/office/drawing/2014/main" id="{0E6032F0-86E5-5841-B0E7-57304559A0DA}"/>
              </a:ext>
            </a:extLst>
          </p:cNvPr>
          <p:cNvSpPr txBox="1"/>
          <p:nvPr/>
        </p:nvSpPr>
        <p:spPr>
          <a:xfrm>
            <a:off x="2514267" y="2109217"/>
            <a:ext cx="1130438" cy="369332"/>
          </a:xfrm>
          <a:prstGeom prst="rect">
            <a:avLst/>
          </a:prstGeom>
          <a:noFill/>
        </p:spPr>
        <p:txBody>
          <a:bodyPr wrap="none" rtlCol="0">
            <a:spAutoFit/>
          </a:bodyPr>
          <a:lstStyle/>
          <a:p>
            <a:r>
              <a:rPr lang="en-US" b="1" dirty="0">
                <a:solidFill>
                  <a:schemeClr val="accent1"/>
                </a:solidFill>
                <a:latin typeface="Source Sans Pro Semibold" charset="0"/>
                <a:ea typeface="Source Sans Pro Semibold" charset="0"/>
                <a:cs typeface="Source Sans Pro Semibold" charset="0"/>
              </a:rPr>
              <a:t>Cognitive</a:t>
            </a:r>
          </a:p>
        </p:txBody>
      </p:sp>
      <p:sp>
        <p:nvSpPr>
          <p:cNvPr id="25" name="TextBox 24">
            <a:extLst>
              <a:ext uri="{FF2B5EF4-FFF2-40B4-BE49-F238E27FC236}">
                <a16:creationId xmlns:a16="http://schemas.microsoft.com/office/drawing/2014/main" id="{940B7FD0-062D-4A4E-8630-2D55D7F60FF2}"/>
              </a:ext>
            </a:extLst>
          </p:cNvPr>
          <p:cNvSpPr txBox="1"/>
          <p:nvPr/>
        </p:nvSpPr>
        <p:spPr>
          <a:xfrm>
            <a:off x="4283339" y="2109217"/>
            <a:ext cx="1300356" cy="369332"/>
          </a:xfrm>
          <a:prstGeom prst="rect">
            <a:avLst/>
          </a:prstGeom>
          <a:noFill/>
        </p:spPr>
        <p:txBody>
          <a:bodyPr wrap="none" rtlCol="0">
            <a:spAutoFit/>
          </a:bodyPr>
          <a:lstStyle/>
          <a:p>
            <a:r>
              <a:rPr lang="en-US" b="1" dirty="0">
                <a:solidFill>
                  <a:schemeClr val="accent1"/>
                </a:solidFill>
                <a:latin typeface="Source Sans Pro Semibold" charset="0"/>
                <a:ea typeface="Source Sans Pro Semibold" charset="0"/>
                <a:cs typeface="Source Sans Pro Semibold" charset="0"/>
              </a:rPr>
              <a:t>Associative</a:t>
            </a:r>
          </a:p>
        </p:txBody>
      </p:sp>
      <p:sp>
        <p:nvSpPr>
          <p:cNvPr id="26" name="TextBox 25">
            <a:extLst>
              <a:ext uri="{FF2B5EF4-FFF2-40B4-BE49-F238E27FC236}">
                <a16:creationId xmlns:a16="http://schemas.microsoft.com/office/drawing/2014/main" id="{4D5656A3-A35F-A74A-8738-7A92978EFB7F}"/>
              </a:ext>
            </a:extLst>
          </p:cNvPr>
          <p:cNvSpPr txBox="1"/>
          <p:nvPr/>
        </p:nvSpPr>
        <p:spPr>
          <a:xfrm>
            <a:off x="5807235" y="2109217"/>
            <a:ext cx="1455848" cy="369332"/>
          </a:xfrm>
          <a:prstGeom prst="rect">
            <a:avLst/>
          </a:prstGeom>
          <a:noFill/>
        </p:spPr>
        <p:txBody>
          <a:bodyPr wrap="none" rtlCol="0">
            <a:spAutoFit/>
          </a:bodyPr>
          <a:lstStyle/>
          <a:p>
            <a:r>
              <a:rPr lang="en-US" b="1" dirty="0">
                <a:solidFill>
                  <a:schemeClr val="accent1"/>
                </a:solidFill>
                <a:latin typeface="Source Sans Pro Semibold" charset="0"/>
                <a:ea typeface="Source Sans Pro Semibold" charset="0"/>
                <a:cs typeface="Source Sans Pro Semibold" charset="0"/>
              </a:rPr>
              <a:t>Autonomous</a:t>
            </a:r>
          </a:p>
        </p:txBody>
      </p:sp>
      <p:sp>
        <p:nvSpPr>
          <p:cNvPr id="3" name="Rectangle 2">
            <a:extLst>
              <a:ext uri="{FF2B5EF4-FFF2-40B4-BE49-F238E27FC236}">
                <a16:creationId xmlns:a16="http://schemas.microsoft.com/office/drawing/2014/main" id="{DB6B94CA-3F15-1947-9481-8E7944F3B5D3}"/>
              </a:ext>
            </a:extLst>
          </p:cNvPr>
          <p:cNvSpPr/>
          <p:nvPr/>
        </p:nvSpPr>
        <p:spPr>
          <a:xfrm>
            <a:off x="969818" y="2109217"/>
            <a:ext cx="832279" cy="369332"/>
          </a:xfrm>
          <a:prstGeom prst="rect">
            <a:avLst/>
          </a:prstGeom>
        </p:spPr>
        <p:txBody>
          <a:bodyPr wrap="none">
            <a:spAutoFit/>
          </a:bodyPr>
          <a:lstStyle/>
          <a:p>
            <a:r>
              <a:rPr lang="en-US" b="1" i="1" dirty="0">
                <a:solidFill>
                  <a:schemeClr val="accent1"/>
                </a:solidFill>
                <a:latin typeface="Source Sans Pro Semibold" panose="020B0503030403020204" pitchFamily="34" charset="0"/>
                <a:ea typeface="Source Sans Pro Semibold" panose="020B0503030403020204" pitchFamily="34" charset="0"/>
                <a:cs typeface="Source Sans Pro Semibold" charset="0"/>
              </a:rPr>
              <a:t>Phase:</a:t>
            </a:r>
            <a:endParaRPr lang="en-US" b="1" i="1" dirty="0">
              <a:latin typeface="Source Sans Pro Semibold" panose="020B0503030403020204" pitchFamily="34" charset="0"/>
              <a:ea typeface="Source Sans Pro Semibold" panose="020B0503030403020204" pitchFamily="34" charset="0"/>
            </a:endParaRPr>
          </a:p>
        </p:txBody>
      </p:sp>
    </p:spTree>
    <p:extLst>
      <p:ext uri="{BB962C8B-B14F-4D97-AF65-F5344CB8AC3E}">
        <p14:creationId xmlns:p14="http://schemas.microsoft.com/office/powerpoint/2010/main" val="189465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p:bldP spid="15" grpId="0"/>
      <p:bldP spid="16" grpId="0" animBg="1"/>
      <p:bldP spid="17" grpId="0" animBg="1"/>
      <p:bldP spid="18" grpId="0" animBg="1"/>
      <p:bldP spid="19" grpId="0"/>
      <p:bldP spid="20" grpId="0"/>
      <p:bldP spid="21" grpId="0"/>
      <p:bldP spid="23" grpId="0"/>
      <p:bldP spid="25" grpId="0"/>
      <p:bldP spid="26"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type="body" sz="quarter" idx="10"/>
          </p:nvPr>
        </p:nvSpPr>
        <p:spPr/>
        <p:txBody>
          <a:bodyPr>
            <a:normAutofit/>
          </a:bodyPr>
          <a:lstStyle/>
          <a:p>
            <a:r>
              <a:rPr lang="en-US" sz="2800" dirty="0">
                <a:solidFill>
                  <a:schemeClr val="accent5"/>
                </a:solidFill>
              </a:rPr>
              <a:t>Skill acquisition and production rules</a:t>
            </a:r>
          </a:p>
          <a:p>
            <a:r>
              <a:rPr lang="en-US" sz="2800" dirty="0"/>
              <a:t>Procedural Memory &amp; Utility Learning</a:t>
            </a:r>
          </a:p>
          <a:p>
            <a:r>
              <a:rPr lang="en-US" sz="2800" dirty="0"/>
              <a:t>Learning new rules: Production Compilation</a:t>
            </a:r>
          </a:p>
          <a:p>
            <a:endParaRPr lang="en-US" sz="2800" dirty="0"/>
          </a:p>
          <a:p>
            <a:r>
              <a:rPr lang="en-US" sz="2800" dirty="0"/>
              <a:t>Black Jack Assignment</a:t>
            </a:r>
          </a:p>
          <a:p>
            <a:endParaRPr lang="en-US" sz="2800" dirty="0"/>
          </a:p>
          <a:p>
            <a:endParaRPr lang="en-US" sz="2800" dirty="0"/>
          </a:p>
        </p:txBody>
      </p:sp>
      <p:pic>
        <p:nvPicPr>
          <p:cNvPr id="5" name="Picture 4">
            <a:extLst>
              <a:ext uri="{FF2B5EF4-FFF2-40B4-BE49-F238E27FC236}">
                <a16:creationId xmlns:a16="http://schemas.microsoft.com/office/drawing/2014/main" id="{5F5B8811-25C7-1940-A39C-1C2E9642B38F}"/>
              </a:ext>
            </a:extLst>
          </p:cNvPr>
          <p:cNvPicPr>
            <a:picLocks noChangeAspect="1"/>
          </p:cNvPicPr>
          <p:nvPr/>
        </p:nvPicPr>
        <p:blipFill>
          <a:blip r:embed="rId2"/>
          <a:stretch>
            <a:fillRect/>
          </a:stretch>
        </p:blipFill>
        <p:spPr>
          <a:xfrm>
            <a:off x="3217682" y="4335518"/>
            <a:ext cx="5926318" cy="2090374"/>
          </a:xfrm>
          <a:prstGeom prst="rect">
            <a:avLst/>
          </a:prstGeom>
        </p:spPr>
      </p:pic>
    </p:spTree>
    <p:extLst>
      <p:ext uri="{BB962C8B-B14F-4D97-AF65-F5344CB8AC3E}">
        <p14:creationId xmlns:p14="http://schemas.microsoft.com/office/powerpoint/2010/main" val="276075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defRPr/>
            </a:pPr>
            <a:r>
              <a:rPr lang="en-US" dirty="0">
                <a:ea typeface="ＭＳ Ｐゴシック" pitchFamily="-109" charset="-128"/>
                <a:cs typeface="ＭＳ Ｐゴシック" pitchFamily="-109" charset="-128"/>
              </a:rPr>
              <a:t>Production Utility in ACT-R</a:t>
            </a:r>
          </a:p>
        </p:txBody>
      </p:sp>
      <p:sp>
        <p:nvSpPr>
          <p:cNvPr id="147459" name="Rectangle 3"/>
          <p:cNvSpPr>
            <a:spLocks noGrp="1" noChangeArrowheads="1"/>
          </p:cNvSpPr>
          <p:nvPr>
            <p:ph type="body" sz="quarter" idx="10"/>
          </p:nvPr>
        </p:nvSpPr>
        <p:spPr>
          <a:xfrm>
            <a:off x="457200" y="1506446"/>
            <a:ext cx="8229600" cy="4919446"/>
          </a:xfrm>
        </p:spPr>
        <p:txBody>
          <a:bodyPr>
            <a:normAutofit/>
          </a:bodyPr>
          <a:lstStyle/>
          <a:p>
            <a:pPr marL="0" indent="0" eaLnBrk="1" hangingPunct="1">
              <a:buNone/>
              <a:defRPr/>
            </a:pPr>
            <a:r>
              <a:rPr lang="en-US" dirty="0">
                <a:latin typeface="+mn-lt"/>
                <a:ea typeface="ＭＳ Ｐゴシック" pitchFamily="-109" charset="-128"/>
                <a:cs typeface="ＭＳ Ｐゴシック" pitchFamily="-109" charset="-128"/>
              </a:rPr>
              <a:t>Utility</a:t>
            </a:r>
            <a:r>
              <a:rPr lang="en-US" dirty="0">
                <a:ea typeface="ＭＳ Ｐゴシック" pitchFamily="-109" charset="-128"/>
                <a:cs typeface="ＭＳ Ｐゴシック" pitchFamily="-109" charset="-128"/>
              </a:rPr>
              <a:t> = Expected Reward of a Rule, discounted by time until the reward</a:t>
            </a:r>
          </a:p>
          <a:p>
            <a:pPr>
              <a:defRPr/>
            </a:pPr>
            <a:endParaRPr lang="en-US" sz="800" dirty="0">
              <a:ea typeface="ＭＳ Ｐゴシック" pitchFamily="-109" charset="-128"/>
              <a:cs typeface="ＭＳ Ｐゴシック" pitchFamily="-109" charset="-128"/>
            </a:endParaRPr>
          </a:p>
          <a:p>
            <a:pPr>
              <a:defRPr/>
            </a:pPr>
            <a:r>
              <a:rPr lang="en-US" dirty="0">
                <a:ea typeface="ＭＳ Ｐゴシック" pitchFamily="-109" charset="-128"/>
                <a:cs typeface="ＭＳ Ｐゴシック" pitchFamily="-109" charset="-128"/>
              </a:rPr>
              <a:t>This can be explicitly set by the modeler</a:t>
            </a:r>
          </a:p>
          <a:p>
            <a:pPr marL="0" indent="0">
              <a:buNone/>
              <a:defRPr/>
            </a:pPr>
            <a:r>
              <a:rPr lang="en-US" dirty="0">
                <a:ea typeface="ＭＳ Ｐゴシック" pitchFamily="-109" charset="-128"/>
                <a:cs typeface="ＭＳ Ｐゴシック" pitchFamily="-109" charset="-128"/>
              </a:rPr>
              <a:t>	</a:t>
            </a:r>
          </a:p>
          <a:p>
            <a:pPr>
              <a:defRPr/>
            </a:pPr>
            <a:r>
              <a:rPr lang="en-US" dirty="0">
                <a:ea typeface="ＭＳ Ｐゴシック" pitchFamily="-109" charset="-128"/>
                <a:cs typeface="ＭＳ Ｐゴシック" pitchFamily="-109" charset="-128"/>
              </a:rPr>
              <a:t>Or learned over time by the model</a:t>
            </a:r>
          </a:p>
        </p:txBody>
      </p:sp>
      <p:sp>
        <p:nvSpPr>
          <p:cNvPr id="21" name="Rectangle 20"/>
          <p:cNvSpPr/>
          <p:nvPr/>
        </p:nvSpPr>
        <p:spPr>
          <a:xfrm>
            <a:off x="1070024" y="3457768"/>
            <a:ext cx="6059468" cy="369332"/>
          </a:xfrm>
          <a:prstGeom prst="rect">
            <a:avLst/>
          </a:prstGeom>
        </p:spPr>
        <p:txBody>
          <a:bodyPr wrap="square">
            <a:spAutoFit/>
          </a:bodyPr>
          <a:lstStyle/>
          <a:p>
            <a:r>
              <a:rPr lang="en-US" b="1" dirty="0">
                <a:latin typeface="Courier"/>
                <a:cs typeface="Courier"/>
              </a:rPr>
              <a:t> (</a:t>
            </a:r>
            <a:r>
              <a:rPr lang="en-US" b="1" dirty="0" err="1">
                <a:latin typeface="Courier"/>
                <a:cs typeface="Courier"/>
              </a:rPr>
              <a:t>spp</a:t>
            </a:r>
            <a:r>
              <a:rPr lang="en-US" b="1" dirty="0">
                <a:latin typeface="Courier"/>
                <a:cs typeface="Courier"/>
              </a:rPr>
              <a:t> </a:t>
            </a:r>
            <a:r>
              <a:rPr lang="en-US" b="1" dirty="0">
                <a:solidFill>
                  <a:srgbClr val="990000"/>
                </a:solidFill>
                <a:latin typeface="Courier"/>
                <a:cs typeface="Courier"/>
              </a:rPr>
              <a:t>name-of-a-production-rule </a:t>
            </a:r>
            <a:r>
              <a:rPr lang="en-US" b="1" dirty="0">
                <a:latin typeface="Courier"/>
                <a:cs typeface="Courier"/>
              </a:rPr>
              <a:t>:u 10)</a:t>
            </a:r>
          </a:p>
        </p:txBody>
      </p:sp>
      <p:sp>
        <p:nvSpPr>
          <p:cNvPr id="22" name="Rectangle 4"/>
          <p:cNvSpPr>
            <a:spLocks noChangeArrowheads="1"/>
          </p:cNvSpPr>
          <p:nvPr/>
        </p:nvSpPr>
        <p:spPr bwMode="auto">
          <a:xfrm>
            <a:off x="1070024" y="5114239"/>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1</a:t>
            </a:r>
          </a:p>
        </p:txBody>
      </p:sp>
      <p:sp>
        <p:nvSpPr>
          <p:cNvPr id="23" name="Rectangle 5"/>
          <p:cNvSpPr>
            <a:spLocks noChangeArrowheads="1"/>
          </p:cNvSpPr>
          <p:nvPr/>
        </p:nvSpPr>
        <p:spPr bwMode="auto">
          <a:xfrm>
            <a:off x="2670224" y="5114239"/>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2</a:t>
            </a:r>
          </a:p>
        </p:txBody>
      </p:sp>
      <p:sp>
        <p:nvSpPr>
          <p:cNvPr id="24" name="Rectangle 6"/>
          <p:cNvSpPr>
            <a:spLocks noChangeArrowheads="1"/>
          </p:cNvSpPr>
          <p:nvPr/>
        </p:nvSpPr>
        <p:spPr bwMode="auto">
          <a:xfrm>
            <a:off x="4346624" y="5114239"/>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3</a:t>
            </a:r>
          </a:p>
        </p:txBody>
      </p:sp>
      <p:sp>
        <p:nvSpPr>
          <p:cNvPr id="25" name="Rectangle 7"/>
          <p:cNvSpPr>
            <a:spLocks noChangeArrowheads="1"/>
          </p:cNvSpPr>
          <p:nvPr/>
        </p:nvSpPr>
        <p:spPr bwMode="auto">
          <a:xfrm>
            <a:off x="6023024" y="5114239"/>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4</a:t>
            </a:r>
          </a:p>
        </p:txBody>
      </p:sp>
      <p:sp>
        <p:nvSpPr>
          <p:cNvPr id="26" name="Text Box 8"/>
          <p:cNvSpPr txBox="1">
            <a:spLocks noChangeArrowheads="1"/>
          </p:cNvSpPr>
          <p:nvPr/>
        </p:nvSpPr>
        <p:spPr bwMode="auto">
          <a:xfrm>
            <a:off x="1298624" y="4580839"/>
            <a:ext cx="593725" cy="457200"/>
          </a:xfrm>
          <a:prstGeom prst="rect">
            <a:avLst/>
          </a:prstGeom>
          <a:noFill/>
          <a:ln w="9525">
            <a:noFill/>
            <a:miter lim="800000"/>
            <a:headEnd/>
            <a:tailEnd/>
          </a:ln>
        </p:spPr>
        <p:txBody>
          <a:bodyPr wrap="none">
            <a:prstTxWarp prst="textNoShape">
              <a:avLst/>
            </a:prstTxWarp>
            <a:spAutoFit/>
          </a:bodyPr>
          <a:lstStyle/>
          <a:p>
            <a:r>
              <a:rPr lang="en-US"/>
              <a:t>t=0</a:t>
            </a:r>
          </a:p>
        </p:txBody>
      </p:sp>
      <p:sp>
        <p:nvSpPr>
          <p:cNvPr id="27" name="Text Box 9"/>
          <p:cNvSpPr txBox="1">
            <a:spLocks noChangeArrowheads="1"/>
          </p:cNvSpPr>
          <p:nvPr/>
        </p:nvSpPr>
        <p:spPr bwMode="auto">
          <a:xfrm>
            <a:off x="2975024" y="4580839"/>
            <a:ext cx="822325" cy="457200"/>
          </a:xfrm>
          <a:prstGeom prst="rect">
            <a:avLst/>
          </a:prstGeom>
          <a:noFill/>
          <a:ln w="9525">
            <a:noFill/>
            <a:miter lim="800000"/>
            <a:headEnd/>
            <a:tailEnd/>
          </a:ln>
        </p:spPr>
        <p:txBody>
          <a:bodyPr wrap="none">
            <a:prstTxWarp prst="textNoShape">
              <a:avLst/>
            </a:prstTxWarp>
            <a:spAutoFit/>
          </a:bodyPr>
          <a:lstStyle/>
          <a:p>
            <a:r>
              <a:rPr lang="en-US"/>
              <a:t>t=0.5</a:t>
            </a:r>
          </a:p>
        </p:txBody>
      </p:sp>
      <p:sp>
        <p:nvSpPr>
          <p:cNvPr id="28" name="Text Box 10"/>
          <p:cNvSpPr txBox="1">
            <a:spLocks noChangeArrowheads="1"/>
          </p:cNvSpPr>
          <p:nvPr/>
        </p:nvSpPr>
        <p:spPr bwMode="auto">
          <a:xfrm>
            <a:off x="4651424" y="4580839"/>
            <a:ext cx="593725" cy="457200"/>
          </a:xfrm>
          <a:prstGeom prst="rect">
            <a:avLst/>
          </a:prstGeom>
          <a:noFill/>
          <a:ln w="9525">
            <a:noFill/>
            <a:miter lim="800000"/>
            <a:headEnd/>
            <a:tailEnd/>
          </a:ln>
        </p:spPr>
        <p:txBody>
          <a:bodyPr wrap="none">
            <a:prstTxWarp prst="textNoShape">
              <a:avLst/>
            </a:prstTxWarp>
            <a:spAutoFit/>
          </a:bodyPr>
          <a:lstStyle/>
          <a:p>
            <a:r>
              <a:rPr lang="en-US"/>
              <a:t>t=2</a:t>
            </a:r>
          </a:p>
        </p:txBody>
      </p:sp>
      <p:sp>
        <p:nvSpPr>
          <p:cNvPr id="29" name="Text Box 11"/>
          <p:cNvSpPr txBox="1">
            <a:spLocks noChangeArrowheads="1"/>
          </p:cNvSpPr>
          <p:nvPr/>
        </p:nvSpPr>
        <p:spPr bwMode="auto">
          <a:xfrm>
            <a:off x="6251624" y="4580839"/>
            <a:ext cx="593725" cy="457200"/>
          </a:xfrm>
          <a:prstGeom prst="rect">
            <a:avLst/>
          </a:prstGeom>
          <a:noFill/>
          <a:ln w="9525">
            <a:noFill/>
            <a:miter lim="800000"/>
            <a:headEnd/>
            <a:tailEnd/>
          </a:ln>
        </p:spPr>
        <p:txBody>
          <a:bodyPr wrap="none">
            <a:prstTxWarp prst="textNoShape">
              <a:avLst/>
            </a:prstTxWarp>
            <a:spAutoFit/>
          </a:bodyPr>
          <a:lstStyle/>
          <a:p>
            <a:r>
              <a:rPr lang="en-US"/>
              <a:t>t=4</a:t>
            </a:r>
          </a:p>
        </p:txBody>
      </p:sp>
      <p:sp>
        <p:nvSpPr>
          <p:cNvPr id="30" name="Line 13"/>
          <p:cNvSpPr>
            <a:spLocks noChangeShapeType="1"/>
          </p:cNvSpPr>
          <p:nvPr/>
        </p:nvSpPr>
        <p:spPr bwMode="auto">
          <a:xfrm flipV="1">
            <a:off x="7181899" y="5839726"/>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1" name="Text Box 14"/>
          <p:cNvSpPr txBox="1">
            <a:spLocks noChangeArrowheads="1"/>
          </p:cNvSpPr>
          <p:nvPr/>
        </p:nvSpPr>
        <p:spPr bwMode="auto">
          <a:xfrm>
            <a:off x="7089824" y="6450822"/>
            <a:ext cx="1512888" cy="457200"/>
          </a:xfrm>
          <a:prstGeom prst="rect">
            <a:avLst/>
          </a:prstGeom>
          <a:noFill/>
          <a:ln w="9525">
            <a:noFill/>
            <a:miter lim="800000"/>
            <a:headEnd/>
            <a:tailEnd/>
          </a:ln>
        </p:spPr>
        <p:txBody>
          <a:bodyPr wrap="none">
            <a:prstTxWarp prst="textNoShape">
              <a:avLst/>
            </a:prstTxWarp>
            <a:spAutoFit/>
          </a:bodyPr>
          <a:lstStyle/>
          <a:p>
            <a:r>
              <a:rPr lang="en-US" dirty="0"/>
              <a:t>Reward 10</a:t>
            </a:r>
          </a:p>
        </p:txBody>
      </p:sp>
      <p:sp>
        <p:nvSpPr>
          <p:cNvPr id="32" name="Text Box 15"/>
          <p:cNvSpPr txBox="1">
            <a:spLocks noChangeArrowheads="1"/>
          </p:cNvSpPr>
          <p:nvPr/>
        </p:nvSpPr>
        <p:spPr bwMode="auto">
          <a:xfrm>
            <a:off x="4346624" y="5990539"/>
            <a:ext cx="960438" cy="369887"/>
          </a:xfrm>
          <a:prstGeom prst="rect">
            <a:avLst/>
          </a:prstGeom>
          <a:noFill/>
          <a:ln w="9525">
            <a:noFill/>
            <a:miter lim="800000"/>
            <a:headEnd/>
            <a:tailEnd/>
          </a:ln>
        </p:spPr>
        <p:txBody>
          <a:bodyPr wrap="none">
            <a:prstTxWarp prst="textNoShape">
              <a:avLst/>
            </a:prstTxWarp>
            <a:spAutoFit/>
          </a:bodyPr>
          <a:lstStyle/>
          <a:p>
            <a:r>
              <a:rPr lang="en-US" sz="1800"/>
              <a:t>Utility 8</a:t>
            </a:r>
          </a:p>
        </p:txBody>
      </p:sp>
      <p:sp>
        <p:nvSpPr>
          <p:cNvPr id="33" name="Rectangle 16"/>
          <p:cNvSpPr>
            <a:spLocks noChangeArrowheads="1"/>
          </p:cNvSpPr>
          <p:nvPr/>
        </p:nvSpPr>
        <p:spPr bwMode="auto">
          <a:xfrm>
            <a:off x="2670224" y="5990539"/>
            <a:ext cx="1133475" cy="369887"/>
          </a:xfrm>
          <a:prstGeom prst="rect">
            <a:avLst/>
          </a:prstGeom>
          <a:noFill/>
          <a:ln w="9525">
            <a:noFill/>
            <a:miter lim="800000"/>
            <a:headEnd/>
            <a:tailEnd/>
          </a:ln>
        </p:spPr>
        <p:txBody>
          <a:bodyPr wrap="none">
            <a:prstTxWarp prst="textNoShape">
              <a:avLst/>
            </a:prstTxWarp>
            <a:spAutoFit/>
          </a:bodyPr>
          <a:lstStyle/>
          <a:p>
            <a:r>
              <a:rPr lang="en-US" sz="1800"/>
              <a:t>Utility 6.5</a:t>
            </a:r>
          </a:p>
        </p:txBody>
      </p:sp>
      <p:sp>
        <p:nvSpPr>
          <p:cNvPr id="34" name="Rectangle 17"/>
          <p:cNvSpPr>
            <a:spLocks noChangeArrowheads="1"/>
          </p:cNvSpPr>
          <p:nvPr/>
        </p:nvSpPr>
        <p:spPr bwMode="auto">
          <a:xfrm>
            <a:off x="1070024" y="5990539"/>
            <a:ext cx="960438" cy="369887"/>
          </a:xfrm>
          <a:prstGeom prst="rect">
            <a:avLst/>
          </a:prstGeom>
          <a:noFill/>
          <a:ln w="9525">
            <a:noFill/>
            <a:miter lim="800000"/>
            <a:headEnd/>
            <a:tailEnd/>
          </a:ln>
        </p:spPr>
        <p:txBody>
          <a:bodyPr wrap="none">
            <a:prstTxWarp prst="textNoShape">
              <a:avLst/>
            </a:prstTxWarp>
            <a:spAutoFit/>
          </a:bodyPr>
          <a:lstStyle/>
          <a:p>
            <a:r>
              <a:rPr lang="en-US" sz="1800"/>
              <a:t>Utility 6</a:t>
            </a:r>
          </a:p>
        </p:txBody>
      </p:sp>
      <p:cxnSp>
        <p:nvCxnSpPr>
          <p:cNvPr id="35" name="AutoShape 18"/>
          <p:cNvCxnSpPr>
            <a:cxnSpLocks noChangeShapeType="1"/>
            <a:stCxn id="22" idx="3"/>
            <a:endCxn id="23" idx="1"/>
          </p:cNvCxnSpPr>
          <p:nvPr/>
        </p:nvCxnSpPr>
        <p:spPr bwMode="auto">
          <a:xfrm>
            <a:off x="2136824" y="5457139"/>
            <a:ext cx="533400" cy="0"/>
          </a:xfrm>
          <a:prstGeom prst="straightConnector1">
            <a:avLst/>
          </a:prstGeom>
          <a:noFill/>
          <a:ln w="9525">
            <a:solidFill>
              <a:schemeClr val="tx1"/>
            </a:solidFill>
            <a:round/>
            <a:headEnd/>
            <a:tailEnd type="triangle" w="med" len="med"/>
          </a:ln>
        </p:spPr>
      </p:cxnSp>
      <p:cxnSp>
        <p:nvCxnSpPr>
          <p:cNvPr id="36" name="AutoShape 19"/>
          <p:cNvCxnSpPr>
            <a:cxnSpLocks noChangeShapeType="1"/>
            <a:stCxn id="23" idx="3"/>
            <a:endCxn id="24" idx="1"/>
          </p:cNvCxnSpPr>
          <p:nvPr/>
        </p:nvCxnSpPr>
        <p:spPr bwMode="auto">
          <a:xfrm>
            <a:off x="3737024" y="5457139"/>
            <a:ext cx="609600" cy="0"/>
          </a:xfrm>
          <a:prstGeom prst="straightConnector1">
            <a:avLst/>
          </a:prstGeom>
          <a:noFill/>
          <a:ln w="9525">
            <a:solidFill>
              <a:schemeClr val="tx1"/>
            </a:solidFill>
            <a:round/>
            <a:headEnd/>
            <a:tailEnd type="triangle" w="med" len="med"/>
          </a:ln>
        </p:spPr>
      </p:cxnSp>
      <p:cxnSp>
        <p:nvCxnSpPr>
          <p:cNvPr id="37" name="AutoShape 20"/>
          <p:cNvCxnSpPr>
            <a:cxnSpLocks noChangeShapeType="1"/>
            <a:stCxn id="24" idx="3"/>
            <a:endCxn id="25" idx="1"/>
          </p:cNvCxnSpPr>
          <p:nvPr/>
        </p:nvCxnSpPr>
        <p:spPr bwMode="auto">
          <a:xfrm>
            <a:off x="5413424" y="5457139"/>
            <a:ext cx="609600" cy="0"/>
          </a:xfrm>
          <a:prstGeom prst="straightConnector1">
            <a:avLst/>
          </a:prstGeom>
          <a:noFill/>
          <a:ln w="9525">
            <a:solidFill>
              <a:schemeClr val="tx1"/>
            </a:solidFill>
            <a:round/>
            <a:headEnd/>
            <a:tailEnd type="triangle" w="med" len="med"/>
          </a:ln>
        </p:spPr>
      </p:cxnSp>
      <p:sp>
        <p:nvSpPr>
          <p:cNvPr id="38" name="Text Box 15"/>
          <p:cNvSpPr txBox="1">
            <a:spLocks noChangeArrowheads="1"/>
          </p:cNvSpPr>
          <p:nvPr/>
        </p:nvSpPr>
        <p:spPr bwMode="auto">
          <a:xfrm>
            <a:off x="6099224" y="5992126"/>
            <a:ext cx="1076325" cy="369888"/>
          </a:xfrm>
          <a:prstGeom prst="rect">
            <a:avLst/>
          </a:prstGeom>
          <a:noFill/>
          <a:ln w="9525">
            <a:noFill/>
            <a:miter lim="800000"/>
            <a:headEnd/>
            <a:tailEnd/>
          </a:ln>
        </p:spPr>
        <p:txBody>
          <a:bodyPr wrap="none">
            <a:prstTxWarp prst="textNoShape">
              <a:avLst/>
            </a:prstTxWarp>
            <a:spAutoFit/>
          </a:bodyPr>
          <a:lstStyle/>
          <a:p>
            <a:r>
              <a:rPr lang="en-US" sz="1800"/>
              <a:t>Utility 10</a:t>
            </a:r>
          </a:p>
        </p:txBody>
      </p:sp>
    </p:spTree>
    <p:extLst>
      <p:ext uri="{BB962C8B-B14F-4D97-AF65-F5344CB8AC3E}">
        <p14:creationId xmlns:p14="http://schemas.microsoft.com/office/powerpoint/2010/main" val="34155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459">
                                            <p:txEl>
                                              <p:pRg st="2" end="2"/>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7459">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P spid="24" grpId="0" animBg="1"/>
      <p:bldP spid="25" grpId="0" animBg="1"/>
      <p:bldP spid="26" grpId="0"/>
      <p:bldP spid="27" grpId="0"/>
      <p:bldP spid="28" grpId="0"/>
      <p:bldP spid="29" grpId="0"/>
      <p:bldP spid="30" grpId="0" animBg="1"/>
      <p:bldP spid="31" grpId="0"/>
      <p:bldP spid="32" grpId="0"/>
      <p:bldP spid="33" grpId="0"/>
      <p:bldP spid="34"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eaLnBrk="1" hangingPunct="1">
              <a:defRPr/>
            </a:pPr>
            <a:r>
              <a:rPr lang="en-US" dirty="0">
                <a:ea typeface="ＭＳ Ｐゴシック" pitchFamily="-109" charset="-128"/>
                <a:cs typeface="ＭＳ Ｐゴシック" pitchFamily="-109" charset="-128"/>
              </a:rPr>
              <a:t>U</a:t>
            </a:r>
            <a:r>
              <a:rPr kumimoji="0" lang="en-US" dirty="0">
                <a:ea typeface="ＭＳ Ｐゴシック" pitchFamily="-109" charset="-128"/>
                <a:cs typeface="ＭＳ Ｐゴシック" pitchFamily="-109" charset="-128"/>
              </a:rPr>
              <a:t>tility is used for conflict resolution</a:t>
            </a:r>
          </a:p>
        </p:txBody>
      </p:sp>
      <p:sp>
        <p:nvSpPr>
          <p:cNvPr id="5123" name="Rectangle 3"/>
          <p:cNvSpPr>
            <a:spLocks noGrp="1" noChangeArrowheads="1"/>
          </p:cNvSpPr>
          <p:nvPr>
            <p:ph type="body" sz="quarter" idx="10"/>
          </p:nvPr>
        </p:nvSpPr>
        <p:spPr/>
        <p:txBody>
          <a:bodyPr>
            <a:normAutofit/>
          </a:bodyPr>
          <a:lstStyle/>
          <a:p>
            <a:pPr>
              <a:defRPr/>
            </a:pPr>
            <a:r>
              <a:rPr kumimoji="0" lang="en-US" dirty="0">
                <a:ea typeface="ＭＳ Ｐゴシック" pitchFamily="-109" charset="-128"/>
                <a:cs typeface="ＭＳ Ｐゴシック" pitchFamily="-109" charset="-128"/>
              </a:rPr>
              <a:t>The rule with the highest utility has the highest </a:t>
            </a:r>
            <a:r>
              <a:rPr kumimoji="0" lang="en-US" b="1" dirty="0">
                <a:latin typeface="Source Sans Pro Semibold" panose="020B0503030403020204" pitchFamily="34" charset="0"/>
                <a:ea typeface="Source Sans Pro Semibold" panose="020B0503030403020204" pitchFamily="34" charset="0"/>
                <a:cs typeface="ＭＳ Ｐゴシック" pitchFamily="-109" charset="-128"/>
              </a:rPr>
              <a:t>probability</a:t>
            </a:r>
            <a:r>
              <a:rPr kumimoji="0" lang="en-US" dirty="0">
                <a:ea typeface="ＭＳ Ｐゴシック" pitchFamily="-109" charset="-128"/>
                <a:cs typeface="ＭＳ Ｐゴシック" pitchFamily="-109" charset="-128"/>
              </a:rPr>
              <a:t> to be </a:t>
            </a:r>
            <a:r>
              <a:rPr lang="en-US" dirty="0">
                <a:ea typeface="ＭＳ Ｐゴシック" pitchFamily="-109" charset="-128"/>
                <a:cs typeface="ＭＳ Ｐゴシック" pitchFamily="-109" charset="-128"/>
              </a:rPr>
              <a:t>selected</a:t>
            </a:r>
            <a:endParaRPr kumimoji="0" lang="en-US" dirty="0">
              <a:ea typeface="ＭＳ Ｐゴシック" pitchFamily="-109" charset="-128"/>
              <a:cs typeface="ＭＳ Ｐゴシック" pitchFamily="-109" charset="-128"/>
            </a:endParaRPr>
          </a:p>
          <a:p>
            <a:pPr eaLnBrk="1" hangingPunct="1">
              <a:buFont typeface="Monotype Sorts" pitchFamily="-109" charset="2"/>
              <a:buNone/>
              <a:defRPr/>
            </a:pPr>
            <a:endParaRPr kumimoji="0" lang="en-US" dirty="0">
              <a:ea typeface="ＭＳ Ｐゴシック" pitchFamily="-109" charset="-128"/>
              <a:cs typeface="ＭＳ Ｐゴシック" pitchFamily="-109" charset="-128"/>
            </a:endParaRPr>
          </a:p>
          <a:p>
            <a:pPr eaLnBrk="1" hangingPunct="1">
              <a:buFont typeface="Monotype Sorts" pitchFamily="-109" charset="2"/>
              <a:buNone/>
              <a:defRPr/>
            </a:pPr>
            <a:endParaRPr lang="en-US" dirty="0">
              <a:ea typeface="ＭＳ Ｐゴシック" pitchFamily="-109" charset="-128"/>
              <a:cs typeface="ＭＳ Ｐゴシック" pitchFamily="-109" charset="-128"/>
            </a:endParaRPr>
          </a:p>
          <a:p>
            <a:pPr eaLnBrk="1" hangingPunct="1">
              <a:buFont typeface="Monotype Sorts" pitchFamily="-109" charset="2"/>
              <a:buNone/>
              <a:defRPr/>
            </a:pPr>
            <a:endParaRPr kumimoji="0" lang="en-US" dirty="0">
              <a:ea typeface="ＭＳ Ｐゴシック" pitchFamily="-109" charset="-128"/>
              <a:cs typeface="ＭＳ Ｐゴシック" pitchFamily="-109" charset="-128"/>
            </a:endParaRPr>
          </a:p>
          <a:p>
            <a:pPr eaLnBrk="1" hangingPunct="1">
              <a:buFont typeface="Monotype Sorts" pitchFamily="-109" charset="2"/>
              <a:buNone/>
              <a:defRPr/>
            </a:pPr>
            <a:endParaRPr lang="en-US" dirty="0">
              <a:ea typeface="ＭＳ Ｐゴシック" pitchFamily="-109" charset="-128"/>
              <a:cs typeface="ＭＳ Ｐゴシック" pitchFamily="-109" charset="-128"/>
            </a:endParaRPr>
          </a:p>
          <a:p>
            <a:pPr eaLnBrk="1" hangingPunct="1">
              <a:buFont typeface="Monotype Sorts" pitchFamily="-109" charset="2"/>
              <a:buNone/>
              <a:defRPr/>
            </a:pPr>
            <a:endParaRPr kumimoji="0" lang="en-US" dirty="0">
              <a:ea typeface="ＭＳ Ｐゴシック" pitchFamily="-109" charset="-128"/>
              <a:cs typeface="ＭＳ Ｐゴシック" pitchFamily="-109" charset="-128"/>
            </a:endParaRPr>
          </a:p>
        </p:txBody>
      </p:sp>
      <p:graphicFrame>
        <p:nvGraphicFramePr>
          <p:cNvPr id="25602" name="Object 2"/>
          <p:cNvGraphicFramePr>
            <a:graphicFrameLocks noChangeAspect="1"/>
          </p:cNvGraphicFramePr>
          <p:nvPr>
            <p:extLst>
              <p:ext uri="{D42A27DB-BD31-4B8C-83A1-F6EECF244321}">
                <p14:modId xmlns:p14="http://schemas.microsoft.com/office/powerpoint/2010/main" val="1449909060"/>
              </p:ext>
            </p:extLst>
          </p:nvPr>
        </p:nvGraphicFramePr>
        <p:xfrm>
          <a:off x="1834179" y="3160427"/>
          <a:ext cx="3254452" cy="1861467"/>
        </p:xfrm>
        <a:graphic>
          <a:graphicData uri="http://schemas.openxmlformats.org/presentationml/2006/ole">
            <mc:AlternateContent xmlns:mc="http://schemas.openxmlformats.org/markup-compatibility/2006">
              <mc:Choice xmlns:v="urn:schemas-microsoft-com:vml" Requires="v">
                <p:oleObj name="Equation" r:id="rId3" imgW="2374900" imgH="1358900" progId="Equation.3">
                  <p:embed/>
                </p:oleObj>
              </mc:Choice>
              <mc:Fallback>
                <p:oleObj name="Equation" r:id="rId3" imgW="2374900" imgH="1358900" progId="Equation.3">
                  <p:embed/>
                  <p:pic>
                    <p:nvPicPr>
                      <p:cNvPr id="256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179" y="3160427"/>
                        <a:ext cx="3254452" cy="1861467"/>
                      </a:xfrm>
                      <a:prstGeom prst="rect">
                        <a:avLst/>
                      </a:prstGeom>
                      <a:noFill/>
                      <a:ln>
                        <a:noFill/>
                      </a:ln>
                      <a:effectLst/>
                    </p:spPr>
                  </p:pic>
                </p:oleObj>
              </mc:Fallback>
            </mc:AlternateContent>
          </a:graphicData>
        </a:graphic>
      </p:graphicFrame>
      <p:sp>
        <p:nvSpPr>
          <p:cNvPr id="5" name="Rounded Rectangle 4"/>
          <p:cNvSpPr/>
          <p:nvPr/>
        </p:nvSpPr>
        <p:spPr>
          <a:xfrm>
            <a:off x="3630541" y="4764546"/>
            <a:ext cx="433230" cy="321380"/>
          </a:xfrm>
          <a:prstGeom prst="roundRect">
            <a:avLst/>
          </a:prstGeom>
          <a:no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4063771" y="4960247"/>
            <a:ext cx="893763"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088631" y="4578094"/>
            <a:ext cx="1871471" cy="1015663"/>
          </a:xfrm>
          <a:prstGeom prst="rect">
            <a:avLst/>
          </a:prstGeom>
          <a:noFill/>
        </p:spPr>
        <p:txBody>
          <a:bodyPr wrap="square" rtlCol="0">
            <a:spAutoFit/>
          </a:bodyPr>
          <a:lstStyle/>
          <a:p>
            <a:pPr algn="ctr"/>
            <a:r>
              <a:rPr lang="en-US" sz="2000" dirty="0">
                <a:latin typeface="Gill Sans Light"/>
                <a:cs typeface="Gill Sans Light"/>
              </a:rPr>
              <a:t>All productions k that currently match</a:t>
            </a:r>
          </a:p>
        </p:txBody>
      </p:sp>
      <p:sp>
        <p:nvSpPr>
          <p:cNvPr id="10" name="Rounded Rectangle 9"/>
          <p:cNvSpPr/>
          <p:nvPr/>
        </p:nvSpPr>
        <p:spPr>
          <a:xfrm>
            <a:off x="3932361" y="3119522"/>
            <a:ext cx="433230" cy="321380"/>
          </a:xfrm>
          <a:prstGeom prst="roundRect">
            <a:avLst/>
          </a:prstGeom>
          <a:no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4478895" y="3160427"/>
            <a:ext cx="1239436" cy="9843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579584" y="2933070"/>
            <a:ext cx="1995830" cy="400110"/>
          </a:xfrm>
          <a:prstGeom prst="rect">
            <a:avLst/>
          </a:prstGeom>
          <a:noFill/>
        </p:spPr>
        <p:txBody>
          <a:bodyPr wrap="square" rtlCol="0">
            <a:spAutoFit/>
          </a:bodyPr>
          <a:lstStyle/>
          <a:p>
            <a:pPr algn="ctr"/>
            <a:r>
              <a:rPr lang="en-US" sz="2000" dirty="0">
                <a:latin typeface="Gill Sans Light"/>
                <a:cs typeface="Gill Sans Light"/>
              </a:rPr>
              <a:t>Utility of rule </a:t>
            </a:r>
            <a:r>
              <a:rPr lang="en-US" sz="2000" dirty="0" err="1">
                <a:latin typeface="Gill Sans Light"/>
                <a:cs typeface="Gill Sans Light"/>
              </a:rPr>
              <a:t>i</a:t>
            </a:r>
            <a:endParaRPr lang="en-US" sz="2000" dirty="0">
              <a:latin typeface="Gill Sans Light"/>
              <a:cs typeface="Gill Sans Light"/>
            </a:endParaRPr>
          </a:p>
        </p:txBody>
      </p:sp>
      <p:sp>
        <p:nvSpPr>
          <p:cNvPr id="16" name="Rounded Rectangle 15"/>
          <p:cNvSpPr/>
          <p:nvPr/>
        </p:nvSpPr>
        <p:spPr>
          <a:xfrm>
            <a:off x="4524304" y="3402259"/>
            <a:ext cx="433230" cy="321380"/>
          </a:xfrm>
          <a:prstGeom prst="roundRect">
            <a:avLst/>
          </a:prstGeom>
          <a:no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088631" y="3643996"/>
            <a:ext cx="782100" cy="14631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31984" y="3562949"/>
            <a:ext cx="1651318" cy="400110"/>
          </a:xfrm>
          <a:prstGeom prst="rect">
            <a:avLst/>
          </a:prstGeom>
          <a:noFill/>
        </p:spPr>
        <p:txBody>
          <a:bodyPr wrap="square" rtlCol="0">
            <a:spAutoFit/>
          </a:bodyPr>
          <a:lstStyle/>
          <a:p>
            <a:pPr algn="ctr"/>
            <a:r>
              <a:rPr lang="en-US" sz="2000" dirty="0">
                <a:latin typeface="Gill Sans Light"/>
                <a:cs typeface="Gill Sans Light"/>
              </a:rPr>
              <a:t>Noise :</a:t>
            </a:r>
            <a:r>
              <a:rPr lang="en-US" sz="2000" dirty="0" err="1">
                <a:latin typeface="Gill Sans Light"/>
                <a:cs typeface="Gill Sans Light"/>
              </a:rPr>
              <a:t>egs</a:t>
            </a:r>
            <a:endParaRPr lang="en-US" sz="2000" dirty="0">
              <a:latin typeface="Gill Sans Light"/>
              <a:cs typeface="Gill Sans Light"/>
            </a:endParaRPr>
          </a:p>
        </p:txBody>
      </p:sp>
    </p:spTree>
    <p:extLst>
      <p:ext uri="{BB962C8B-B14F-4D97-AF65-F5344CB8AC3E}">
        <p14:creationId xmlns:p14="http://schemas.microsoft.com/office/powerpoint/2010/main" val="189344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uiExpand="1" build="p"/>
      <p:bldP spid="5" grpId="0" animBg="1"/>
      <p:bldP spid="7" grpId="0"/>
      <p:bldP spid="10" grpId="0" animBg="1"/>
      <p:bldP spid="12" grpId="0"/>
      <p:bldP spid="16"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type="body" sz="quarter" idx="10"/>
          </p:nvPr>
        </p:nvSpPr>
        <p:spPr/>
        <p:txBody>
          <a:bodyPr>
            <a:normAutofit/>
          </a:bodyPr>
          <a:lstStyle/>
          <a:p>
            <a:r>
              <a:rPr lang="en-US" sz="2800" dirty="0"/>
              <a:t>Skill acquisition and production rules</a:t>
            </a:r>
          </a:p>
          <a:p>
            <a:r>
              <a:rPr lang="en-US" sz="2800" dirty="0"/>
              <a:t>Procedural Memory &amp; Utility Learning</a:t>
            </a:r>
          </a:p>
          <a:p>
            <a:r>
              <a:rPr lang="en-US" sz="2800" dirty="0"/>
              <a:t>Learning new rules: Production Compilation</a:t>
            </a:r>
          </a:p>
          <a:p>
            <a:endParaRPr lang="en-US" sz="2800" dirty="0"/>
          </a:p>
          <a:p>
            <a:r>
              <a:rPr lang="en-US" sz="2800" dirty="0"/>
              <a:t>Black Jack Assignment</a:t>
            </a:r>
          </a:p>
          <a:p>
            <a:endParaRPr lang="en-US" sz="2800" dirty="0"/>
          </a:p>
          <a:p>
            <a:endParaRPr lang="en-US" sz="2800" dirty="0"/>
          </a:p>
        </p:txBody>
      </p:sp>
      <p:pic>
        <p:nvPicPr>
          <p:cNvPr id="4" name="Picture 3"/>
          <p:cNvPicPr>
            <a:picLocks noChangeAspect="1"/>
          </p:cNvPicPr>
          <p:nvPr/>
        </p:nvPicPr>
        <p:blipFill>
          <a:blip r:embed="rId2"/>
          <a:stretch>
            <a:fillRect/>
          </a:stretch>
        </p:blipFill>
        <p:spPr>
          <a:xfrm>
            <a:off x="4802721" y="3429000"/>
            <a:ext cx="4119777" cy="3093002"/>
          </a:xfrm>
          <a:prstGeom prst="rect">
            <a:avLst/>
          </a:prstGeom>
        </p:spPr>
      </p:pic>
    </p:spTree>
    <p:extLst>
      <p:ext uri="{BB962C8B-B14F-4D97-AF65-F5344CB8AC3E}">
        <p14:creationId xmlns:p14="http://schemas.microsoft.com/office/powerpoint/2010/main" val="232946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fontScale="90000"/>
          </a:bodyPr>
          <a:lstStyle/>
          <a:p>
            <a:pPr eaLnBrk="1" hangingPunct="1">
              <a:defRPr/>
            </a:pPr>
            <a:r>
              <a:rPr kumimoji="0" lang="en-US" dirty="0">
                <a:ea typeface="ＭＳ Ｐゴシック" pitchFamily="-109" charset="-128"/>
                <a:cs typeface="ＭＳ Ｐゴシック" pitchFamily="-109" charset="-128"/>
              </a:rPr>
              <a:t>Example: </a:t>
            </a:r>
            <a:br>
              <a:rPr kumimoji="0" lang="en-US" dirty="0">
                <a:ea typeface="ＭＳ Ｐゴシック" pitchFamily="-109" charset="-128"/>
                <a:cs typeface="ＭＳ Ｐゴシック" pitchFamily="-109" charset="-128"/>
              </a:rPr>
            </a:br>
            <a:r>
              <a:rPr kumimoji="0" lang="en-US" dirty="0">
                <a:ea typeface="ＭＳ Ｐゴシック" pitchFamily="-109" charset="-128"/>
                <a:cs typeface="ＭＳ Ｐゴシック" pitchFamily="-109" charset="-128"/>
              </a:rPr>
              <a:t>Probability matching</a:t>
            </a:r>
          </a:p>
        </p:txBody>
      </p:sp>
      <p:sp>
        <p:nvSpPr>
          <p:cNvPr id="6147" name="Rectangle 3"/>
          <p:cNvSpPr>
            <a:spLocks noGrp="1" noChangeArrowheads="1"/>
          </p:cNvSpPr>
          <p:nvPr>
            <p:ph type="body" sz="quarter" idx="10"/>
          </p:nvPr>
        </p:nvSpPr>
        <p:spPr/>
        <p:txBody>
          <a:bodyPr/>
          <a:lstStyle/>
          <a:p>
            <a:pPr>
              <a:lnSpc>
                <a:spcPct val="90000"/>
              </a:lnSpc>
              <a:defRPr/>
            </a:pPr>
            <a:r>
              <a:rPr kumimoji="0" lang="en-US" dirty="0">
                <a:ea typeface="ＭＳ Ｐゴシック" pitchFamily="-109" charset="-128"/>
                <a:cs typeface="ＭＳ Ｐゴシック" pitchFamily="-109" charset="-128"/>
              </a:rPr>
              <a:t>In the next ten slides, you will see two buttons.</a:t>
            </a:r>
          </a:p>
          <a:p>
            <a:pPr>
              <a:lnSpc>
                <a:spcPct val="90000"/>
              </a:lnSpc>
              <a:defRPr/>
            </a:pPr>
            <a:r>
              <a:rPr kumimoji="0" lang="en-US" dirty="0">
                <a:ea typeface="ＭＳ Ｐゴシック" pitchFamily="-109" charset="-128"/>
                <a:cs typeface="ＭＳ Ｐゴシック" pitchFamily="-109" charset="-128"/>
              </a:rPr>
              <a:t>Select one of these buttons:</a:t>
            </a:r>
          </a:p>
          <a:p>
            <a:pPr lvl="1">
              <a:lnSpc>
                <a:spcPct val="90000"/>
              </a:lnSpc>
              <a:defRPr/>
            </a:pPr>
            <a:r>
              <a:rPr kumimoji="0" lang="en-US" dirty="0">
                <a:ea typeface="ＭＳ Ｐゴシック" pitchFamily="-109" charset="-128"/>
                <a:cs typeface="ＭＳ Ｐゴシック" pitchFamily="-109" charset="-128"/>
              </a:rPr>
              <a:t>If you have selected the correct button, you will receive a “reward”, otherwise nothing</a:t>
            </a:r>
          </a:p>
          <a:p>
            <a:pPr>
              <a:lnSpc>
                <a:spcPct val="90000"/>
              </a:lnSpc>
              <a:defRPr/>
            </a:pPr>
            <a:endParaRPr kumimoji="0"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61624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kumimoji="0" lang="en-US">
                <a:ea typeface="ＭＳ Ｐゴシック" pitchFamily="-109" charset="-128"/>
                <a:cs typeface="ＭＳ Ｐゴシック" pitchFamily="-109" charset="-128"/>
              </a:rPr>
              <a:t>Choose a button</a:t>
            </a:r>
          </a:p>
        </p:txBody>
      </p:sp>
      <p:sp>
        <p:nvSpPr>
          <p:cNvPr id="32771"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32772"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Tree>
    <p:extLst>
      <p:ext uri="{BB962C8B-B14F-4D97-AF65-F5344CB8AC3E}">
        <p14:creationId xmlns:p14="http://schemas.microsoft.com/office/powerpoint/2010/main" val="9154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34820"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34821" name="Text Box 5"/>
          <p:cNvSpPr txBox="1">
            <a:spLocks noChangeArrowheads="1"/>
          </p:cNvSpPr>
          <p:nvPr/>
        </p:nvSpPr>
        <p:spPr bwMode="auto">
          <a:xfrm>
            <a:off x="5334000" y="4800600"/>
            <a:ext cx="1758950" cy="641350"/>
          </a:xfrm>
          <a:prstGeom prst="rect">
            <a:avLst/>
          </a:prstGeom>
          <a:noFill/>
          <a:ln w="9525">
            <a:noFill/>
            <a:miter lim="800000"/>
            <a:headEnd/>
            <a:tailEnd/>
          </a:ln>
        </p:spPr>
        <p:txBody>
          <a:bodyPr wrap="none">
            <a:prstTxWarp prst="textNoShape">
              <a:avLst/>
            </a:prstTxWarp>
            <a:spAutoFit/>
          </a:bodyPr>
          <a:lstStyle/>
          <a:p>
            <a:r>
              <a:rPr lang="en-US" sz="3600">
                <a:solidFill>
                  <a:schemeClr val="folHlink"/>
                </a:solidFill>
              </a:rPr>
              <a:t>Reward!</a:t>
            </a:r>
          </a:p>
        </p:txBody>
      </p:sp>
      <p:sp>
        <p:nvSpPr>
          <p:cNvPr id="34822" name="Text Box 6"/>
          <p:cNvSpPr txBox="1">
            <a:spLocks noChangeArrowheads="1"/>
          </p:cNvSpPr>
          <p:nvPr/>
        </p:nvSpPr>
        <p:spPr bwMode="auto">
          <a:xfrm>
            <a:off x="1295400" y="4800600"/>
            <a:ext cx="1682750" cy="641350"/>
          </a:xfrm>
          <a:prstGeom prst="rect">
            <a:avLst/>
          </a:prstGeom>
          <a:noFill/>
          <a:ln w="9525">
            <a:noFill/>
            <a:miter lim="800000"/>
            <a:headEnd/>
            <a:tailEnd/>
          </a:ln>
        </p:spPr>
        <p:txBody>
          <a:bodyPr wrap="none">
            <a:prstTxWarp prst="textNoShape">
              <a:avLst/>
            </a:prstTxWarp>
            <a:spAutoFit/>
          </a:bodyPr>
          <a:lstStyle/>
          <a:p>
            <a:r>
              <a:rPr lang="en-US" sz="3600"/>
              <a:t>Nothing</a:t>
            </a:r>
          </a:p>
        </p:txBody>
      </p:sp>
    </p:spTree>
    <p:extLst>
      <p:ext uri="{BB962C8B-B14F-4D97-AF65-F5344CB8AC3E}">
        <p14:creationId xmlns:p14="http://schemas.microsoft.com/office/powerpoint/2010/main" val="41555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kumimoji="0" lang="en-US">
                <a:ea typeface="ＭＳ Ｐゴシック" pitchFamily="-109" charset="-128"/>
                <a:cs typeface="ＭＳ Ｐゴシック" pitchFamily="-109" charset="-128"/>
              </a:rPr>
              <a:t>Choose a button</a:t>
            </a:r>
          </a:p>
        </p:txBody>
      </p:sp>
      <p:sp>
        <p:nvSpPr>
          <p:cNvPr id="36867"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36868"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Tree>
    <p:extLst>
      <p:ext uri="{BB962C8B-B14F-4D97-AF65-F5344CB8AC3E}">
        <p14:creationId xmlns:p14="http://schemas.microsoft.com/office/powerpoint/2010/main" val="164332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38916"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38917" name="Text Box 5"/>
          <p:cNvSpPr txBox="1">
            <a:spLocks noChangeArrowheads="1"/>
          </p:cNvSpPr>
          <p:nvPr/>
        </p:nvSpPr>
        <p:spPr bwMode="auto">
          <a:xfrm>
            <a:off x="5334000" y="4800600"/>
            <a:ext cx="1758950" cy="641350"/>
          </a:xfrm>
          <a:prstGeom prst="rect">
            <a:avLst/>
          </a:prstGeom>
          <a:noFill/>
          <a:ln w="9525">
            <a:noFill/>
            <a:miter lim="800000"/>
            <a:headEnd/>
            <a:tailEnd/>
          </a:ln>
        </p:spPr>
        <p:txBody>
          <a:bodyPr wrap="none">
            <a:prstTxWarp prst="textNoShape">
              <a:avLst/>
            </a:prstTxWarp>
            <a:spAutoFit/>
          </a:bodyPr>
          <a:lstStyle/>
          <a:p>
            <a:r>
              <a:rPr lang="en-US" sz="3600">
                <a:solidFill>
                  <a:schemeClr val="folHlink"/>
                </a:solidFill>
              </a:rPr>
              <a:t>Reward!</a:t>
            </a:r>
          </a:p>
        </p:txBody>
      </p:sp>
      <p:sp>
        <p:nvSpPr>
          <p:cNvPr id="38918" name="Text Box 6"/>
          <p:cNvSpPr txBox="1">
            <a:spLocks noChangeArrowheads="1"/>
          </p:cNvSpPr>
          <p:nvPr/>
        </p:nvSpPr>
        <p:spPr bwMode="auto">
          <a:xfrm>
            <a:off x="1295400" y="4800600"/>
            <a:ext cx="1682750" cy="641350"/>
          </a:xfrm>
          <a:prstGeom prst="rect">
            <a:avLst/>
          </a:prstGeom>
          <a:noFill/>
          <a:ln w="9525">
            <a:noFill/>
            <a:miter lim="800000"/>
            <a:headEnd/>
            <a:tailEnd/>
          </a:ln>
        </p:spPr>
        <p:txBody>
          <a:bodyPr wrap="none">
            <a:prstTxWarp prst="textNoShape">
              <a:avLst/>
            </a:prstTxWarp>
            <a:spAutoFit/>
          </a:bodyPr>
          <a:lstStyle/>
          <a:p>
            <a:r>
              <a:rPr lang="en-US" sz="3600"/>
              <a:t>Nothing</a:t>
            </a:r>
          </a:p>
        </p:txBody>
      </p:sp>
    </p:spTree>
    <p:extLst>
      <p:ext uri="{BB962C8B-B14F-4D97-AF65-F5344CB8AC3E}">
        <p14:creationId xmlns:p14="http://schemas.microsoft.com/office/powerpoint/2010/main" val="18046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kumimoji="0" lang="en-US">
                <a:ea typeface="ＭＳ Ｐゴシック" pitchFamily="-109" charset="-128"/>
                <a:cs typeface="ＭＳ Ｐゴシック" pitchFamily="-109" charset="-128"/>
              </a:rPr>
              <a:t>Choose a button</a:t>
            </a:r>
          </a:p>
        </p:txBody>
      </p:sp>
      <p:sp>
        <p:nvSpPr>
          <p:cNvPr id="40963"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40964"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Tree>
    <p:extLst>
      <p:ext uri="{BB962C8B-B14F-4D97-AF65-F5344CB8AC3E}">
        <p14:creationId xmlns:p14="http://schemas.microsoft.com/office/powerpoint/2010/main" val="90191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43012"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43013" name="Text Box 5"/>
          <p:cNvSpPr txBox="1">
            <a:spLocks noChangeArrowheads="1"/>
          </p:cNvSpPr>
          <p:nvPr/>
        </p:nvSpPr>
        <p:spPr bwMode="auto">
          <a:xfrm>
            <a:off x="1295400" y="4800600"/>
            <a:ext cx="1758950" cy="641350"/>
          </a:xfrm>
          <a:prstGeom prst="rect">
            <a:avLst/>
          </a:prstGeom>
          <a:noFill/>
          <a:ln w="9525">
            <a:noFill/>
            <a:miter lim="800000"/>
            <a:headEnd/>
            <a:tailEnd/>
          </a:ln>
        </p:spPr>
        <p:txBody>
          <a:bodyPr wrap="none">
            <a:prstTxWarp prst="textNoShape">
              <a:avLst/>
            </a:prstTxWarp>
            <a:spAutoFit/>
          </a:bodyPr>
          <a:lstStyle/>
          <a:p>
            <a:r>
              <a:rPr lang="en-US" sz="3600">
                <a:solidFill>
                  <a:schemeClr val="folHlink"/>
                </a:solidFill>
              </a:rPr>
              <a:t>Reward!</a:t>
            </a:r>
          </a:p>
        </p:txBody>
      </p:sp>
      <p:sp>
        <p:nvSpPr>
          <p:cNvPr id="43014" name="Text Box 6"/>
          <p:cNvSpPr txBox="1">
            <a:spLocks noChangeArrowheads="1"/>
          </p:cNvSpPr>
          <p:nvPr/>
        </p:nvSpPr>
        <p:spPr bwMode="auto">
          <a:xfrm>
            <a:off x="5334000" y="4800600"/>
            <a:ext cx="1682750" cy="641350"/>
          </a:xfrm>
          <a:prstGeom prst="rect">
            <a:avLst/>
          </a:prstGeom>
          <a:noFill/>
          <a:ln w="9525">
            <a:noFill/>
            <a:miter lim="800000"/>
            <a:headEnd/>
            <a:tailEnd/>
          </a:ln>
        </p:spPr>
        <p:txBody>
          <a:bodyPr wrap="none">
            <a:prstTxWarp prst="textNoShape">
              <a:avLst/>
            </a:prstTxWarp>
            <a:spAutoFit/>
          </a:bodyPr>
          <a:lstStyle/>
          <a:p>
            <a:r>
              <a:rPr lang="en-US" sz="3600"/>
              <a:t>Nothing</a:t>
            </a:r>
          </a:p>
        </p:txBody>
      </p:sp>
    </p:spTree>
    <p:extLst>
      <p:ext uri="{BB962C8B-B14F-4D97-AF65-F5344CB8AC3E}">
        <p14:creationId xmlns:p14="http://schemas.microsoft.com/office/powerpoint/2010/main" val="165921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kumimoji="0" lang="en-US">
                <a:ea typeface="ＭＳ Ｐゴシック" pitchFamily="-109" charset="-128"/>
                <a:cs typeface="ＭＳ Ｐゴシック" pitchFamily="-109" charset="-128"/>
              </a:rPr>
              <a:t>Choose a button</a:t>
            </a:r>
          </a:p>
        </p:txBody>
      </p:sp>
      <p:sp>
        <p:nvSpPr>
          <p:cNvPr id="45059"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45060"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Tree>
    <p:extLst>
      <p:ext uri="{BB962C8B-B14F-4D97-AF65-F5344CB8AC3E}">
        <p14:creationId xmlns:p14="http://schemas.microsoft.com/office/powerpoint/2010/main" val="99265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47108"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47109" name="Text Box 5"/>
          <p:cNvSpPr txBox="1">
            <a:spLocks noChangeArrowheads="1"/>
          </p:cNvSpPr>
          <p:nvPr/>
        </p:nvSpPr>
        <p:spPr bwMode="auto">
          <a:xfrm>
            <a:off x="1295400" y="4800600"/>
            <a:ext cx="1758950" cy="641350"/>
          </a:xfrm>
          <a:prstGeom prst="rect">
            <a:avLst/>
          </a:prstGeom>
          <a:noFill/>
          <a:ln w="9525">
            <a:noFill/>
            <a:miter lim="800000"/>
            <a:headEnd/>
            <a:tailEnd/>
          </a:ln>
        </p:spPr>
        <p:txBody>
          <a:bodyPr wrap="none">
            <a:prstTxWarp prst="textNoShape">
              <a:avLst/>
            </a:prstTxWarp>
            <a:spAutoFit/>
          </a:bodyPr>
          <a:lstStyle/>
          <a:p>
            <a:r>
              <a:rPr lang="en-US" sz="3600">
                <a:solidFill>
                  <a:schemeClr val="folHlink"/>
                </a:solidFill>
              </a:rPr>
              <a:t>Reward!</a:t>
            </a:r>
          </a:p>
        </p:txBody>
      </p:sp>
      <p:sp>
        <p:nvSpPr>
          <p:cNvPr id="47110" name="Text Box 6"/>
          <p:cNvSpPr txBox="1">
            <a:spLocks noChangeArrowheads="1"/>
          </p:cNvSpPr>
          <p:nvPr/>
        </p:nvSpPr>
        <p:spPr bwMode="auto">
          <a:xfrm>
            <a:off x="5334000" y="4800600"/>
            <a:ext cx="1682750" cy="641350"/>
          </a:xfrm>
          <a:prstGeom prst="rect">
            <a:avLst/>
          </a:prstGeom>
          <a:noFill/>
          <a:ln w="9525">
            <a:noFill/>
            <a:miter lim="800000"/>
            <a:headEnd/>
            <a:tailEnd/>
          </a:ln>
        </p:spPr>
        <p:txBody>
          <a:bodyPr wrap="none">
            <a:prstTxWarp prst="textNoShape">
              <a:avLst/>
            </a:prstTxWarp>
            <a:spAutoFit/>
          </a:bodyPr>
          <a:lstStyle/>
          <a:p>
            <a:r>
              <a:rPr lang="en-US" sz="3600"/>
              <a:t>Nothing</a:t>
            </a:r>
          </a:p>
        </p:txBody>
      </p:sp>
    </p:spTree>
    <p:extLst>
      <p:ext uri="{BB962C8B-B14F-4D97-AF65-F5344CB8AC3E}">
        <p14:creationId xmlns:p14="http://schemas.microsoft.com/office/powerpoint/2010/main" val="140520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defRPr/>
            </a:pPr>
            <a:r>
              <a:rPr kumimoji="0" lang="en-US">
                <a:ea typeface="ＭＳ Ｐゴシック" pitchFamily="-109" charset="-128"/>
                <a:cs typeface="ＭＳ Ｐゴシック" pitchFamily="-109" charset="-128"/>
              </a:rPr>
              <a:t>Choose a button</a:t>
            </a:r>
          </a:p>
        </p:txBody>
      </p:sp>
      <p:sp>
        <p:nvSpPr>
          <p:cNvPr id="49155"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49156"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Tree>
    <p:extLst>
      <p:ext uri="{BB962C8B-B14F-4D97-AF65-F5344CB8AC3E}">
        <p14:creationId xmlns:p14="http://schemas.microsoft.com/office/powerpoint/2010/main" val="75500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52061" y="2961551"/>
            <a:ext cx="1659429" cy="646331"/>
          </a:xfrm>
          <a:prstGeom prst="rect">
            <a:avLst/>
          </a:prstGeom>
        </p:spPr>
        <p:txBody>
          <a:bodyPr wrap="none">
            <a:spAutoFit/>
          </a:bodyPr>
          <a:lstStyle/>
          <a:p>
            <a:r>
              <a:rPr lang="en-US" sz="3600" dirty="0"/>
              <a:t>4 $ 2 = ?</a:t>
            </a:r>
          </a:p>
        </p:txBody>
      </p:sp>
    </p:spTree>
    <p:extLst>
      <p:ext uri="{BB962C8B-B14F-4D97-AF65-F5344CB8AC3E}">
        <p14:creationId xmlns:p14="http://schemas.microsoft.com/office/powerpoint/2010/main" val="109792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51204"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51205" name="Text Box 5"/>
          <p:cNvSpPr txBox="1">
            <a:spLocks noChangeArrowheads="1"/>
          </p:cNvSpPr>
          <p:nvPr/>
        </p:nvSpPr>
        <p:spPr bwMode="auto">
          <a:xfrm>
            <a:off x="5334000" y="4800600"/>
            <a:ext cx="1758950" cy="641350"/>
          </a:xfrm>
          <a:prstGeom prst="rect">
            <a:avLst/>
          </a:prstGeom>
          <a:noFill/>
          <a:ln w="9525">
            <a:noFill/>
            <a:miter lim="800000"/>
            <a:headEnd/>
            <a:tailEnd/>
          </a:ln>
        </p:spPr>
        <p:txBody>
          <a:bodyPr wrap="none">
            <a:prstTxWarp prst="textNoShape">
              <a:avLst/>
            </a:prstTxWarp>
            <a:spAutoFit/>
          </a:bodyPr>
          <a:lstStyle/>
          <a:p>
            <a:r>
              <a:rPr lang="en-US" sz="3600">
                <a:solidFill>
                  <a:schemeClr val="folHlink"/>
                </a:solidFill>
              </a:rPr>
              <a:t>Reward!</a:t>
            </a:r>
          </a:p>
        </p:txBody>
      </p:sp>
      <p:sp>
        <p:nvSpPr>
          <p:cNvPr id="51206" name="Text Box 6"/>
          <p:cNvSpPr txBox="1">
            <a:spLocks noChangeArrowheads="1"/>
          </p:cNvSpPr>
          <p:nvPr/>
        </p:nvSpPr>
        <p:spPr bwMode="auto">
          <a:xfrm>
            <a:off x="1295400" y="4800600"/>
            <a:ext cx="1682750" cy="641350"/>
          </a:xfrm>
          <a:prstGeom prst="rect">
            <a:avLst/>
          </a:prstGeom>
          <a:noFill/>
          <a:ln w="9525">
            <a:noFill/>
            <a:miter lim="800000"/>
            <a:headEnd/>
            <a:tailEnd/>
          </a:ln>
        </p:spPr>
        <p:txBody>
          <a:bodyPr wrap="none">
            <a:prstTxWarp prst="textNoShape">
              <a:avLst/>
            </a:prstTxWarp>
            <a:spAutoFit/>
          </a:bodyPr>
          <a:lstStyle/>
          <a:p>
            <a:r>
              <a:rPr lang="en-US" sz="3600"/>
              <a:t>Nothing</a:t>
            </a:r>
          </a:p>
        </p:txBody>
      </p:sp>
    </p:spTree>
    <p:extLst>
      <p:ext uri="{BB962C8B-B14F-4D97-AF65-F5344CB8AC3E}">
        <p14:creationId xmlns:p14="http://schemas.microsoft.com/office/powerpoint/2010/main" val="178764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defRPr/>
            </a:pPr>
            <a:r>
              <a:rPr kumimoji="0" lang="en-US">
                <a:ea typeface="ＭＳ Ｐゴシック" pitchFamily="-109" charset="-128"/>
                <a:cs typeface="ＭＳ Ｐゴシック" pitchFamily="-109" charset="-128"/>
              </a:rPr>
              <a:t>Choose a button</a:t>
            </a:r>
          </a:p>
        </p:txBody>
      </p:sp>
      <p:sp>
        <p:nvSpPr>
          <p:cNvPr id="53251"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53252"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Tree>
    <p:extLst>
      <p:ext uri="{BB962C8B-B14F-4D97-AF65-F5344CB8AC3E}">
        <p14:creationId xmlns:p14="http://schemas.microsoft.com/office/powerpoint/2010/main" val="150722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55300"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55301" name="Text Box 5"/>
          <p:cNvSpPr txBox="1">
            <a:spLocks noChangeArrowheads="1"/>
          </p:cNvSpPr>
          <p:nvPr/>
        </p:nvSpPr>
        <p:spPr bwMode="auto">
          <a:xfrm>
            <a:off x="5334000" y="4800600"/>
            <a:ext cx="1758950" cy="641350"/>
          </a:xfrm>
          <a:prstGeom prst="rect">
            <a:avLst/>
          </a:prstGeom>
          <a:noFill/>
          <a:ln w="9525">
            <a:noFill/>
            <a:miter lim="800000"/>
            <a:headEnd/>
            <a:tailEnd/>
          </a:ln>
        </p:spPr>
        <p:txBody>
          <a:bodyPr wrap="none">
            <a:prstTxWarp prst="textNoShape">
              <a:avLst/>
            </a:prstTxWarp>
            <a:spAutoFit/>
          </a:bodyPr>
          <a:lstStyle/>
          <a:p>
            <a:r>
              <a:rPr lang="en-US" sz="3600">
                <a:solidFill>
                  <a:schemeClr val="folHlink"/>
                </a:solidFill>
              </a:rPr>
              <a:t>Reward!</a:t>
            </a:r>
          </a:p>
        </p:txBody>
      </p:sp>
      <p:sp>
        <p:nvSpPr>
          <p:cNvPr id="55302" name="Text Box 6"/>
          <p:cNvSpPr txBox="1">
            <a:spLocks noChangeArrowheads="1"/>
          </p:cNvSpPr>
          <p:nvPr/>
        </p:nvSpPr>
        <p:spPr bwMode="auto">
          <a:xfrm>
            <a:off x="1295400" y="4800600"/>
            <a:ext cx="1682750" cy="641350"/>
          </a:xfrm>
          <a:prstGeom prst="rect">
            <a:avLst/>
          </a:prstGeom>
          <a:noFill/>
          <a:ln w="9525">
            <a:noFill/>
            <a:miter lim="800000"/>
            <a:headEnd/>
            <a:tailEnd/>
          </a:ln>
        </p:spPr>
        <p:txBody>
          <a:bodyPr wrap="none">
            <a:prstTxWarp prst="textNoShape">
              <a:avLst/>
            </a:prstTxWarp>
            <a:spAutoFit/>
          </a:bodyPr>
          <a:lstStyle/>
          <a:p>
            <a:r>
              <a:rPr lang="en-US" sz="3600"/>
              <a:t>Nothing</a:t>
            </a:r>
          </a:p>
        </p:txBody>
      </p:sp>
    </p:spTree>
    <p:extLst>
      <p:ext uri="{BB962C8B-B14F-4D97-AF65-F5344CB8AC3E}">
        <p14:creationId xmlns:p14="http://schemas.microsoft.com/office/powerpoint/2010/main" val="198909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kumimoji="0" lang="en-US">
                <a:ea typeface="ＭＳ Ｐゴシック" pitchFamily="-109" charset="-128"/>
                <a:cs typeface="ＭＳ Ｐゴシック" pitchFamily="-109" charset="-128"/>
              </a:rPr>
              <a:t>Choose a button</a:t>
            </a:r>
          </a:p>
        </p:txBody>
      </p:sp>
      <p:sp>
        <p:nvSpPr>
          <p:cNvPr id="57347"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57348"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Tree>
    <p:extLst>
      <p:ext uri="{BB962C8B-B14F-4D97-AF65-F5344CB8AC3E}">
        <p14:creationId xmlns:p14="http://schemas.microsoft.com/office/powerpoint/2010/main" val="204172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59396"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59397" name="Text Box 5"/>
          <p:cNvSpPr txBox="1">
            <a:spLocks noChangeArrowheads="1"/>
          </p:cNvSpPr>
          <p:nvPr/>
        </p:nvSpPr>
        <p:spPr bwMode="auto">
          <a:xfrm>
            <a:off x="5334000" y="4800600"/>
            <a:ext cx="1758950" cy="641350"/>
          </a:xfrm>
          <a:prstGeom prst="rect">
            <a:avLst/>
          </a:prstGeom>
          <a:noFill/>
          <a:ln w="9525">
            <a:noFill/>
            <a:miter lim="800000"/>
            <a:headEnd/>
            <a:tailEnd/>
          </a:ln>
        </p:spPr>
        <p:txBody>
          <a:bodyPr wrap="none">
            <a:prstTxWarp prst="textNoShape">
              <a:avLst/>
            </a:prstTxWarp>
            <a:spAutoFit/>
          </a:bodyPr>
          <a:lstStyle/>
          <a:p>
            <a:r>
              <a:rPr lang="en-US" sz="3600">
                <a:solidFill>
                  <a:schemeClr val="folHlink"/>
                </a:solidFill>
              </a:rPr>
              <a:t>Reward!</a:t>
            </a:r>
          </a:p>
        </p:txBody>
      </p:sp>
      <p:sp>
        <p:nvSpPr>
          <p:cNvPr id="59398" name="Text Box 6"/>
          <p:cNvSpPr txBox="1">
            <a:spLocks noChangeArrowheads="1"/>
          </p:cNvSpPr>
          <p:nvPr/>
        </p:nvSpPr>
        <p:spPr bwMode="auto">
          <a:xfrm>
            <a:off x="1295400" y="4800600"/>
            <a:ext cx="1682750" cy="641350"/>
          </a:xfrm>
          <a:prstGeom prst="rect">
            <a:avLst/>
          </a:prstGeom>
          <a:noFill/>
          <a:ln w="9525">
            <a:noFill/>
            <a:miter lim="800000"/>
            <a:headEnd/>
            <a:tailEnd/>
          </a:ln>
        </p:spPr>
        <p:txBody>
          <a:bodyPr wrap="none">
            <a:prstTxWarp prst="textNoShape">
              <a:avLst/>
            </a:prstTxWarp>
            <a:spAutoFit/>
          </a:bodyPr>
          <a:lstStyle/>
          <a:p>
            <a:r>
              <a:rPr lang="en-US" sz="3600"/>
              <a:t>Nothing</a:t>
            </a:r>
          </a:p>
        </p:txBody>
      </p:sp>
    </p:spTree>
    <p:extLst>
      <p:ext uri="{BB962C8B-B14F-4D97-AF65-F5344CB8AC3E}">
        <p14:creationId xmlns:p14="http://schemas.microsoft.com/office/powerpoint/2010/main" val="60488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defRPr/>
            </a:pPr>
            <a:r>
              <a:rPr kumimoji="0" lang="en-US">
                <a:ea typeface="ＭＳ Ｐゴシック" pitchFamily="-109" charset="-128"/>
                <a:cs typeface="ＭＳ Ｐゴシック" pitchFamily="-109" charset="-128"/>
              </a:rPr>
              <a:t>Choose a button</a:t>
            </a:r>
          </a:p>
        </p:txBody>
      </p:sp>
      <p:sp>
        <p:nvSpPr>
          <p:cNvPr id="61443"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61444"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Tree>
    <p:extLst>
      <p:ext uri="{BB962C8B-B14F-4D97-AF65-F5344CB8AC3E}">
        <p14:creationId xmlns:p14="http://schemas.microsoft.com/office/powerpoint/2010/main" val="211745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63492"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63493" name="Text Box 5"/>
          <p:cNvSpPr txBox="1">
            <a:spLocks noChangeArrowheads="1"/>
          </p:cNvSpPr>
          <p:nvPr/>
        </p:nvSpPr>
        <p:spPr bwMode="auto">
          <a:xfrm>
            <a:off x="5334000" y="4800600"/>
            <a:ext cx="1758950" cy="641350"/>
          </a:xfrm>
          <a:prstGeom prst="rect">
            <a:avLst/>
          </a:prstGeom>
          <a:noFill/>
          <a:ln w="9525">
            <a:noFill/>
            <a:miter lim="800000"/>
            <a:headEnd/>
            <a:tailEnd/>
          </a:ln>
        </p:spPr>
        <p:txBody>
          <a:bodyPr wrap="none">
            <a:prstTxWarp prst="textNoShape">
              <a:avLst/>
            </a:prstTxWarp>
            <a:spAutoFit/>
          </a:bodyPr>
          <a:lstStyle/>
          <a:p>
            <a:r>
              <a:rPr lang="en-US" sz="3600">
                <a:solidFill>
                  <a:schemeClr val="folHlink"/>
                </a:solidFill>
              </a:rPr>
              <a:t>Reward!</a:t>
            </a:r>
          </a:p>
        </p:txBody>
      </p:sp>
      <p:sp>
        <p:nvSpPr>
          <p:cNvPr id="63494" name="Text Box 6"/>
          <p:cNvSpPr txBox="1">
            <a:spLocks noChangeArrowheads="1"/>
          </p:cNvSpPr>
          <p:nvPr/>
        </p:nvSpPr>
        <p:spPr bwMode="auto">
          <a:xfrm>
            <a:off x="1295400" y="4800600"/>
            <a:ext cx="1682750" cy="641350"/>
          </a:xfrm>
          <a:prstGeom prst="rect">
            <a:avLst/>
          </a:prstGeom>
          <a:noFill/>
          <a:ln w="9525">
            <a:noFill/>
            <a:miter lim="800000"/>
            <a:headEnd/>
            <a:tailEnd/>
          </a:ln>
        </p:spPr>
        <p:txBody>
          <a:bodyPr wrap="none">
            <a:prstTxWarp prst="textNoShape">
              <a:avLst/>
            </a:prstTxWarp>
            <a:spAutoFit/>
          </a:bodyPr>
          <a:lstStyle/>
          <a:p>
            <a:r>
              <a:rPr lang="en-US" sz="3600"/>
              <a:t>Nothing</a:t>
            </a:r>
          </a:p>
        </p:txBody>
      </p:sp>
    </p:spTree>
    <p:extLst>
      <p:ext uri="{BB962C8B-B14F-4D97-AF65-F5344CB8AC3E}">
        <p14:creationId xmlns:p14="http://schemas.microsoft.com/office/powerpoint/2010/main" val="36643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kumimoji="0" lang="en-US">
                <a:ea typeface="ＭＳ Ｐゴシック" pitchFamily="-109" charset="-128"/>
                <a:cs typeface="ＭＳ Ｐゴシック" pitchFamily="-109" charset="-128"/>
              </a:rPr>
              <a:t>Choose a button</a:t>
            </a:r>
          </a:p>
        </p:txBody>
      </p:sp>
      <p:sp>
        <p:nvSpPr>
          <p:cNvPr id="65539"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65540"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Tree>
    <p:extLst>
      <p:ext uri="{BB962C8B-B14F-4D97-AF65-F5344CB8AC3E}">
        <p14:creationId xmlns:p14="http://schemas.microsoft.com/office/powerpoint/2010/main" val="133995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67588"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67589" name="Text Box 5"/>
          <p:cNvSpPr txBox="1">
            <a:spLocks noChangeArrowheads="1"/>
          </p:cNvSpPr>
          <p:nvPr/>
        </p:nvSpPr>
        <p:spPr bwMode="auto">
          <a:xfrm>
            <a:off x="1295400" y="4800600"/>
            <a:ext cx="1758950" cy="641350"/>
          </a:xfrm>
          <a:prstGeom prst="rect">
            <a:avLst/>
          </a:prstGeom>
          <a:noFill/>
          <a:ln w="9525">
            <a:noFill/>
            <a:miter lim="800000"/>
            <a:headEnd/>
            <a:tailEnd/>
          </a:ln>
        </p:spPr>
        <p:txBody>
          <a:bodyPr wrap="none">
            <a:prstTxWarp prst="textNoShape">
              <a:avLst/>
            </a:prstTxWarp>
            <a:spAutoFit/>
          </a:bodyPr>
          <a:lstStyle/>
          <a:p>
            <a:r>
              <a:rPr lang="en-US" sz="3600">
                <a:solidFill>
                  <a:schemeClr val="folHlink"/>
                </a:solidFill>
              </a:rPr>
              <a:t>Reward!</a:t>
            </a:r>
          </a:p>
        </p:txBody>
      </p:sp>
      <p:sp>
        <p:nvSpPr>
          <p:cNvPr id="67590" name="Text Box 6"/>
          <p:cNvSpPr txBox="1">
            <a:spLocks noChangeArrowheads="1"/>
          </p:cNvSpPr>
          <p:nvPr/>
        </p:nvSpPr>
        <p:spPr bwMode="auto">
          <a:xfrm>
            <a:off x="5334000" y="4800600"/>
            <a:ext cx="1682750" cy="641350"/>
          </a:xfrm>
          <a:prstGeom prst="rect">
            <a:avLst/>
          </a:prstGeom>
          <a:noFill/>
          <a:ln w="9525">
            <a:noFill/>
            <a:miter lim="800000"/>
            <a:headEnd/>
            <a:tailEnd/>
          </a:ln>
        </p:spPr>
        <p:txBody>
          <a:bodyPr wrap="none">
            <a:prstTxWarp prst="textNoShape">
              <a:avLst/>
            </a:prstTxWarp>
            <a:spAutoFit/>
          </a:bodyPr>
          <a:lstStyle/>
          <a:p>
            <a:r>
              <a:rPr lang="en-US" sz="3600"/>
              <a:t>Nothing</a:t>
            </a:r>
          </a:p>
        </p:txBody>
      </p:sp>
    </p:spTree>
    <p:extLst>
      <p:ext uri="{BB962C8B-B14F-4D97-AF65-F5344CB8AC3E}">
        <p14:creationId xmlns:p14="http://schemas.microsoft.com/office/powerpoint/2010/main" val="50670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kumimoji="0" lang="en-US">
                <a:ea typeface="ＭＳ Ｐゴシック" pitchFamily="-109" charset="-128"/>
                <a:cs typeface="ＭＳ Ｐゴシック" pitchFamily="-109" charset="-128"/>
              </a:rPr>
              <a:t>Choose a button</a:t>
            </a:r>
          </a:p>
        </p:txBody>
      </p:sp>
      <p:sp>
        <p:nvSpPr>
          <p:cNvPr id="69635"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69636"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Tree>
    <p:extLst>
      <p:ext uri="{BB962C8B-B14F-4D97-AF65-F5344CB8AC3E}">
        <p14:creationId xmlns:p14="http://schemas.microsoft.com/office/powerpoint/2010/main" val="128289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Task:</a:t>
            </a:r>
            <a:br>
              <a:rPr lang="en-US" dirty="0"/>
            </a:br>
            <a:r>
              <a:rPr lang="en-US" dirty="0"/>
              <a:t>Pyramid Problems</a:t>
            </a:r>
          </a:p>
        </p:txBody>
      </p:sp>
      <p:sp>
        <p:nvSpPr>
          <p:cNvPr id="4" name="Rectangle 3"/>
          <p:cNvSpPr/>
          <p:nvPr/>
        </p:nvSpPr>
        <p:spPr>
          <a:xfrm>
            <a:off x="1908470" y="2123448"/>
            <a:ext cx="5259287" cy="646331"/>
          </a:xfrm>
          <a:prstGeom prst="rect">
            <a:avLst/>
          </a:prstGeom>
        </p:spPr>
        <p:txBody>
          <a:bodyPr wrap="square">
            <a:spAutoFit/>
          </a:bodyPr>
          <a:lstStyle/>
          <a:p>
            <a:pPr algn="ctr"/>
            <a:r>
              <a:rPr lang="en-US" sz="3600" i="1" dirty="0"/>
              <a:t>base </a:t>
            </a:r>
            <a:r>
              <a:rPr lang="en-US" sz="3600" dirty="0"/>
              <a:t>$ </a:t>
            </a:r>
            <a:r>
              <a:rPr lang="en-US" sz="3600" i="1" dirty="0"/>
              <a:t>height </a:t>
            </a:r>
            <a:r>
              <a:rPr lang="en-US" sz="3600" dirty="0"/>
              <a:t>= </a:t>
            </a:r>
            <a:r>
              <a:rPr lang="en-US" sz="3600" i="1" dirty="0"/>
              <a:t>value</a:t>
            </a:r>
            <a:endParaRPr lang="en-US" sz="3600" dirty="0"/>
          </a:p>
        </p:txBody>
      </p:sp>
      <p:sp>
        <p:nvSpPr>
          <p:cNvPr id="5" name="Rectangle 4"/>
          <p:cNvSpPr/>
          <p:nvPr/>
        </p:nvSpPr>
        <p:spPr>
          <a:xfrm>
            <a:off x="3752061" y="2961551"/>
            <a:ext cx="1659429" cy="646331"/>
          </a:xfrm>
          <a:prstGeom prst="rect">
            <a:avLst/>
          </a:prstGeom>
        </p:spPr>
        <p:txBody>
          <a:bodyPr wrap="none">
            <a:spAutoFit/>
          </a:bodyPr>
          <a:lstStyle/>
          <a:p>
            <a:r>
              <a:rPr lang="en-US" sz="3600" dirty="0"/>
              <a:t>4 $ 2 = 7</a:t>
            </a:r>
          </a:p>
        </p:txBody>
      </p:sp>
      <p:sp>
        <p:nvSpPr>
          <p:cNvPr id="6" name="Rectangle 5"/>
          <p:cNvSpPr/>
          <p:nvPr/>
        </p:nvSpPr>
        <p:spPr>
          <a:xfrm>
            <a:off x="3083177" y="3904503"/>
            <a:ext cx="2909871" cy="646331"/>
          </a:xfrm>
          <a:prstGeom prst="rect">
            <a:avLst/>
          </a:prstGeom>
        </p:spPr>
        <p:txBody>
          <a:bodyPr wrap="none">
            <a:spAutoFit/>
          </a:bodyPr>
          <a:lstStyle/>
          <a:p>
            <a:r>
              <a:rPr lang="en-US" sz="3600" dirty="0"/>
              <a:t>4 $ 2 = 4 + 3 = 7</a:t>
            </a:r>
          </a:p>
        </p:txBody>
      </p:sp>
      <p:sp>
        <p:nvSpPr>
          <p:cNvPr id="8" name="Rectangle 7"/>
          <p:cNvSpPr/>
          <p:nvPr/>
        </p:nvSpPr>
        <p:spPr>
          <a:xfrm>
            <a:off x="2158698" y="4903660"/>
            <a:ext cx="5009059" cy="646331"/>
          </a:xfrm>
          <a:prstGeom prst="rect">
            <a:avLst/>
          </a:prstGeom>
        </p:spPr>
        <p:txBody>
          <a:bodyPr wrap="none">
            <a:spAutoFit/>
          </a:bodyPr>
          <a:lstStyle/>
          <a:p>
            <a:r>
              <a:rPr lang="en-US" sz="3600" dirty="0"/>
              <a:t>9 $ 5 = 9 + 8 + 7 + 6 + 5 = 35</a:t>
            </a:r>
          </a:p>
        </p:txBody>
      </p:sp>
      <p:sp>
        <p:nvSpPr>
          <p:cNvPr id="3" name="TextBox 2"/>
          <p:cNvSpPr txBox="1"/>
          <p:nvPr/>
        </p:nvSpPr>
        <p:spPr>
          <a:xfrm>
            <a:off x="3425125" y="4903660"/>
            <a:ext cx="3680848" cy="64633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66842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71684"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71685" name="Text Box 5"/>
          <p:cNvSpPr txBox="1">
            <a:spLocks noChangeArrowheads="1"/>
          </p:cNvSpPr>
          <p:nvPr/>
        </p:nvSpPr>
        <p:spPr bwMode="auto">
          <a:xfrm>
            <a:off x="1295400" y="4800600"/>
            <a:ext cx="1758950" cy="641350"/>
          </a:xfrm>
          <a:prstGeom prst="rect">
            <a:avLst/>
          </a:prstGeom>
          <a:noFill/>
          <a:ln w="9525">
            <a:noFill/>
            <a:miter lim="800000"/>
            <a:headEnd/>
            <a:tailEnd/>
          </a:ln>
        </p:spPr>
        <p:txBody>
          <a:bodyPr wrap="none">
            <a:prstTxWarp prst="textNoShape">
              <a:avLst/>
            </a:prstTxWarp>
            <a:spAutoFit/>
          </a:bodyPr>
          <a:lstStyle/>
          <a:p>
            <a:r>
              <a:rPr lang="en-US" sz="3600">
                <a:solidFill>
                  <a:schemeClr val="folHlink"/>
                </a:solidFill>
              </a:rPr>
              <a:t>Reward!</a:t>
            </a:r>
          </a:p>
        </p:txBody>
      </p:sp>
      <p:sp>
        <p:nvSpPr>
          <p:cNvPr id="71686" name="Text Box 6"/>
          <p:cNvSpPr txBox="1">
            <a:spLocks noChangeArrowheads="1"/>
          </p:cNvSpPr>
          <p:nvPr/>
        </p:nvSpPr>
        <p:spPr bwMode="auto">
          <a:xfrm>
            <a:off x="5334000" y="4800600"/>
            <a:ext cx="1682750" cy="641350"/>
          </a:xfrm>
          <a:prstGeom prst="rect">
            <a:avLst/>
          </a:prstGeom>
          <a:noFill/>
          <a:ln w="9525">
            <a:noFill/>
            <a:miter lim="800000"/>
            <a:headEnd/>
            <a:tailEnd/>
          </a:ln>
        </p:spPr>
        <p:txBody>
          <a:bodyPr wrap="none">
            <a:prstTxWarp prst="textNoShape">
              <a:avLst/>
            </a:prstTxWarp>
            <a:spAutoFit/>
          </a:bodyPr>
          <a:lstStyle/>
          <a:p>
            <a:r>
              <a:rPr lang="en-US" sz="3600" dirty="0"/>
              <a:t>Nothing</a:t>
            </a:r>
          </a:p>
        </p:txBody>
      </p:sp>
    </p:spTree>
    <p:extLst>
      <p:ext uri="{BB962C8B-B14F-4D97-AF65-F5344CB8AC3E}">
        <p14:creationId xmlns:p14="http://schemas.microsoft.com/office/powerpoint/2010/main" val="162476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defRPr/>
            </a:pPr>
            <a:r>
              <a:rPr lang="en-US">
                <a:ea typeface="ＭＳ Ｐゴシック" pitchFamily="-109" charset="-128"/>
                <a:cs typeface="ＭＳ Ｐゴシック" pitchFamily="-109" charset="-128"/>
              </a:rPr>
              <a:t>What was the best button?</a:t>
            </a:r>
          </a:p>
        </p:txBody>
      </p:sp>
      <p:sp>
        <p:nvSpPr>
          <p:cNvPr id="3"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4"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5" name="Text Box 5"/>
          <p:cNvSpPr txBox="1">
            <a:spLocks noChangeArrowheads="1"/>
          </p:cNvSpPr>
          <p:nvPr/>
        </p:nvSpPr>
        <p:spPr bwMode="auto">
          <a:xfrm>
            <a:off x="222396" y="4713507"/>
            <a:ext cx="3853414" cy="954107"/>
          </a:xfrm>
          <a:prstGeom prst="rect">
            <a:avLst/>
          </a:prstGeom>
          <a:noFill/>
          <a:ln w="9525">
            <a:noFill/>
            <a:miter lim="800000"/>
            <a:headEnd/>
            <a:tailEnd/>
          </a:ln>
        </p:spPr>
        <p:txBody>
          <a:bodyPr wrap="none">
            <a:prstTxWarp prst="textNoShape">
              <a:avLst/>
            </a:prstTxWarp>
            <a:spAutoFit/>
          </a:bodyPr>
          <a:lstStyle/>
          <a:p>
            <a:pPr algn="ctr"/>
            <a:r>
              <a:rPr lang="en-US" sz="2800" dirty="0">
                <a:solidFill>
                  <a:srgbClr val="000000"/>
                </a:solidFill>
                <a:latin typeface="Gill Sans Light"/>
                <a:cs typeface="Gill Sans Light"/>
              </a:rPr>
              <a:t>30% probability of reward</a:t>
            </a:r>
          </a:p>
          <a:p>
            <a:pPr algn="ctr"/>
            <a:r>
              <a:rPr lang="en-US" sz="2800" dirty="0">
                <a:solidFill>
                  <a:srgbClr val="000000"/>
                </a:solidFill>
                <a:latin typeface="Gill Sans Light"/>
                <a:cs typeface="Gill Sans Light"/>
              </a:rPr>
              <a:t>(4 were reward)</a:t>
            </a:r>
          </a:p>
        </p:txBody>
      </p:sp>
      <p:sp>
        <p:nvSpPr>
          <p:cNvPr id="6" name="Text Box 6"/>
          <p:cNvSpPr txBox="1">
            <a:spLocks noChangeArrowheads="1"/>
          </p:cNvSpPr>
          <p:nvPr/>
        </p:nvSpPr>
        <p:spPr bwMode="auto">
          <a:xfrm>
            <a:off x="4359509" y="4713507"/>
            <a:ext cx="3853414" cy="954107"/>
          </a:xfrm>
          <a:prstGeom prst="rect">
            <a:avLst/>
          </a:prstGeom>
          <a:noFill/>
          <a:ln w="9525">
            <a:noFill/>
            <a:miter lim="800000"/>
            <a:headEnd/>
            <a:tailEnd/>
          </a:ln>
        </p:spPr>
        <p:txBody>
          <a:bodyPr wrap="none">
            <a:prstTxWarp prst="textNoShape">
              <a:avLst/>
            </a:prstTxWarp>
            <a:spAutoFit/>
          </a:bodyPr>
          <a:lstStyle/>
          <a:p>
            <a:pPr algn="ctr"/>
            <a:r>
              <a:rPr lang="en-US" sz="2800" dirty="0">
                <a:latin typeface="Gill Sans Light"/>
                <a:cs typeface="Gill Sans Light"/>
              </a:rPr>
              <a:t>70% </a:t>
            </a:r>
            <a:r>
              <a:rPr lang="en-US" sz="2800" dirty="0">
                <a:solidFill>
                  <a:srgbClr val="000000"/>
                </a:solidFill>
                <a:latin typeface="Gill Sans Light"/>
                <a:cs typeface="Gill Sans Light"/>
              </a:rPr>
              <a:t>probability of reward</a:t>
            </a:r>
          </a:p>
          <a:p>
            <a:pPr algn="ctr"/>
            <a:r>
              <a:rPr lang="en-US" sz="2800" dirty="0">
                <a:solidFill>
                  <a:srgbClr val="000000"/>
                </a:solidFill>
                <a:latin typeface="Gill Sans Light"/>
                <a:cs typeface="Gill Sans Light"/>
              </a:rPr>
              <a:t>(6 were reward)</a:t>
            </a:r>
          </a:p>
        </p:txBody>
      </p:sp>
      <p:sp>
        <p:nvSpPr>
          <p:cNvPr id="2" name="Rectangle 1"/>
          <p:cNvSpPr/>
          <p:nvPr/>
        </p:nvSpPr>
        <p:spPr>
          <a:xfrm>
            <a:off x="830338" y="6004415"/>
            <a:ext cx="7755723" cy="523220"/>
          </a:xfrm>
          <a:prstGeom prst="rect">
            <a:avLst/>
          </a:prstGeom>
        </p:spPr>
        <p:txBody>
          <a:bodyPr wrap="square">
            <a:spAutoFit/>
          </a:bodyPr>
          <a:lstStyle/>
          <a:p>
            <a:pPr>
              <a:defRPr/>
            </a:pPr>
            <a:r>
              <a:rPr lang="en-US" sz="2800" b="1" i="1" dirty="0">
                <a:latin typeface="Source Sans Pro Semibold" charset="0"/>
                <a:ea typeface="Source Sans Pro Semibold" charset="0"/>
                <a:cs typeface="Source Sans Pro Semibold" charset="0"/>
              </a:rPr>
              <a:t>What will participants do in such an experiment?</a:t>
            </a:r>
          </a:p>
        </p:txBody>
      </p:sp>
    </p:spTree>
    <p:extLst>
      <p:ext uri="{BB962C8B-B14F-4D97-AF65-F5344CB8AC3E}">
        <p14:creationId xmlns:p14="http://schemas.microsoft.com/office/powerpoint/2010/main" val="204050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pPr eaLnBrk="1" hangingPunct="1">
              <a:defRPr/>
            </a:pPr>
            <a:r>
              <a:rPr kumimoji="0" lang="en-US" dirty="0">
                <a:ea typeface="ＭＳ Ｐゴシック" pitchFamily="-109" charset="-128"/>
                <a:cs typeface="ＭＳ Ｐゴシック" pitchFamily="-109" charset="-128"/>
              </a:rPr>
              <a:t>Results of Friedman et al. </a:t>
            </a:r>
            <a:r>
              <a:rPr lang="en-US" dirty="0">
                <a:ea typeface="ＭＳ Ｐゴシック" pitchFamily="-109" charset="-128"/>
                <a:cs typeface="ＭＳ Ｐゴシック" pitchFamily="-109" charset="-128"/>
              </a:rPr>
              <a:t>(</a:t>
            </a:r>
            <a:r>
              <a:rPr kumimoji="0" lang="en-US" dirty="0">
                <a:ea typeface="ＭＳ Ｐゴシック" pitchFamily="-109" charset="-128"/>
                <a:cs typeface="ＭＳ Ｐゴシック" pitchFamily="-109" charset="-128"/>
              </a:rPr>
              <a:t>1964)</a:t>
            </a:r>
          </a:p>
        </p:txBody>
      </p:sp>
      <p:pic>
        <p:nvPicPr>
          <p:cNvPr id="77827" name="Picture 3"/>
          <p:cNvPicPr>
            <a:picLocks noChangeAspect="1" noChangeArrowheads="1"/>
          </p:cNvPicPr>
          <p:nvPr/>
        </p:nvPicPr>
        <p:blipFill>
          <a:blip r:embed="rId3"/>
          <a:srcRect/>
          <a:stretch>
            <a:fillRect/>
          </a:stretch>
        </p:blipFill>
        <p:spPr bwMode="auto">
          <a:xfrm>
            <a:off x="380485" y="1305603"/>
            <a:ext cx="5109594" cy="5253623"/>
          </a:xfrm>
          <a:prstGeom prst="rect">
            <a:avLst/>
          </a:prstGeom>
          <a:noFill/>
          <a:ln w="9525">
            <a:noFill/>
            <a:miter lim="800000"/>
            <a:headEnd/>
            <a:tailEnd/>
          </a:ln>
        </p:spPr>
      </p:pic>
      <p:sp>
        <p:nvSpPr>
          <p:cNvPr id="2" name="Rectangle 1"/>
          <p:cNvSpPr/>
          <p:nvPr/>
        </p:nvSpPr>
        <p:spPr>
          <a:xfrm>
            <a:off x="5310382" y="1939780"/>
            <a:ext cx="3833618" cy="3416320"/>
          </a:xfrm>
          <a:prstGeom prst="rect">
            <a:avLst/>
          </a:prstGeom>
        </p:spPr>
        <p:txBody>
          <a:bodyPr wrap="square">
            <a:spAutoFit/>
          </a:bodyPr>
          <a:lstStyle/>
          <a:p>
            <a:pPr>
              <a:defRPr/>
            </a:pPr>
            <a:r>
              <a:rPr lang="en-US" sz="2400" dirty="0">
                <a:latin typeface="Gill Sans Light"/>
                <a:ea typeface="ＭＳ Ｐゴシック" pitchFamily="-109" charset="-128"/>
                <a:cs typeface="Gill Sans Light"/>
              </a:rPr>
              <a:t>Participants do </a:t>
            </a:r>
            <a:br>
              <a:rPr lang="en-US" sz="2400" dirty="0">
                <a:latin typeface="Gill Sans Light"/>
                <a:ea typeface="ＭＳ Ｐゴシック" pitchFamily="-109" charset="-128"/>
                <a:cs typeface="Gill Sans Light"/>
              </a:rPr>
            </a:br>
            <a:r>
              <a:rPr lang="en-US" sz="2400" dirty="0">
                <a:latin typeface="Gill Sans Light"/>
                <a:ea typeface="ＭＳ Ｐゴシック" pitchFamily="-109" charset="-128"/>
                <a:cs typeface="Gill Sans Light"/>
              </a:rPr>
              <a:t>“probability matching”</a:t>
            </a:r>
            <a:endParaRPr lang="en-US" sz="1400" dirty="0">
              <a:latin typeface="Gill Sans Light"/>
              <a:ea typeface="ＭＳ Ｐゴシック" pitchFamily="-109" charset="-128"/>
              <a:cs typeface="Gill Sans Light"/>
            </a:endParaRPr>
          </a:p>
          <a:p>
            <a:pPr>
              <a:defRPr/>
            </a:pPr>
            <a:r>
              <a:rPr lang="en-US" sz="2400" dirty="0">
                <a:latin typeface="Gill Sans Light"/>
                <a:ea typeface="ＭＳ Ｐゴシック" pitchFamily="-109" charset="-128"/>
                <a:cs typeface="Gill Sans Light"/>
                <a:sym typeface="Wingdings"/>
              </a:rPr>
              <a:t> </a:t>
            </a:r>
            <a:r>
              <a:rPr lang="en-US" sz="2400" dirty="0">
                <a:latin typeface="Gill Sans Light"/>
                <a:ea typeface="ＭＳ Ｐゴシック" pitchFamily="-109" charset="-128"/>
                <a:cs typeface="Gill Sans Light"/>
              </a:rPr>
              <a:t>They converge to a certain 	percentage of choosing an 	option, depending on the 	probability of finding the 	reward there</a:t>
            </a:r>
          </a:p>
          <a:p>
            <a:pPr>
              <a:defRPr/>
            </a:pPr>
            <a:r>
              <a:rPr lang="en-US" sz="2400" dirty="0">
                <a:latin typeface="Gill Sans Light"/>
                <a:ea typeface="ＭＳ Ｐゴシック" pitchFamily="-109" charset="-128"/>
                <a:cs typeface="Gill Sans Light"/>
              </a:rPr>
              <a:t>Small probabilities are “overweighed”</a:t>
            </a:r>
          </a:p>
        </p:txBody>
      </p:sp>
      <p:sp>
        <p:nvSpPr>
          <p:cNvPr id="6" name="Rectangle 5"/>
          <p:cNvSpPr/>
          <p:nvPr/>
        </p:nvSpPr>
        <p:spPr>
          <a:xfrm>
            <a:off x="1163473" y="6287822"/>
            <a:ext cx="4557658" cy="369332"/>
          </a:xfrm>
          <a:prstGeom prst="rect">
            <a:avLst/>
          </a:prstGeom>
          <a:solidFill>
            <a:schemeClr val="bg1"/>
          </a:solidFill>
        </p:spPr>
        <p:txBody>
          <a:bodyPr wrap="none">
            <a:spAutoFit/>
          </a:bodyPr>
          <a:lstStyle/>
          <a:p>
            <a:pPr>
              <a:defRPr/>
            </a:pPr>
            <a:r>
              <a:rPr lang="en-US" dirty="0">
                <a:ea typeface="ＭＳ Ｐゴシック" pitchFamily="-109" charset="-128"/>
                <a:cs typeface="Gill Sans Light"/>
              </a:rPr>
              <a:t>Experimental probability of reward in option A</a:t>
            </a:r>
          </a:p>
        </p:txBody>
      </p:sp>
      <p:sp>
        <p:nvSpPr>
          <p:cNvPr id="9" name="Rectangle 8"/>
          <p:cNvSpPr/>
          <p:nvPr/>
        </p:nvSpPr>
        <p:spPr>
          <a:xfrm rot="16200000">
            <a:off x="-960764" y="3724717"/>
            <a:ext cx="3454792" cy="369332"/>
          </a:xfrm>
          <a:prstGeom prst="rect">
            <a:avLst/>
          </a:prstGeom>
          <a:solidFill>
            <a:schemeClr val="bg1"/>
          </a:solidFill>
        </p:spPr>
        <p:txBody>
          <a:bodyPr wrap="none">
            <a:spAutoFit/>
          </a:bodyPr>
          <a:lstStyle/>
          <a:p>
            <a:pPr>
              <a:defRPr/>
            </a:pPr>
            <a:r>
              <a:rPr lang="en-US" dirty="0">
                <a:ea typeface="ＭＳ Ｐゴシック" pitchFamily="-109" charset="-128"/>
                <a:cs typeface="Gill Sans Light"/>
              </a:rPr>
              <a:t>Proportion of choices for option A</a:t>
            </a:r>
          </a:p>
        </p:txBody>
      </p:sp>
      <p:cxnSp>
        <p:nvCxnSpPr>
          <p:cNvPr id="4" name="Straight Connector 3"/>
          <p:cNvCxnSpPr/>
          <p:nvPr/>
        </p:nvCxnSpPr>
        <p:spPr>
          <a:xfrm flipV="1">
            <a:off x="1414965" y="1568273"/>
            <a:ext cx="3801654" cy="415933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540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8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defRPr/>
            </a:pPr>
            <a:r>
              <a:rPr lang="en-US" dirty="0">
                <a:ea typeface="ＭＳ Ｐゴシック" pitchFamily="-109" charset="-128"/>
                <a:cs typeface="ＭＳ Ｐゴシック" pitchFamily="-109" charset="-128"/>
              </a:rPr>
              <a:t>A m</a:t>
            </a:r>
            <a:r>
              <a:rPr kumimoji="0" lang="en-US" dirty="0">
                <a:ea typeface="ＭＳ Ｐゴシック" pitchFamily="-109" charset="-128"/>
                <a:cs typeface="ＭＳ Ｐゴシック" pitchFamily="-109" charset="-128"/>
              </a:rPr>
              <a:t>odel of probability matching</a:t>
            </a:r>
          </a:p>
        </p:txBody>
      </p:sp>
      <p:sp>
        <p:nvSpPr>
          <p:cNvPr id="29699" name="Rectangle 3"/>
          <p:cNvSpPr>
            <a:spLocks noGrp="1" noChangeArrowheads="1"/>
          </p:cNvSpPr>
          <p:nvPr>
            <p:ph type="body" sz="quarter" idx="10"/>
          </p:nvPr>
        </p:nvSpPr>
        <p:spPr/>
        <p:txBody>
          <a:bodyPr/>
          <a:lstStyle/>
          <a:p>
            <a:pPr marL="0" indent="0" eaLnBrk="1" hangingPunct="1">
              <a:lnSpc>
                <a:spcPct val="90000"/>
              </a:lnSpc>
              <a:buNone/>
              <a:defRPr/>
            </a:pPr>
            <a:r>
              <a:rPr kumimoji="0" lang="en-US" dirty="0">
                <a:ea typeface="ＭＳ Ｐゴシック" pitchFamily="-109" charset="-128"/>
                <a:cs typeface="ＭＳ Ｐゴシック" pitchFamily="-109" charset="-128"/>
              </a:rPr>
              <a:t>Two (competing) production rules:</a:t>
            </a:r>
          </a:p>
          <a:p>
            <a:pPr lvl="1" eaLnBrk="1" hangingPunct="1">
              <a:lnSpc>
                <a:spcPct val="90000"/>
              </a:lnSpc>
              <a:buFont typeface="Arial" pitchFamily="-109" charset="0"/>
              <a:buChar char="•"/>
              <a:defRPr/>
            </a:pPr>
            <a:r>
              <a:rPr kumimoji="0" lang="en-US" dirty="0"/>
              <a:t>Press button A</a:t>
            </a:r>
          </a:p>
          <a:p>
            <a:pPr lvl="1" eaLnBrk="1" hangingPunct="1">
              <a:lnSpc>
                <a:spcPct val="90000"/>
              </a:lnSpc>
              <a:buFont typeface="Arial" pitchFamily="-109" charset="0"/>
              <a:buChar char="•"/>
              <a:defRPr/>
            </a:pPr>
            <a:r>
              <a:rPr kumimoji="0" lang="en-US" dirty="0"/>
              <a:t>Press button B</a:t>
            </a:r>
          </a:p>
        </p:txBody>
      </p:sp>
      <p:sp>
        <p:nvSpPr>
          <p:cNvPr id="79876" name="Oval 4"/>
          <p:cNvSpPr>
            <a:spLocks noChangeArrowheads="1"/>
          </p:cNvSpPr>
          <p:nvPr/>
        </p:nvSpPr>
        <p:spPr bwMode="auto">
          <a:xfrm>
            <a:off x="1219200" y="4953000"/>
            <a:ext cx="457200" cy="457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79877" name="Rectangle 5"/>
          <p:cNvSpPr>
            <a:spLocks noChangeArrowheads="1"/>
          </p:cNvSpPr>
          <p:nvPr/>
        </p:nvSpPr>
        <p:spPr bwMode="auto">
          <a:xfrm>
            <a:off x="2667000" y="4343400"/>
            <a:ext cx="13716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t>Press A</a:t>
            </a:r>
          </a:p>
        </p:txBody>
      </p:sp>
      <p:sp>
        <p:nvSpPr>
          <p:cNvPr id="79878" name="Rectangle 6"/>
          <p:cNvSpPr>
            <a:spLocks noChangeArrowheads="1"/>
          </p:cNvSpPr>
          <p:nvPr/>
        </p:nvSpPr>
        <p:spPr bwMode="auto">
          <a:xfrm>
            <a:off x="2667000" y="5334000"/>
            <a:ext cx="13716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t>Press B</a:t>
            </a:r>
          </a:p>
        </p:txBody>
      </p:sp>
      <p:cxnSp>
        <p:nvCxnSpPr>
          <p:cNvPr id="79879" name="AutoShape 7"/>
          <p:cNvCxnSpPr>
            <a:cxnSpLocks noChangeShapeType="1"/>
            <a:stCxn id="79876" idx="7"/>
            <a:endCxn id="79877" idx="1"/>
          </p:cNvCxnSpPr>
          <p:nvPr/>
        </p:nvCxnSpPr>
        <p:spPr bwMode="auto">
          <a:xfrm rot="-5400000">
            <a:off x="1971675" y="4324350"/>
            <a:ext cx="333375" cy="1057275"/>
          </a:xfrm>
          <a:prstGeom prst="curvedConnector2">
            <a:avLst/>
          </a:prstGeom>
          <a:noFill/>
          <a:ln w="9525">
            <a:solidFill>
              <a:schemeClr val="tx1"/>
            </a:solidFill>
            <a:round/>
            <a:headEnd/>
            <a:tailEnd type="triangle" w="med" len="med"/>
          </a:ln>
        </p:spPr>
      </p:cxnSp>
      <p:cxnSp>
        <p:nvCxnSpPr>
          <p:cNvPr id="79880" name="AutoShape 8"/>
          <p:cNvCxnSpPr>
            <a:cxnSpLocks noChangeShapeType="1"/>
            <a:stCxn id="79876" idx="5"/>
            <a:endCxn id="79878" idx="1"/>
          </p:cNvCxnSpPr>
          <p:nvPr/>
        </p:nvCxnSpPr>
        <p:spPr bwMode="auto">
          <a:xfrm rot="16200000" flipH="1">
            <a:off x="1971675" y="4981575"/>
            <a:ext cx="333375" cy="1057275"/>
          </a:xfrm>
          <a:prstGeom prst="curvedConnector2">
            <a:avLst/>
          </a:prstGeom>
          <a:noFill/>
          <a:ln w="9525">
            <a:solidFill>
              <a:schemeClr val="tx1"/>
            </a:solidFill>
            <a:round/>
            <a:headEnd/>
            <a:tailEnd type="triangle" w="med" len="med"/>
          </a:ln>
        </p:spPr>
      </p:cxnSp>
      <p:sp>
        <p:nvSpPr>
          <p:cNvPr id="79881" name="Text Box 9"/>
          <p:cNvSpPr txBox="1">
            <a:spLocks noChangeArrowheads="1"/>
          </p:cNvSpPr>
          <p:nvPr/>
        </p:nvSpPr>
        <p:spPr bwMode="auto">
          <a:xfrm>
            <a:off x="4556125" y="4010025"/>
            <a:ext cx="2099252" cy="830997"/>
          </a:xfrm>
          <a:prstGeom prst="rect">
            <a:avLst/>
          </a:prstGeom>
          <a:noFill/>
          <a:ln w="9525">
            <a:noFill/>
            <a:miter lim="800000"/>
            <a:headEnd/>
            <a:tailEnd/>
          </a:ln>
        </p:spPr>
        <p:txBody>
          <a:bodyPr wrap="none">
            <a:prstTxWarp prst="textNoShape">
              <a:avLst/>
            </a:prstTxWarp>
            <a:spAutoFit/>
          </a:bodyPr>
          <a:lstStyle/>
          <a:p>
            <a:r>
              <a:rPr lang="en-US" dirty="0"/>
              <a:t>30%: Reward 1</a:t>
            </a:r>
          </a:p>
          <a:p>
            <a:r>
              <a:rPr lang="en-US" dirty="0"/>
              <a:t>70%: Reward 0</a:t>
            </a:r>
          </a:p>
        </p:txBody>
      </p:sp>
      <p:sp>
        <p:nvSpPr>
          <p:cNvPr id="79882" name="Text Box 10"/>
          <p:cNvSpPr txBox="1">
            <a:spLocks noChangeArrowheads="1"/>
          </p:cNvSpPr>
          <p:nvPr/>
        </p:nvSpPr>
        <p:spPr bwMode="auto">
          <a:xfrm>
            <a:off x="4648200" y="5410200"/>
            <a:ext cx="2099252" cy="830997"/>
          </a:xfrm>
          <a:prstGeom prst="rect">
            <a:avLst/>
          </a:prstGeom>
          <a:noFill/>
          <a:ln w="9525">
            <a:noFill/>
            <a:miter lim="800000"/>
            <a:headEnd/>
            <a:tailEnd/>
          </a:ln>
        </p:spPr>
        <p:txBody>
          <a:bodyPr wrap="none">
            <a:prstTxWarp prst="textNoShape">
              <a:avLst/>
            </a:prstTxWarp>
            <a:spAutoFit/>
          </a:bodyPr>
          <a:lstStyle/>
          <a:p>
            <a:r>
              <a:rPr lang="en-US" dirty="0"/>
              <a:t>70%: Reward 1</a:t>
            </a:r>
          </a:p>
          <a:p>
            <a:r>
              <a:rPr lang="en-US" dirty="0"/>
              <a:t>30%: Reward 0</a:t>
            </a:r>
          </a:p>
        </p:txBody>
      </p:sp>
      <p:cxnSp>
        <p:nvCxnSpPr>
          <p:cNvPr id="79883" name="AutoShape 11"/>
          <p:cNvCxnSpPr>
            <a:cxnSpLocks noChangeShapeType="1"/>
            <a:stCxn id="79877" idx="3"/>
            <a:endCxn id="79881" idx="1"/>
          </p:cNvCxnSpPr>
          <p:nvPr/>
        </p:nvCxnSpPr>
        <p:spPr bwMode="auto">
          <a:xfrm flipV="1">
            <a:off x="4038600" y="4425524"/>
            <a:ext cx="517525" cy="260776"/>
          </a:xfrm>
          <a:prstGeom prst="straightConnector1">
            <a:avLst/>
          </a:prstGeom>
          <a:noFill/>
          <a:ln w="9525">
            <a:solidFill>
              <a:schemeClr val="tx1"/>
            </a:solidFill>
            <a:round/>
            <a:headEnd/>
            <a:tailEnd type="triangle" w="med" len="med"/>
          </a:ln>
        </p:spPr>
      </p:cxnSp>
      <p:cxnSp>
        <p:nvCxnSpPr>
          <p:cNvPr id="79884" name="AutoShape 12"/>
          <p:cNvCxnSpPr>
            <a:cxnSpLocks noChangeShapeType="1"/>
            <a:stCxn id="79878" idx="3"/>
            <a:endCxn id="79882" idx="1"/>
          </p:cNvCxnSpPr>
          <p:nvPr/>
        </p:nvCxnSpPr>
        <p:spPr bwMode="auto">
          <a:xfrm>
            <a:off x="4038600" y="5676900"/>
            <a:ext cx="609600" cy="148799"/>
          </a:xfrm>
          <a:prstGeom prst="straightConnector1">
            <a:avLst/>
          </a:prstGeom>
          <a:noFill/>
          <a:ln w="9525">
            <a:solidFill>
              <a:schemeClr val="tx1"/>
            </a:solidFill>
            <a:round/>
            <a:headEnd/>
            <a:tailEnd type="triangle" w="med" len="med"/>
          </a:ln>
        </p:spPr>
      </p:cxnSp>
      <p:sp>
        <p:nvSpPr>
          <p:cNvPr id="29709" name="Text Box 13"/>
          <p:cNvSpPr txBox="1">
            <a:spLocks noChangeArrowheads="1"/>
          </p:cNvSpPr>
          <p:nvPr/>
        </p:nvSpPr>
        <p:spPr bwMode="auto">
          <a:xfrm>
            <a:off x="2135188" y="3810000"/>
            <a:ext cx="1700556" cy="461665"/>
          </a:xfrm>
          <a:prstGeom prst="rect">
            <a:avLst/>
          </a:prstGeom>
          <a:noFill/>
          <a:ln w="9525">
            <a:noFill/>
            <a:miter lim="800000"/>
            <a:headEnd/>
            <a:tailEnd/>
          </a:ln>
        </p:spPr>
        <p:txBody>
          <a:bodyPr wrap="none">
            <a:prstTxWarp prst="textNoShape">
              <a:avLst/>
            </a:prstTxWarp>
            <a:spAutoFit/>
          </a:bodyPr>
          <a:lstStyle/>
          <a:p>
            <a:r>
              <a:rPr lang="en-US" dirty="0"/>
              <a:t>Utility = 0.3</a:t>
            </a:r>
          </a:p>
        </p:txBody>
      </p:sp>
      <p:sp>
        <p:nvSpPr>
          <p:cNvPr id="29710" name="Text Box 14"/>
          <p:cNvSpPr txBox="1">
            <a:spLocks noChangeArrowheads="1"/>
          </p:cNvSpPr>
          <p:nvPr/>
        </p:nvSpPr>
        <p:spPr bwMode="auto">
          <a:xfrm>
            <a:off x="2057400" y="6096000"/>
            <a:ext cx="1700556" cy="461665"/>
          </a:xfrm>
          <a:prstGeom prst="rect">
            <a:avLst/>
          </a:prstGeom>
          <a:noFill/>
          <a:ln w="9525">
            <a:noFill/>
            <a:miter lim="800000"/>
            <a:headEnd/>
            <a:tailEnd/>
          </a:ln>
        </p:spPr>
        <p:txBody>
          <a:bodyPr wrap="none">
            <a:prstTxWarp prst="textNoShape">
              <a:avLst/>
            </a:prstTxWarp>
            <a:spAutoFit/>
          </a:bodyPr>
          <a:lstStyle/>
          <a:p>
            <a:r>
              <a:rPr lang="en-US" dirty="0"/>
              <a:t>Utility = 0.7</a:t>
            </a:r>
          </a:p>
        </p:txBody>
      </p:sp>
      <p:graphicFrame>
        <p:nvGraphicFramePr>
          <p:cNvPr id="15" name="Object 2"/>
          <p:cNvGraphicFramePr>
            <a:graphicFrameLocks noChangeAspect="1"/>
          </p:cNvGraphicFramePr>
          <p:nvPr/>
        </p:nvGraphicFramePr>
        <p:xfrm>
          <a:off x="4478797" y="2314471"/>
          <a:ext cx="4208003" cy="1397227"/>
        </p:xfrm>
        <a:graphic>
          <a:graphicData uri="http://schemas.openxmlformats.org/presentationml/2006/ole">
            <mc:AlternateContent xmlns:mc="http://schemas.openxmlformats.org/markup-compatibility/2006">
              <mc:Choice xmlns:v="urn:schemas-microsoft-com:vml" Requires="v">
                <p:oleObj name="Equation" r:id="rId3" imgW="3136900" imgH="1041400" progId="Equation.3">
                  <p:embed/>
                </p:oleObj>
              </mc:Choice>
              <mc:Fallback>
                <p:oleObj name="Equation" r:id="rId3" imgW="3136900" imgH="1041400" progId="Equation.3">
                  <p:embed/>
                  <p:pic>
                    <p:nvPicPr>
                      <p:cNvPr id="1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797" y="2314471"/>
                        <a:ext cx="4208003" cy="1397227"/>
                      </a:xfrm>
                      <a:prstGeom prst="rect">
                        <a:avLst/>
                      </a:prstGeom>
                      <a:noFill/>
                      <a:ln>
                        <a:noFill/>
                      </a:ln>
                      <a:effectLst/>
                    </p:spPr>
                  </p:pic>
                </p:oleObj>
              </mc:Fallback>
            </mc:AlternateContent>
          </a:graphicData>
        </a:graphic>
      </p:graphicFrame>
      <p:sp>
        <p:nvSpPr>
          <p:cNvPr id="16" name="Rounded Rectangle 15"/>
          <p:cNvSpPr/>
          <p:nvPr/>
        </p:nvSpPr>
        <p:spPr>
          <a:xfrm>
            <a:off x="7114338" y="2290964"/>
            <a:ext cx="433230" cy="321380"/>
          </a:xfrm>
          <a:prstGeom prst="roundRect">
            <a:avLst/>
          </a:prstGeom>
          <a:no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6438762" y="3065111"/>
            <a:ext cx="433230" cy="321380"/>
          </a:xfrm>
          <a:prstGeom prst="roundRect">
            <a:avLst/>
          </a:prstGeom>
          <a:no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801423" y="3065548"/>
            <a:ext cx="433230" cy="321380"/>
          </a:xfrm>
          <a:prstGeom prst="roundRect">
            <a:avLst/>
          </a:prstGeom>
          <a:no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 Box 13"/>
          <p:cNvSpPr txBox="1">
            <a:spLocks noChangeArrowheads="1"/>
          </p:cNvSpPr>
          <p:nvPr/>
        </p:nvSpPr>
        <p:spPr bwMode="auto">
          <a:xfrm>
            <a:off x="6468603" y="3854038"/>
            <a:ext cx="2504916" cy="2246769"/>
          </a:xfrm>
          <a:prstGeom prst="rect">
            <a:avLst/>
          </a:prstGeom>
          <a:noFill/>
          <a:ln w="9525">
            <a:noFill/>
            <a:miter lim="800000"/>
            <a:headEnd/>
            <a:tailEnd/>
          </a:ln>
        </p:spPr>
        <p:txBody>
          <a:bodyPr wrap="square">
            <a:prstTxWarp prst="textNoShape">
              <a:avLst/>
            </a:prstTxWarp>
            <a:spAutoFit/>
          </a:bodyPr>
          <a:lstStyle/>
          <a:p>
            <a:r>
              <a:rPr lang="en-US" sz="2000" dirty="0">
                <a:latin typeface="Gill Sans Light"/>
                <a:cs typeface="Gill Sans Light"/>
              </a:rPr>
              <a:t>What is the probability of selecting rule A?</a:t>
            </a:r>
          </a:p>
          <a:p>
            <a:pPr marL="285750" indent="-285750">
              <a:buFontTx/>
              <a:buChar char="-"/>
            </a:pPr>
            <a:r>
              <a:rPr lang="en-US" sz="2000" dirty="0">
                <a:latin typeface="Gill Sans Light"/>
                <a:cs typeface="Gill Sans Light"/>
              </a:rPr>
              <a:t>If s=.0001</a:t>
            </a:r>
          </a:p>
          <a:p>
            <a:pPr marL="285750" indent="-285750">
              <a:buFontTx/>
              <a:buChar char="-"/>
            </a:pPr>
            <a:r>
              <a:rPr lang="en-US" sz="2000" dirty="0">
                <a:latin typeface="Gill Sans Light"/>
                <a:cs typeface="Gill Sans Light"/>
              </a:rPr>
              <a:t>If s=.1</a:t>
            </a:r>
          </a:p>
          <a:p>
            <a:pPr marL="285750" indent="-285750">
              <a:buFontTx/>
              <a:buChar char="-"/>
            </a:pPr>
            <a:r>
              <a:rPr lang="en-US" sz="2000" dirty="0">
                <a:latin typeface="Gill Sans Light"/>
                <a:cs typeface="Gill Sans Light"/>
              </a:rPr>
              <a:t>If s=.2</a:t>
            </a:r>
          </a:p>
          <a:p>
            <a:pPr marL="285750" indent="-285750">
              <a:buFontTx/>
              <a:buChar char="-"/>
            </a:pPr>
            <a:r>
              <a:rPr lang="en-US" sz="2000" dirty="0">
                <a:latin typeface="Gill Sans Light"/>
                <a:cs typeface="Gill Sans Light"/>
              </a:rPr>
              <a:t>If s=.5</a:t>
            </a:r>
          </a:p>
          <a:p>
            <a:pPr marL="285750" indent="-285750">
              <a:buFontTx/>
              <a:buChar char="-"/>
            </a:pPr>
            <a:r>
              <a:rPr lang="en-US" sz="2000" dirty="0">
                <a:latin typeface="Gill Sans Light"/>
                <a:cs typeface="Gill Sans Light"/>
              </a:rPr>
              <a:t>If s = 100</a:t>
            </a:r>
          </a:p>
        </p:txBody>
      </p:sp>
      <p:sp>
        <p:nvSpPr>
          <p:cNvPr id="22" name="Text Box 13"/>
          <p:cNvSpPr txBox="1">
            <a:spLocks noChangeArrowheads="1"/>
          </p:cNvSpPr>
          <p:nvPr/>
        </p:nvSpPr>
        <p:spPr bwMode="auto">
          <a:xfrm>
            <a:off x="7852567" y="4441449"/>
            <a:ext cx="914784" cy="400110"/>
          </a:xfrm>
          <a:prstGeom prst="rect">
            <a:avLst/>
          </a:prstGeom>
          <a:noFill/>
          <a:ln w="9525">
            <a:noFill/>
            <a:miter lim="800000"/>
            <a:headEnd/>
            <a:tailEnd/>
          </a:ln>
        </p:spPr>
        <p:txBody>
          <a:bodyPr wrap="none">
            <a:prstTxWarp prst="textNoShape">
              <a:avLst/>
            </a:prstTxWarp>
            <a:spAutoFit/>
          </a:bodyPr>
          <a:lstStyle/>
          <a:p>
            <a:r>
              <a:rPr lang="en-US" sz="2000" dirty="0">
                <a:latin typeface="Gill Sans Light"/>
                <a:cs typeface="Gill Sans Light"/>
              </a:rPr>
              <a:t>p&lt;.001</a:t>
            </a:r>
          </a:p>
        </p:txBody>
      </p:sp>
      <p:sp>
        <p:nvSpPr>
          <p:cNvPr id="23" name="Text Box 13"/>
          <p:cNvSpPr txBox="1">
            <a:spLocks noChangeArrowheads="1"/>
          </p:cNvSpPr>
          <p:nvPr/>
        </p:nvSpPr>
        <p:spPr bwMode="auto">
          <a:xfrm>
            <a:off x="7852567" y="4751109"/>
            <a:ext cx="658303" cy="400110"/>
          </a:xfrm>
          <a:prstGeom prst="rect">
            <a:avLst/>
          </a:prstGeom>
          <a:noFill/>
          <a:ln w="9525">
            <a:noFill/>
            <a:miter lim="800000"/>
            <a:headEnd/>
            <a:tailEnd/>
          </a:ln>
        </p:spPr>
        <p:txBody>
          <a:bodyPr wrap="none">
            <a:prstTxWarp prst="textNoShape">
              <a:avLst/>
            </a:prstTxWarp>
            <a:spAutoFit/>
          </a:bodyPr>
          <a:lstStyle/>
          <a:p>
            <a:r>
              <a:rPr lang="en-US" sz="2000" dirty="0">
                <a:latin typeface="Gill Sans Light"/>
                <a:cs typeface="Gill Sans Light"/>
              </a:rPr>
              <a:t>p=.3</a:t>
            </a:r>
          </a:p>
        </p:txBody>
      </p:sp>
      <p:sp>
        <p:nvSpPr>
          <p:cNvPr id="24" name="Text Box 13"/>
          <p:cNvSpPr txBox="1">
            <a:spLocks noChangeArrowheads="1"/>
          </p:cNvSpPr>
          <p:nvPr/>
        </p:nvSpPr>
        <p:spPr bwMode="auto">
          <a:xfrm>
            <a:off x="7852567" y="5060769"/>
            <a:ext cx="786543" cy="400110"/>
          </a:xfrm>
          <a:prstGeom prst="rect">
            <a:avLst/>
          </a:prstGeom>
          <a:noFill/>
          <a:ln w="9525">
            <a:noFill/>
            <a:miter lim="800000"/>
            <a:headEnd/>
            <a:tailEnd/>
          </a:ln>
        </p:spPr>
        <p:txBody>
          <a:bodyPr wrap="none">
            <a:prstTxWarp prst="textNoShape">
              <a:avLst/>
            </a:prstTxWarp>
            <a:spAutoFit/>
          </a:bodyPr>
          <a:lstStyle/>
          <a:p>
            <a:r>
              <a:rPr lang="en-US" sz="2000" dirty="0">
                <a:latin typeface="Gill Sans Light"/>
                <a:cs typeface="Gill Sans Light"/>
              </a:rPr>
              <a:t>p=.35</a:t>
            </a:r>
          </a:p>
        </p:txBody>
      </p:sp>
      <p:sp>
        <p:nvSpPr>
          <p:cNvPr id="25" name="Text Box 13"/>
          <p:cNvSpPr txBox="1">
            <a:spLocks noChangeArrowheads="1"/>
          </p:cNvSpPr>
          <p:nvPr/>
        </p:nvSpPr>
        <p:spPr bwMode="auto">
          <a:xfrm>
            <a:off x="7852567" y="5370430"/>
            <a:ext cx="658303" cy="400110"/>
          </a:xfrm>
          <a:prstGeom prst="rect">
            <a:avLst/>
          </a:prstGeom>
          <a:noFill/>
          <a:ln w="9525">
            <a:noFill/>
            <a:miter lim="800000"/>
            <a:headEnd/>
            <a:tailEnd/>
          </a:ln>
        </p:spPr>
        <p:txBody>
          <a:bodyPr wrap="none">
            <a:prstTxWarp prst="textNoShape">
              <a:avLst/>
            </a:prstTxWarp>
            <a:spAutoFit/>
          </a:bodyPr>
          <a:lstStyle/>
          <a:p>
            <a:r>
              <a:rPr lang="en-US" sz="2000" dirty="0">
                <a:latin typeface="Gill Sans Light"/>
                <a:cs typeface="Gill Sans Light"/>
              </a:rPr>
              <a:t>p=.4</a:t>
            </a:r>
          </a:p>
        </p:txBody>
      </p:sp>
      <p:sp>
        <p:nvSpPr>
          <p:cNvPr id="27" name="Text Box 13"/>
          <p:cNvSpPr txBox="1">
            <a:spLocks noChangeArrowheads="1"/>
          </p:cNvSpPr>
          <p:nvPr/>
        </p:nvSpPr>
        <p:spPr bwMode="auto">
          <a:xfrm>
            <a:off x="7860504" y="5684925"/>
            <a:ext cx="658303" cy="400110"/>
          </a:xfrm>
          <a:prstGeom prst="rect">
            <a:avLst/>
          </a:prstGeom>
          <a:noFill/>
          <a:ln w="9525">
            <a:noFill/>
            <a:miter lim="800000"/>
            <a:headEnd/>
            <a:tailEnd/>
          </a:ln>
        </p:spPr>
        <p:txBody>
          <a:bodyPr wrap="none">
            <a:prstTxWarp prst="textNoShape">
              <a:avLst/>
            </a:prstTxWarp>
            <a:spAutoFit/>
          </a:bodyPr>
          <a:lstStyle/>
          <a:p>
            <a:r>
              <a:rPr lang="en-US" sz="2000" dirty="0">
                <a:latin typeface="Gill Sans Light"/>
                <a:cs typeface="Gill Sans Light"/>
              </a:rPr>
              <a:t>p=.5</a:t>
            </a:r>
          </a:p>
        </p:txBody>
      </p:sp>
    </p:spTree>
    <p:extLst>
      <p:ext uri="{BB962C8B-B14F-4D97-AF65-F5344CB8AC3E}">
        <p14:creationId xmlns:p14="http://schemas.microsoft.com/office/powerpoint/2010/main" val="7436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8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8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8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8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8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8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8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70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97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21">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21">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2">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1">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3">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1">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4">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21">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25">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21">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nimBg="1"/>
      <p:bldP spid="79877" grpId="0" animBg="1"/>
      <p:bldP spid="79878" grpId="0" animBg="1"/>
      <p:bldP spid="79881" grpId="0"/>
      <p:bldP spid="79882" grpId="0"/>
      <p:bldP spid="29709" grpId="0" build="p" autoUpdateAnimBg="0"/>
      <p:bldP spid="29710" grpId="0" build="p" autoUpdateAnimBg="0"/>
      <p:bldP spid="16" grpId="0" animBg="1"/>
      <p:bldP spid="18" grpId="0" animBg="1"/>
      <p:bldP spid="19" grpId="0" animBg="1"/>
      <p:bldP spid="21" grpId="0" uiExpand="1" build="p" autoUpdateAnimBg="0"/>
      <p:bldP spid="22" grpId="0" build="p" autoUpdateAnimBg="0"/>
      <p:bldP spid="23" grpId="0" build="p" autoUpdateAnimBg="0"/>
      <p:bldP spid="24" grpId="0" build="p" autoUpdateAnimBg="0"/>
      <p:bldP spid="25" grpId="0" build="p" autoUpdateAnimBg="0"/>
      <p:bldP spid="2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defRPr/>
            </a:pPr>
            <a:r>
              <a:rPr kumimoji="0" lang="en-US" dirty="0">
                <a:ea typeface="ＭＳ Ｐゴシック" pitchFamily="-109" charset="-128"/>
                <a:cs typeface="ＭＳ Ｐゴシック" pitchFamily="-109" charset="-128"/>
              </a:rPr>
              <a:t>Results of the model</a:t>
            </a:r>
          </a:p>
        </p:txBody>
      </p:sp>
      <p:sp>
        <p:nvSpPr>
          <p:cNvPr id="83972" name="Text Box 5"/>
          <p:cNvSpPr txBox="1">
            <a:spLocks noChangeArrowheads="1"/>
          </p:cNvSpPr>
          <p:nvPr/>
        </p:nvSpPr>
        <p:spPr bwMode="auto">
          <a:xfrm>
            <a:off x="7203168" y="1876425"/>
            <a:ext cx="1271452" cy="707886"/>
          </a:xfrm>
          <a:prstGeom prst="rect">
            <a:avLst/>
          </a:prstGeom>
          <a:noFill/>
          <a:ln w="9525">
            <a:noFill/>
            <a:miter lim="800000"/>
            <a:headEnd/>
            <a:tailEnd/>
          </a:ln>
        </p:spPr>
        <p:txBody>
          <a:bodyPr wrap="none">
            <a:prstTxWarp prst="textNoShape">
              <a:avLst/>
            </a:prstTxWarp>
            <a:spAutoFit/>
          </a:bodyPr>
          <a:lstStyle/>
          <a:p>
            <a:r>
              <a:rPr lang="en-US" sz="2000" dirty="0"/>
              <a:t>Model fit</a:t>
            </a:r>
          </a:p>
          <a:p>
            <a:r>
              <a:rPr lang="en-US" sz="2000" dirty="0"/>
              <a:t>with s=0.2</a:t>
            </a:r>
          </a:p>
        </p:txBody>
      </p:sp>
      <p:grpSp>
        <p:nvGrpSpPr>
          <p:cNvPr id="2" name="Group 1"/>
          <p:cNvGrpSpPr/>
          <p:nvPr/>
        </p:nvGrpSpPr>
        <p:grpSpPr>
          <a:xfrm>
            <a:off x="365774" y="1326298"/>
            <a:ext cx="6646765" cy="5126890"/>
            <a:chOff x="365774" y="1326298"/>
            <a:chExt cx="6646765" cy="5126890"/>
          </a:xfrm>
        </p:grpSpPr>
        <p:pic>
          <p:nvPicPr>
            <p:cNvPr id="83971" name="Picture 4"/>
            <p:cNvPicPr>
              <a:picLocks noChangeAspect="1" noChangeArrowheads="1"/>
            </p:cNvPicPr>
            <p:nvPr/>
          </p:nvPicPr>
          <p:blipFill>
            <a:blip r:embed="rId3"/>
            <a:srcRect/>
            <a:stretch>
              <a:fillRect/>
            </a:stretch>
          </p:blipFill>
          <p:spPr bwMode="auto">
            <a:xfrm>
              <a:off x="381000" y="1326298"/>
              <a:ext cx="6631539" cy="5126890"/>
            </a:xfrm>
            <a:prstGeom prst="rect">
              <a:avLst/>
            </a:prstGeom>
            <a:noFill/>
            <a:ln w="9525">
              <a:noFill/>
              <a:miter lim="800000"/>
              <a:headEnd/>
              <a:tailEnd/>
            </a:ln>
          </p:spPr>
        </p:pic>
        <p:sp>
          <p:nvSpPr>
            <p:cNvPr id="5" name="Rectangle 4"/>
            <p:cNvSpPr/>
            <p:nvPr/>
          </p:nvSpPr>
          <p:spPr>
            <a:xfrm>
              <a:off x="1233022" y="6083856"/>
              <a:ext cx="4557658" cy="369332"/>
            </a:xfrm>
            <a:prstGeom prst="rect">
              <a:avLst/>
            </a:prstGeom>
            <a:solidFill>
              <a:schemeClr val="bg1"/>
            </a:solidFill>
          </p:spPr>
          <p:txBody>
            <a:bodyPr wrap="none">
              <a:spAutoFit/>
            </a:bodyPr>
            <a:lstStyle/>
            <a:p>
              <a:pPr>
                <a:defRPr/>
              </a:pPr>
              <a:r>
                <a:rPr lang="en-US" dirty="0">
                  <a:ea typeface="ＭＳ Ｐゴシック" pitchFamily="-109" charset="-128"/>
                  <a:cs typeface="Gill Sans Light"/>
                </a:rPr>
                <a:t>Experimental probability of reward in option A</a:t>
              </a:r>
            </a:p>
          </p:txBody>
        </p:sp>
        <p:sp>
          <p:nvSpPr>
            <p:cNvPr id="6" name="Rectangle 5"/>
            <p:cNvSpPr/>
            <p:nvPr/>
          </p:nvSpPr>
          <p:spPr>
            <a:xfrm rot="16200000">
              <a:off x="-1176956" y="3724717"/>
              <a:ext cx="3454792" cy="369332"/>
            </a:xfrm>
            <a:prstGeom prst="rect">
              <a:avLst/>
            </a:prstGeom>
            <a:solidFill>
              <a:schemeClr val="bg1"/>
            </a:solidFill>
          </p:spPr>
          <p:txBody>
            <a:bodyPr wrap="none">
              <a:spAutoFit/>
            </a:bodyPr>
            <a:lstStyle/>
            <a:p>
              <a:pPr>
                <a:defRPr/>
              </a:pPr>
              <a:r>
                <a:rPr lang="en-US" dirty="0">
                  <a:ea typeface="ＭＳ Ｐゴシック" pitchFamily="-109" charset="-128"/>
                  <a:cs typeface="Gill Sans Light"/>
                </a:rPr>
                <a:t>Proportion of choices for option A</a:t>
              </a:r>
            </a:p>
          </p:txBody>
        </p:sp>
      </p:grpSp>
      <p:sp>
        <p:nvSpPr>
          <p:cNvPr id="8" name="Text Box 5"/>
          <p:cNvSpPr txBox="1">
            <a:spLocks noChangeArrowheads="1"/>
          </p:cNvSpPr>
          <p:nvPr/>
        </p:nvSpPr>
        <p:spPr bwMode="auto">
          <a:xfrm>
            <a:off x="4176705" y="4483514"/>
            <a:ext cx="3963607" cy="707886"/>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r>
              <a:rPr lang="en-US" sz="2000" dirty="0">
                <a:latin typeface="Gill Sans Light"/>
                <a:cs typeface="Gill Sans Light"/>
              </a:rPr>
              <a:t>So how does the model explain the “overweighting” of small probabilities?</a:t>
            </a:r>
          </a:p>
        </p:txBody>
      </p:sp>
      <p:cxnSp>
        <p:nvCxnSpPr>
          <p:cNvPr id="9" name="Straight Connector 8"/>
          <p:cNvCxnSpPr/>
          <p:nvPr/>
        </p:nvCxnSpPr>
        <p:spPr>
          <a:xfrm flipV="1">
            <a:off x="2531595" y="4321275"/>
            <a:ext cx="0" cy="1474518"/>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50725" y="4321275"/>
            <a:ext cx="1380870" cy="0"/>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V="1">
            <a:off x="991892" y="1511085"/>
            <a:ext cx="4928461" cy="43627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54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Autofit/>
          </a:bodyPr>
          <a:lstStyle/>
          <a:p>
            <a:pPr eaLnBrk="1" hangingPunct="1">
              <a:defRPr/>
            </a:pPr>
            <a:r>
              <a:rPr lang="en-US" sz="3600" dirty="0"/>
              <a:t>What happens when you increase the reward to 10 cents?</a:t>
            </a:r>
          </a:p>
        </p:txBody>
      </p:sp>
      <p:sp>
        <p:nvSpPr>
          <p:cNvPr id="32771" name="Rectangle 3"/>
          <p:cNvSpPr>
            <a:spLocks noGrp="1" noChangeArrowheads="1"/>
          </p:cNvSpPr>
          <p:nvPr>
            <p:ph type="body" sz="quarter" idx="10"/>
          </p:nvPr>
        </p:nvSpPr>
        <p:spPr>
          <a:xfrm>
            <a:off x="1391195" y="6199676"/>
            <a:ext cx="7446000" cy="488823"/>
          </a:xfrm>
        </p:spPr>
        <p:txBody>
          <a:bodyPr>
            <a:normAutofit fontScale="92500"/>
          </a:bodyPr>
          <a:lstStyle/>
          <a:p>
            <a:pPr marL="0" indent="0">
              <a:buNone/>
              <a:defRPr/>
            </a:pPr>
            <a:r>
              <a:rPr kumimoji="0" lang="en-US" sz="2200" b="1" dirty="0">
                <a:latin typeface="Source Sans Pro Semibold" panose="020B0503030403020204" pitchFamily="34" charset="0"/>
                <a:ea typeface="Source Sans Pro Semibold" panose="020B0503030403020204" pitchFamily="34" charset="0"/>
                <a:cs typeface="ＭＳ Ｐゴシック" pitchFamily="-109" charset="-128"/>
              </a:rPr>
              <a:t>ACT-R model: reward increases (and consequently the utility)</a:t>
            </a:r>
          </a:p>
        </p:txBody>
      </p:sp>
      <p:grpSp>
        <p:nvGrpSpPr>
          <p:cNvPr id="4" name="Group 3">
            <a:extLst>
              <a:ext uri="{FF2B5EF4-FFF2-40B4-BE49-F238E27FC236}">
                <a16:creationId xmlns:a16="http://schemas.microsoft.com/office/drawing/2014/main" id="{76A9047C-646E-934B-AABA-E77AAB4237A6}"/>
              </a:ext>
            </a:extLst>
          </p:cNvPr>
          <p:cNvGrpSpPr/>
          <p:nvPr/>
        </p:nvGrpSpPr>
        <p:grpSpPr>
          <a:xfrm>
            <a:off x="1704718" y="1486989"/>
            <a:ext cx="6247750" cy="4469827"/>
            <a:chOff x="1704718" y="1486989"/>
            <a:chExt cx="6247750" cy="4469827"/>
          </a:xfrm>
        </p:grpSpPr>
        <p:pic>
          <p:nvPicPr>
            <p:cNvPr id="5" name="Picture 5">
              <a:extLst>
                <a:ext uri="{FF2B5EF4-FFF2-40B4-BE49-F238E27FC236}">
                  <a16:creationId xmlns:a16="http://schemas.microsoft.com/office/drawing/2014/main" id="{2FED409B-C08A-1B40-8FFA-93FF80A2EAA2}"/>
                </a:ext>
              </a:extLst>
            </p:cNvPr>
            <p:cNvPicPr>
              <a:picLocks noChangeAspect="1" noChangeArrowheads="1"/>
            </p:cNvPicPr>
            <p:nvPr/>
          </p:nvPicPr>
          <p:blipFill>
            <a:blip r:embed="rId3"/>
            <a:srcRect/>
            <a:stretch>
              <a:fillRect/>
            </a:stretch>
          </p:blipFill>
          <p:spPr bwMode="auto">
            <a:xfrm>
              <a:off x="1719943" y="1486989"/>
              <a:ext cx="6232525" cy="4459288"/>
            </a:xfrm>
            <a:prstGeom prst="rect">
              <a:avLst/>
            </a:prstGeom>
            <a:noFill/>
            <a:ln w="9525">
              <a:noFill/>
              <a:miter lim="800000"/>
              <a:headEnd/>
              <a:tailEnd/>
            </a:ln>
          </p:spPr>
        </p:pic>
        <p:sp>
          <p:nvSpPr>
            <p:cNvPr id="6" name="Rectangle 5">
              <a:extLst>
                <a:ext uri="{FF2B5EF4-FFF2-40B4-BE49-F238E27FC236}">
                  <a16:creationId xmlns:a16="http://schemas.microsoft.com/office/drawing/2014/main" id="{D44DEF92-7587-8643-8D00-6B8A16A92A94}"/>
                </a:ext>
              </a:extLst>
            </p:cNvPr>
            <p:cNvSpPr/>
            <p:nvPr/>
          </p:nvSpPr>
          <p:spPr>
            <a:xfrm>
              <a:off x="2074050" y="5587484"/>
              <a:ext cx="5752476" cy="369332"/>
            </a:xfrm>
            <a:prstGeom prst="rect">
              <a:avLst/>
            </a:prstGeom>
            <a:solidFill>
              <a:schemeClr val="bg1"/>
            </a:solidFill>
          </p:spPr>
          <p:txBody>
            <a:bodyPr wrap="square">
              <a:spAutoFit/>
            </a:bodyPr>
            <a:lstStyle/>
            <a:p>
              <a:pPr>
                <a:defRPr/>
              </a:pPr>
              <a:r>
                <a:rPr lang="en-US" dirty="0">
                  <a:ea typeface="ＭＳ Ｐゴシック" pitchFamily="-109" charset="-128"/>
                  <a:cs typeface="Gill Sans Light"/>
                </a:rPr>
                <a:t>Experimental probability of reward in the dominant option</a:t>
              </a:r>
            </a:p>
          </p:txBody>
        </p:sp>
        <p:sp>
          <p:nvSpPr>
            <p:cNvPr id="7" name="Rectangle 6">
              <a:extLst>
                <a:ext uri="{FF2B5EF4-FFF2-40B4-BE49-F238E27FC236}">
                  <a16:creationId xmlns:a16="http://schemas.microsoft.com/office/drawing/2014/main" id="{215EF4AD-7FEA-154D-B3A4-B2A28B6FE13C}"/>
                </a:ext>
              </a:extLst>
            </p:cNvPr>
            <p:cNvSpPr/>
            <p:nvPr/>
          </p:nvSpPr>
          <p:spPr>
            <a:xfrm rot="16200000">
              <a:off x="-206728" y="3528949"/>
              <a:ext cx="4192223" cy="369332"/>
            </a:xfrm>
            <a:prstGeom prst="rect">
              <a:avLst/>
            </a:prstGeom>
            <a:solidFill>
              <a:schemeClr val="bg1"/>
            </a:solidFill>
          </p:spPr>
          <p:txBody>
            <a:bodyPr wrap="none">
              <a:spAutoFit/>
            </a:bodyPr>
            <a:lstStyle/>
            <a:p>
              <a:pPr>
                <a:defRPr/>
              </a:pPr>
              <a:r>
                <a:rPr lang="en-US" dirty="0">
                  <a:ea typeface="ＭＳ Ｐゴシック" pitchFamily="-109" charset="-128"/>
                  <a:cs typeface="Gill Sans Light"/>
                </a:rPr>
                <a:t>Proportion of choices for dominant option</a:t>
              </a:r>
            </a:p>
          </p:txBody>
        </p:sp>
        <p:sp>
          <p:nvSpPr>
            <p:cNvPr id="8" name="TextBox 7">
              <a:extLst>
                <a:ext uri="{FF2B5EF4-FFF2-40B4-BE49-F238E27FC236}">
                  <a16:creationId xmlns:a16="http://schemas.microsoft.com/office/drawing/2014/main" id="{2C81ADEC-D51B-F243-89A0-57A0FC169EF0}"/>
                </a:ext>
              </a:extLst>
            </p:cNvPr>
            <p:cNvSpPr txBox="1"/>
            <p:nvPr/>
          </p:nvSpPr>
          <p:spPr>
            <a:xfrm>
              <a:off x="4008291" y="4124563"/>
              <a:ext cx="1124026" cy="369332"/>
            </a:xfrm>
            <a:prstGeom prst="rect">
              <a:avLst/>
            </a:prstGeom>
            <a:noFill/>
          </p:spPr>
          <p:txBody>
            <a:bodyPr wrap="none" rtlCol="0">
              <a:spAutoFit/>
            </a:bodyPr>
            <a:lstStyle/>
            <a:p>
              <a:r>
                <a:rPr lang="en-US" b="1" dirty="0">
                  <a:latin typeface="Source Sans Pro Semibold" panose="020B0503030403020204" pitchFamily="34" charset="0"/>
                  <a:ea typeface="Source Sans Pro Semibold" panose="020B0503030403020204" pitchFamily="34" charset="0"/>
                </a:rPr>
                <a:t>no payoff</a:t>
              </a:r>
            </a:p>
          </p:txBody>
        </p:sp>
        <p:sp>
          <p:nvSpPr>
            <p:cNvPr id="9" name="TextBox 8">
              <a:extLst>
                <a:ext uri="{FF2B5EF4-FFF2-40B4-BE49-F238E27FC236}">
                  <a16:creationId xmlns:a16="http://schemas.microsoft.com/office/drawing/2014/main" id="{B4CEF1D3-98C4-7F42-882A-2C4455474BA0}"/>
                </a:ext>
              </a:extLst>
            </p:cNvPr>
            <p:cNvSpPr txBox="1"/>
            <p:nvPr/>
          </p:nvSpPr>
          <p:spPr>
            <a:xfrm>
              <a:off x="3226698" y="2482611"/>
              <a:ext cx="906017" cy="646331"/>
            </a:xfrm>
            <a:prstGeom prst="rect">
              <a:avLst/>
            </a:prstGeom>
            <a:noFill/>
          </p:spPr>
          <p:txBody>
            <a:bodyPr wrap="none" rtlCol="0">
              <a:spAutoFit/>
            </a:bodyPr>
            <a:lstStyle/>
            <a:p>
              <a:r>
                <a:rPr lang="en-US" b="1" dirty="0">
                  <a:latin typeface="Source Sans Pro Semibold" panose="020B0503030403020204" pitchFamily="34" charset="0"/>
                  <a:ea typeface="Source Sans Pro Semibold" panose="020B0503030403020204" pitchFamily="34" charset="0"/>
                </a:rPr>
                <a:t>10 cent</a:t>
              </a:r>
              <a:br>
                <a:rPr lang="en-US" b="1" dirty="0">
                  <a:latin typeface="Source Sans Pro Semibold" panose="020B0503030403020204" pitchFamily="34" charset="0"/>
                  <a:ea typeface="Source Sans Pro Semibold" panose="020B0503030403020204" pitchFamily="34" charset="0"/>
                </a:rPr>
              </a:br>
              <a:r>
                <a:rPr lang="en-US" b="1" dirty="0">
                  <a:latin typeface="Source Sans Pro Semibold" panose="020B0503030403020204" pitchFamily="34" charset="0"/>
                  <a:ea typeface="Source Sans Pro Semibold" panose="020B0503030403020204" pitchFamily="34" charset="0"/>
                </a:rPr>
                <a:t>payoff</a:t>
              </a:r>
            </a:p>
          </p:txBody>
        </p:sp>
      </p:grpSp>
    </p:spTree>
    <p:extLst>
      <p:ext uri="{BB962C8B-B14F-4D97-AF65-F5344CB8AC3E}">
        <p14:creationId xmlns:p14="http://schemas.microsoft.com/office/powerpoint/2010/main" val="11250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771">
                                            <p:txEl>
                                              <p:pRg st="0" end="0"/>
                                            </p:txEl>
                                          </p:spTgt>
                                        </p:tgtEl>
                                        <p:attrNameLst>
                                          <p:attrName>style.visibility</p:attrName>
                                        </p:attrNameLst>
                                      </p:cBhvr>
                                      <p:to>
                                        <p:strVal val="visible"/>
                                      </p:to>
                                    </p:set>
                                    <p:animEffect transition="in" filter="fade">
                                      <p:cBhvr>
                                        <p:cTn id="12" dur="500"/>
                                        <p:tgtEl>
                                          <p:spTgt spid="327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57200" y="69346"/>
            <a:ext cx="8229600" cy="1348292"/>
          </a:xfrm>
        </p:spPr>
        <p:txBody>
          <a:bodyPr>
            <a:normAutofit/>
          </a:bodyPr>
          <a:lstStyle/>
          <a:p>
            <a:pPr>
              <a:defRPr/>
            </a:pPr>
            <a:r>
              <a:rPr lang="en-US" sz="3600" dirty="0"/>
              <a:t>What happens when we vary the rewards?</a:t>
            </a:r>
            <a:endParaRPr lang="en-US" sz="4800" dirty="0">
              <a:solidFill>
                <a:schemeClr val="tx1"/>
              </a:solidFill>
              <a:latin typeface="Times New Roman" pitchFamily="-109" charset="0"/>
              <a:ea typeface="ＭＳ Ｐゴシック" pitchFamily="-109" charset="-128"/>
              <a:cs typeface="ＭＳ Ｐゴシック" pitchFamily="-109" charset="-128"/>
            </a:endParaRPr>
          </a:p>
        </p:txBody>
      </p:sp>
      <p:grpSp>
        <p:nvGrpSpPr>
          <p:cNvPr id="2" name="Group 3"/>
          <p:cNvGrpSpPr>
            <a:grpSpLocks/>
          </p:cNvGrpSpPr>
          <p:nvPr/>
        </p:nvGrpSpPr>
        <p:grpSpPr bwMode="auto">
          <a:xfrm>
            <a:off x="1524000" y="1676400"/>
            <a:ext cx="6683375" cy="3962400"/>
            <a:chOff x="960" y="1056"/>
            <a:chExt cx="4210" cy="2496"/>
          </a:xfrm>
        </p:grpSpPr>
        <p:sp>
          <p:nvSpPr>
            <p:cNvPr id="90118" name="Text Box 4"/>
            <p:cNvSpPr txBox="1">
              <a:spLocks noChangeArrowheads="1"/>
            </p:cNvSpPr>
            <p:nvPr/>
          </p:nvSpPr>
          <p:spPr bwMode="auto">
            <a:xfrm>
              <a:off x="1008" y="3264"/>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.1</a:t>
              </a:r>
            </a:p>
          </p:txBody>
        </p:sp>
        <p:sp>
          <p:nvSpPr>
            <p:cNvPr id="90119" name="Text Box 5"/>
            <p:cNvSpPr txBox="1">
              <a:spLocks noChangeArrowheads="1"/>
            </p:cNvSpPr>
            <p:nvPr/>
          </p:nvSpPr>
          <p:spPr bwMode="auto">
            <a:xfrm>
              <a:off x="1536" y="3072"/>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.2</a:t>
              </a:r>
            </a:p>
          </p:txBody>
        </p:sp>
        <p:sp>
          <p:nvSpPr>
            <p:cNvPr id="90120" name="Text Box 6"/>
            <p:cNvSpPr txBox="1">
              <a:spLocks noChangeArrowheads="1"/>
            </p:cNvSpPr>
            <p:nvPr/>
          </p:nvSpPr>
          <p:spPr bwMode="auto">
            <a:xfrm>
              <a:off x="2112" y="2736"/>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.3</a:t>
              </a:r>
            </a:p>
          </p:txBody>
        </p:sp>
        <p:sp>
          <p:nvSpPr>
            <p:cNvPr id="90121" name="Text Box 7"/>
            <p:cNvSpPr txBox="1">
              <a:spLocks noChangeArrowheads="1"/>
            </p:cNvSpPr>
            <p:nvPr/>
          </p:nvSpPr>
          <p:spPr bwMode="auto">
            <a:xfrm>
              <a:off x="2640" y="2640"/>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.4</a:t>
              </a:r>
            </a:p>
          </p:txBody>
        </p:sp>
        <p:sp>
          <p:nvSpPr>
            <p:cNvPr id="90122" name="Text Box 8"/>
            <p:cNvSpPr txBox="1">
              <a:spLocks noChangeArrowheads="1"/>
            </p:cNvSpPr>
            <p:nvPr/>
          </p:nvSpPr>
          <p:spPr bwMode="auto">
            <a:xfrm>
              <a:off x="3168" y="1632"/>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.6</a:t>
              </a:r>
            </a:p>
          </p:txBody>
        </p:sp>
        <p:sp>
          <p:nvSpPr>
            <p:cNvPr id="90123" name="Text Box 9"/>
            <p:cNvSpPr txBox="1">
              <a:spLocks noChangeArrowheads="1"/>
            </p:cNvSpPr>
            <p:nvPr/>
          </p:nvSpPr>
          <p:spPr bwMode="auto">
            <a:xfrm>
              <a:off x="3744" y="1344"/>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.7</a:t>
              </a:r>
            </a:p>
          </p:txBody>
        </p:sp>
        <p:sp>
          <p:nvSpPr>
            <p:cNvPr id="90124" name="Text Box 10"/>
            <p:cNvSpPr txBox="1">
              <a:spLocks noChangeArrowheads="1"/>
            </p:cNvSpPr>
            <p:nvPr/>
          </p:nvSpPr>
          <p:spPr bwMode="auto">
            <a:xfrm>
              <a:off x="4320" y="1152"/>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.8</a:t>
              </a:r>
            </a:p>
          </p:txBody>
        </p:sp>
        <p:sp>
          <p:nvSpPr>
            <p:cNvPr id="90125" name="Text Box 11"/>
            <p:cNvSpPr txBox="1">
              <a:spLocks noChangeArrowheads="1"/>
            </p:cNvSpPr>
            <p:nvPr/>
          </p:nvSpPr>
          <p:spPr bwMode="auto">
            <a:xfrm>
              <a:off x="4848" y="1056"/>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.9</a:t>
              </a:r>
            </a:p>
          </p:txBody>
        </p:sp>
        <p:sp>
          <p:nvSpPr>
            <p:cNvPr id="90126" name="Text Box 12"/>
            <p:cNvSpPr txBox="1">
              <a:spLocks noChangeArrowheads="1"/>
            </p:cNvSpPr>
            <p:nvPr/>
          </p:nvSpPr>
          <p:spPr bwMode="auto">
            <a:xfrm>
              <a:off x="1670" y="1142"/>
              <a:ext cx="1412" cy="518"/>
            </a:xfrm>
            <a:prstGeom prst="rect">
              <a:avLst/>
            </a:prstGeom>
            <a:noFill/>
            <a:ln w="9525">
              <a:noFill/>
              <a:miter lim="800000"/>
              <a:headEnd/>
              <a:tailEnd/>
            </a:ln>
          </p:spPr>
          <p:txBody>
            <a:bodyPr wrap="none">
              <a:prstTxWarp prst="textNoShape">
                <a:avLst/>
              </a:prstTxWarp>
              <a:spAutoFit/>
            </a:bodyPr>
            <a:lstStyle/>
            <a:p>
              <a:r>
                <a:rPr lang="en-US"/>
                <a:t>Proportion Right</a:t>
              </a:r>
            </a:p>
            <a:p>
              <a:r>
                <a:rPr lang="en-US"/>
                <a:t>Button Correct</a:t>
              </a:r>
            </a:p>
          </p:txBody>
        </p:sp>
        <p:sp>
          <p:nvSpPr>
            <p:cNvPr id="90127" name="AutoShape 13"/>
            <p:cNvSpPr>
              <a:spLocks/>
            </p:cNvSpPr>
            <p:nvPr/>
          </p:nvSpPr>
          <p:spPr bwMode="auto">
            <a:xfrm rot="4114539">
              <a:off x="3831" y="249"/>
              <a:ext cx="449" cy="2064"/>
            </a:xfrm>
            <a:prstGeom prst="leftBrace">
              <a:avLst>
                <a:gd name="adj1" fmla="val 38307"/>
                <a:gd name="adj2" fmla="val 50000"/>
              </a:avLst>
            </a:prstGeom>
            <a:noFill/>
            <a:ln w="25400">
              <a:solidFill>
                <a:schemeClr val="tx1"/>
              </a:solidFill>
              <a:round/>
              <a:headEnd/>
              <a:tailEnd/>
            </a:ln>
          </p:spPr>
          <p:txBody>
            <a:bodyPr wrap="none" anchor="ctr">
              <a:prstTxWarp prst="textNoShape">
                <a:avLst/>
              </a:prstTxWarp>
            </a:bodyPr>
            <a:lstStyle/>
            <a:p>
              <a:endParaRPr lang="en-US"/>
            </a:p>
          </p:txBody>
        </p:sp>
        <p:sp>
          <p:nvSpPr>
            <p:cNvPr id="90128" name="AutoShape 14"/>
            <p:cNvSpPr>
              <a:spLocks/>
            </p:cNvSpPr>
            <p:nvPr/>
          </p:nvSpPr>
          <p:spPr bwMode="auto">
            <a:xfrm rot="-6780996">
              <a:off x="1852" y="2180"/>
              <a:ext cx="327" cy="2111"/>
            </a:xfrm>
            <a:prstGeom prst="leftBrace">
              <a:avLst>
                <a:gd name="adj1" fmla="val 53797"/>
                <a:gd name="adj2" fmla="val 50000"/>
              </a:avLst>
            </a:prstGeom>
            <a:noFill/>
            <a:ln w="25400">
              <a:solidFill>
                <a:schemeClr val="tx1"/>
              </a:solidFill>
              <a:round/>
              <a:headEnd/>
              <a:tailEnd/>
            </a:ln>
          </p:spPr>
          <p:txBody>
            <a:bodyPr wrap="none" anchor="ctr">
              <a:prstTxWarp prst="textNoShape">
                <a:avLst/>
              </a:prstTxWarp>
            </a:bodyPr>
            <a:lstStyle/>
            <a:p>
              <a:endParaRPr lang="en-US"/>
            </a:p>
          </p:txBody>
        </p:sp>
        <p:sp>
          <p:nvSpPr>
            <p:cNvPr id="90129" name="Line 15"/>
            <p:cNvSpPr>
              <a:spLocks noChangeShapeType="1"/>
            </p:cNvSpPr>
            <p:nvPr/>
          </p:nvSpPr>
          <p:spPr bwMode="auto">
            <a:xfrm flipV="1">
              <a:off x="2928" y="1152"/>
              <a:ext cx="1008" cy="24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sp>
          <p:nvSpPr>
            <p:cNvPr id="90130" name="Line 16"/>
            <p:cNvSpPr>
              <a:spLocks noChangeShapeType="1"/>
            </p:cNvSpPr>
            <p:nvPr/>
          </p:nvSpPr>
          <p:spPr bwMode="auto">
            <a:xfrm flipH="1">
              <a:off x="2064" y="1632"/>
              <a:ext cx="288" cy="1536"/>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grpSp>
      <p:pic>
        <p:nvPicPr>
          <p:cNvPr id="90117" name="Picture 17"/>
          <p:cNvPicPr>
            <a:picLocks noChangeAspect="1" noChangeArrowheads="1"/>
          </p:cNvPicPr>
          <p:nvPr/>
        </p:nvPicPr>
        <p:blipFill>
          <a:blip r:embed="rId3"/>
          <a:srcRect/>
          <a:stretch>
            <a:fillRect/>
          </a:stretch>
        </p:blipFill>
        <p:spPr bwMode="auto">
          <a:xfrm>
            <a:off x="304800" y="927100"/>
            <a:ext cx="8674100" cy="5930900"/>
          </a:xfrm>
          <a:prstGeom prst="rect">
            <a:avLst/>
          </a:prstGeom>
          <a:noFill/>
          <a:ln w="9525">
            <a:noFill/>
            <a:miter lim="800000"/>
            <a:headEnd/>
            <a:tailEnd/>
          </a:ln>
        </p:spPr>
      </p:pic>
      <p:sp>
        <p:nvSpPr>
          <p:cNvPr id="3" name="TextBox 2">
            <a:extLst>
              <a:ext uri="{FF2B5EF4-FFF2-40B4-BE49-F238E27FC236}">
                <a16:creationId xmlns:a16="http://schemas.microsoft.com/office/drawing/2014/main" id="{51A719E1-A0B8-3A4C-83AF-090039C42EE1}"/>
              </a:ext>
            </a:extLst>
          </p:cNvPr>
          <p:cNvSpPr txBox="1"/>
          <p:nvPr/>
        </p:nvSpPr>
        <p:spPr>
          <a:xfrm>
            <a:off x="6341441" y="4572000"/>
            <a:ext cx="998192" cy="461665"/>
          </a:xfrm>
          <a:prstGeom prst="rect">
            <a:avLst/>
          </a:prstGeom>
          <a:solidFill>
            <a:schemeClr val="bg1"/>
          </a:solidFill>
        </p:spPr>
        <p:txBody>
          <a:bodyPr wrap="square" rtlCol="0">
            <a:spAutoFit/>
          </a:bodyPr>
          <a:lstStyle/>
          <a:p>
            <a:r>
              <a:rPr lang="en-NL" sz="2400" dirty="0"/>
              <a:t>Model</a:t>
            </a:r>
          </a:p>
        </p:txBody>
      </p:sp>
    </p:spTree>
    <p:extLst>
      <p:ext uri="{BB962C8B-B14F-4D97-AF65-F5344CB8AC3E}">
        <p14:creationId xmlns:p14="http://schemas.microsoft.com/office/powerpoint/2010/main" val="320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How are utilities learned?</a:t>
            </a:r>
          </a:p>
        </p:txBody>
      </p:sp>
      <p:pic>
        <p:nvPicPr>
          <p:cNvPr id="93188" name="Picture 3"/>
          <p:cNvPicPr>
            <a:picLocks noChangeAspect="1"/>
          </p:cNvPicPr>
          <p:nvPr/>
        </p:nvPicPr>
        <p:blipFill>
          <a:blip r:embed="rId3"/>
          <a:srcRect/>
          <a:stretch>
            <a:fillRect/>
          </a:stretch>
        </p:blipFill>
        <p:spPr bwMode="auto">
          <a:xfrm>
            <a:off x="2220777" y="2483067"/>
            <a:ext cx="4515173" cy="3196525"/>
          </a:xfrm>
          <a:prstGeom prst="rect">
            <a:avLst/>
          </a:prstGeom>
          <a:noFill/>
          <a:ln w="9525">
            <a:noFill/>
            <a:miter lim="800000"/>
            <a:headEnd/>
            <a:tailEnd/>
          </a:ln>
        </p:spPr>
      </p:pic>
      <p:sp>
        <p:nvSpPr>
          <p:cNvPr id="4" name="Rectangle 3"/>
          <p:cNvSpPr/>
          <p:nvPr/>
        </p:nvSpPr>
        <p:spPr bwMode="auto">
          <a:xfrm>
            <a:off x="2445502" y="4779022"/>
            <a:ext cx="1269991" cy="1549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5"/>
          <p:cNvSpPr/>
          <p:nvPr/>
        </p:nvSpPr>
        <p:spPr>
          <a:xfrm>
            <a:off x="2879068" y="2000360"/>
            <a:ext cx="3385863" cy="461665"/>
          </a:xfrm>
          <a:prstGeom prst="rect">
            <a:avLst/>
          </a:prstGeom>
        </p:spPr>
        <p:txBody>
          <a:bodyPr wrap="none">
            <a:spAutoFit/>
          </a:bodyPr>
          <a:lstStyle/>
          <a:p>
            <a:r>
              <a:rPr lang="en-US" sz="2400" b="1">
                <a:latin typeface="Source Sans Pro Semibold" charset="0"/>
                <a:ea typeface="Source Sans Pro Semibold" charset="0"/>
                <a:cs typeface="Source Sans Pro Semibold" charset="0"/>
              </a:rPr>
              <a:t>Reinforcement Learning</a:t>
            </a:r>
          </a:p>
        </p:txBody>
      </p:sp>
    </p:spTree>
    <p:extLst>
      <p:ext uri="{BB962C8B-B14F-4D97-AF65-F5344CB8AC3E}">
        <p14:creationId xmlns:p14="http://schemas.microsoft.com/office/powerpoint/2010/main" val="40073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188"/>
                                        </p:tgtEl>
                                        <p:attrNameLst>
                                          <p:attrName>style.visibility</p:attrName>
                                        </p:attrNameLst>
                                      </p:cBhvr>
                                      <p:to>
                                        <p:strVal val="visible"/>
                                      </p:to>
                                    </p:set>
                                    <p:animEffect transition="in" filter="fade">
                                      <p:cBhvr>
                                        <p:cTn id="7" dur="500"/>
                                        <p:tgtEl>
                                          <p:spTgt spid="93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normAutofit/>
          </a:bodyPr>
          <a:lstStyle/>
          <a:p>
            <a:pPr eaLnBrk="1" hangingPunct="1">
              <a:defRPr/>
            </a:pPr>
            <a:r>
              <a:rPr lang="en-US" dirty="0">
                <a:ea typeface="ＭＳ Ｐゴシック" pitchFamily="-109" charset="-128"/>
                <a:cs typeface="ＭＳ Ｐゴシック" pitchFamily="-109" charset="-128"/>
              </a:rPr>
              <a:t>Reinforcement Learning</a:t>
            </a:r>
          </a:p>
        </p:txBody>
      </p:sp>
      <p:sp>
        <p:nvSpPr>
          <p:cNvPr id="147460" name="Rectangle 4"/>
          <p:cNvSpPr>
            <a:spLocks noChangeArrowheads="1"/>
          </p:cNvSpPr>
          <p:nvPr/>
        </p:nvSpPr>
        <p:spPr bwMode="auto">
          <a:xfrm>
            <a:off x="12192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1</a:t>
            </a:r>
          </a:p>
        </p:txBody>
      </p:sp>
      <p:sp>
        <p:nvSpPr>
          <p:cNvPr id="147461" name="Rectangle 5"/>
          <p:cNvSpPr>
            <a:spLocks noChangeArrowheads="1"/>
          </p:cNvSpPr>
          <p:nvPr/>
        </p:nvSpPr>
        <p:spPr bwMode="auto">
          <a:xfrm>
            <a:off x="28194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2</a:t>
            </a:r>
          </a:p>
        </p:txBody>
      </p:sp>
      <p:sp>
        <p:nvSpPr>
          <p:cNvPr id="147462" name="Rectangle 6"/>
          <p:cNvSpPr>
            <a:spLocks noChangeArrowheads="1"/>
          </p:cNvSpPr>
          <p:nvPr/>
        </p:nvSpPr>
        <p:spPr bwMode="auto">
          <a:xfrm>
            <a:off x="44958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3</a:t>
            </a:r>
          </a:p>
        </p:txBody>
      </p:sp>
      <p:sp>
        <p:nvSpPr>
          <p:cNvPr id="147463" name="Rectangle 7"/>
          <p:cNvSpPr>
            <a:spLocks noChangeArrowheads="1"/>
          </p:cNvSpPr>
          <p:nvPr/>
        </p:nvSpPr>
        <p:spPr bwMode="auto">
          <a:xfrm>
            <a:off x="61722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4</a:t>
            </a:r>
          </a:p>
        </p:txBody>
      </p:sp>
      <p:sp>
        <p:nvSpPr>
          <p:cNvPr id="22540" name="Line 13"/>
          <p:cNvSpPr>
            <a:spLocks noChangeShapeType="1"/>
          </p:cNvSpPr>
          <p:nvPr/>
        </p:nvSpPr>
        <p:spPr bwMode="auto">
          <a:xfrm flipV="1">
            <a:off x="7331075" y="441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2541" name="Text Box 14"/>
          <p:cNvSpPr txBox="1">
            <a:spLocks noChangeArrowheads="1"/>
          </p:cNvSpPr>
          <p:nvPr/>
        </p:nvSpPr>
        <p:spPr bwMode="auto">
          <a:xfrm>
            <a:off x="7239000" y="5105400"/>
            <a:ext cx="1512888" cy="457200"/>
          </a:xfrm>
          <a:prstGeom prst="rect">
            <a:avLst/>
          </a:prstGeom>
          <a:noFill/>
          <a:ln w="9525">
            <a:noFill/>
            <a:miter lim="800000"/>
            <a:headEnd/>
            <a:tailEnd/>
          </a:ln>
        </p:spPr>
        <p:txBody>
          <a:bodyPr wrap="none">
            <a:prstTxWarp prst="textNoShape">
              <a:avLst/>
            </a:prstTxWarp>
            <a:spAutoFit/>
          </a:bodyPr>
          <a:lstStyle/>
          <a:p>
            <a:r>
              <a:rPr lang="en-US"/>
              <a:t>Reward 10</a:t>
            </a:r>
          </a:p>
        </p:txBody>
      </p:sp>
      <p:sp>
        <p:nvSpPr>
          <p:cNvPr id="22542" name="Text Box 15"/>
          <p:cNvSpPr txBox="1">
            <a:spLocks noChangeArrowheads="1"/>
          </p:cNvSpPr>
          <p:nvPr/>
        </p:nvSpPr>
        <p:spPr bwMode="auto">
          <a:xfrm>
            <a:off x="4495800" y="4570413"/>
            <a:ext cx="609787" cy="369332"/>
          </a:xfrm>
          <a:prstGeom prst="rect">
            <a:avLst/>
          </a:prstGeom>
          <a:noFill/>
          <a:ln w="9525">
            <a:noFill/>
            <a:miter lim="800000"/>
            <a:headEnd/>
            <a:tailEnd/>
          </a:ln>
        </p:spPr>
        <p:txBody>
          <a:bodyPr wrap="none">
            <a:prstTxWarp prst="textNoShape">
              <a:avLst/>
            </a:prstTxWarp>
            <a:spAutoFit/>
          </a:bodyPr>
          <a:lstStyle/>
          <a:p>
            <a:r>
              <a:rPr lang="en-US" sz="1800" dirty="0"/>
              <a:t>V=0</a:t>
            </a:r>
          </a:p>
        </p:txBody>
      </p:sp>
      <p:sp>
        <p:nvSpPr>
          <p:cNvPr id="22543" name="Rectangle 16"/>
          <p:cNvSpPr>
            <a:spLocks noChangeArrowheads="1"/>
          </p:cNvSpPr>
          <p:nvPr/>
        </p:nvSpPr>
        <p:spPr bwMode="auto">
          <a:xfrm>
            <a:off x="2819400" y="4570413"/>
            <a:ext cx="609787" cy="369332"/>
          </a:xfrm>
          <a:prstGeom prst="rect">
            <a:avLst/>
          </a:prstGeom>
          <a:noFill/>
          <a:ln w="9525">
            <a:noFill/>
            <a:miter lim="800000"/>
            <a:headEnd/>
            <a:tailEnd/>
          </a:ln>
        </p:spPr>
        <p:txBody>
          <a:bodyPr wrap="none">
            <a:prstTxWarp prst="textNoShape">
              <a:avLst/>
            </a:prstTxWarp>
            <a:spAutoFit/>
          </a:bodyPr>
          <a:lstStyle/>
          <a:p>
            <a:r>
              <a:rPr lang="en-US" sz="1800" dirty="0"/>
              <a:t>V=0</a:t>
            </a:r>
          </a:p>
        </p:txBody>
      </p:sp>
      <p:sp>
        <p:nvSpPr>
          <p:cNvPr id="22544" name="Rectangle 17"/>
          <p:cNvSpPr>
            <a:spLocks noChangeArrowheads="1"/>
          </p:cNvSpPr>
          <p:nvPr/>
        </p:nvSpPr>
        <p:spPr bwMode="auto">
          <a:xfrm>
            <a:off x="1219200" y="4570413"/>
            <a:ext cx="609787" cy="369332"/>
          </a:xfrm>
          <a:prstGeom prst="rect">
            <a:avLst/>
          </a:prstGeom>
          <a:noFill/>
          <a:ln w="9525">
            <a:noFill/>
            <a:miter lim="800000"/>
            <a:headEnd/>
            <a:tailEnd/>
          </a:ln>
        </p:spPr>
        <p:txBody>
          <a:bodyPr wrap="none">
            <a:prstTxWarp prst="textNoShape">
              <a:avLst/>
            </a:prstTxWarp>
            <a:spAutoFit/>
          </a:bodyPr>
          <a:lstStyle/>
          <a:p>
            <a:r>
              <a:rPr lang="en-US" sz="1800" dirty="0"/>
              <a:t>V=0</a:t>
            </a:r>
          </a:p>
        </p:txBody>
      </p:sp>
      <p:cxnSp>
        <p:nvCxnSpPr>
          <p:cNvPr id="22545" name="AutoShape 18"/>
          <p:cNvCxnSpPr>
            <a:cxnSpLocks noChangeShapeType="1"/>
            <a:stCxn id="147460" idx="3"/>
            <a:endCxn id="147461" idx="1"/>
          </p:cNvCxnSpPr>
          <p:nvPr/>
        </p:nvCxnSpPr>
        <p:spPr bwMode="auto">
          <a:xfrm>
            <a:off x="2286000" y="4037013"/>
            <a:ext cx="533400" cy="0"/>
          </a:xfrm>
          <a:prstGeom prst="straightConnector1">
            <a:avLst/>
          </a:prstGeom>
          <a:noFill/>
          <a:ln w="9525">
            <a:solidFill>
              <a:schemeClr val="tx1"/>
            </a:solidFill>
            <a:round/>
            <a:headEnd/>
            <a:tailEnd type="triangle" w="med" len="med"/>
          </a:ln>
        </p:spPr>
      </p:cxnSp>
      <p:cxnSp>
        <p:nvCxnSpPr>
          <p:cNvPr id="22546" name="AutoShape 19"/>
          <p:cNvCxnSpPr>
            <a:cxnSpLocks noChangeShapeType="1"/>
            <a:stCxn id="147461" idx="3"/>
            <a:endCxn id="147462" idx="1"/>
          </p:cNvCxnSpPr>
          <p:nvPr/>
        </p:nvCxnSpPr>
        <p:spPr bwMode="auto">
          <a:xfrm>
            <a:off x="3886200" y="4037013"/>
            <a:ext cx="609600" cy="0"/>
          </a:xfrm>
          <a:prstGeom prst="straightConnector1">
            <a:avLst/>
          </a:prstGeom>
          <a:noFill/>
          <a:ln w="9525">
            <a:solidFill>
              <a:schemeClr val="tx1"/>
            </a:solidFill>
            <a:round/>
            <a:headEnd/>
            <a:tailEnd type="triangle" w="med" len="med"/>
          </a:ln>
        </p:spPr>
      </p:cxnSp>
      <p:cxnSp>
        <p:nvCxnSpPr>
          <p:cNvPr id="22547" name="AutoShape 20"/>
          <p:cNvCxnSpPr>
            <a:cxnSpLocks noChangeShapeType="1"/>
            <a:stCxn id="147462" idx="3"/>
            <a:endCxn id="147463" idx="1"/>
          </p:cNvCxnSpPr>
          <p:nvPr/>
        </p:nvCxnSpPr>
        <p:spPr bwMode="auto">
          <a:xfrm>
            <a:off x="5562600" y="4037013"/>
            <a:ext cx="609600" cy="0"/>
          </a:xfrm>
          <a:prstGeom prst="straightConnector1">
            <a:avLst/>
          </a:prstGeom>
          <a:noFill/>
          <a:ln w="9525">
            <a:solidFill>
              <a:schemeClr val="tx1"/>
            </a:solidFill>
            <a:round/>
            <a:headEnd/>
            <a:tailEnd type="triangle" w="med" len="med"/>
          </a:ln>
        </p:spPr>
      </p:cxnSp>
      <p:sp>
        <p:nvSpPr>
          <p:cNvPr id="22548" name="Text Box 15"/>
          <p:cNvSpPr txBox="1">
            <a:spLocks noChangeArrowheads="1"/>
          </p:cNvSpPr>
          <p:nvPr/>
        </p:nvSpPr>
        <p:spPr bwMode="auto">
          <a:xfrm>
            <a:off x="6248400" y="4572000"/>
            <a:ext cx="609787" cy="369332"/>
          </a:xfrm>
          <a:prstGeom prst="rect">
            <a:avLst/>
          </a:prstGeom>
          <a:noFill/>
          <a:ln w="9525">
            <a:noFill/>
            <a:miter lim="800000"/>
            <a:headEnd/>
            <a:tailEnd/>
          </a:ln>
        </p:spPr>
        <p:txBody>
          <a:bodyPr wrap="none">
            <a:prstTxWarp prst="textNoShape">
              <a:avLst/>
            </a:prstTxWarp>
            <a:spAutoFit/>
          </a:bodyPr>
          <a:lstStyle/>
          <a:p>
            <a:r>
              <a:rPr lang="en-US" sz="1800" dirty="0"/>
              <a:t>V=0</a:t>
            </a:r>
          </a:p>
        </p:txBody>
      </p:sp>
    </p:spTree>
    <p:extLst>
      <p:ext uri="{BB962C8B-B14F-4D97-AF65-F5344CB8AC3E}">
        <p14:creationId xmlns:p14="http://schemas.microsoft.com/office/powerpoint/2010/main" val="16336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normAutofit/>
          </a:bodyPr>
          <a:lstStyle/>
          <a:p>
            <a:pPr eaLnBrk="1" hangingPunct="1">
              <a:defRPr/>
            </a:pPr>
            <a:r>
              <a:rPr lang="en-US" dirty="0">
                <a:ea typeface="ＭＳ Ｐゴシック" pitchFamily="-109" charset="-128"/>
                <a:cs typeface="ＭＳ Ｐゴシック" pitchFamily="-109" charset="-128"/>
              </a:rPr>
              <a:t>Reinforcement Learning</a:t>
            </a:r>
          </a:p>
        </p:txBody>
      </p:sp>
      <p:sp>
        <p:nvSpPr>
          <p:cNvPr id="147459" name="Rectangle 3"/>
          <p:cNvSpPr>
            <a:spLocks noGrp="1" noChangeArrowheads="1"/>
          </p:cNvSpPr>
          <p:nvPr>
            <p:ph type="body" sz="quarter" idx="10"/>
          </p:nvPr>
        </p:nvSpPr>
        <p:spPr/>
        <p:txBody>
          <a:bodyPr/>
          <a:lstStyle/>
          <a:p>
            <a:pPr>
              <a:defRPr/>
            </a:pPr>
            <a:r>
              <a:rPr lang="en-US" b="1" dirty="0">
                <a:latin typeface="Source Sans Pro Semibold" panose="020B0503030403020204" pitchFamily="34" charset="0"/>
                <a:ea typeface="Source Sans Pro Semibold" panose="020B0503030403020204" pitchFamily="34" charset="0"/>
                <a:cs typeface="ＭＳ Ｐゴシック" pitchFamily="-109" charset="-128"/>
              </a:rPr>
              <a:t>Learning</a:t>
            </a:r>
            <a:r>
              <a:rPr lang="en-US" dirty="0">
                <a:ea typeface="ＭＳ Ｐゴシック" pitchFamily="-109" charset="-128"/>
                <a:cs typeface="ＭＳ Ｐゴシック" pitchFamily="-109" charset="-128"/>
              </a:rPr>
              <a:t> is controlled by a learning rate alpha</a:t>
            </a:r>
          </a:p>
          <a:p>
            <a:pPr>
              <a:defRPr/>
            </a:pPr>
            <a:endParaRPr lang="en-US" dirty="0">
              <a:ea typeface="ＭＳ Ｐゴシック" pitchFamily="-109" charset="-128"/>
              <a:cs typeface="ＭＳ Ｐゴシック" pitchFamily="-109" charset="-128"/>
            </a:endParaRPr>
          </a:p>
        </p:txBody>
      </p:sp>
      <p:sp>
        <p:nvSpPr>
          <p:cNvPr id="147460" name="Rectangle 4"/>
          <p:cNvSpPr>
            <a:spLocks noChangeArrowheads="1"/>
          </p:cNvSpPr>
          <p:nvPr/>
        </p:nvSpPr>
        <p:spPr bwMode="auto">
          <a:xfrm>
            <a:off x="12192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1</a:t>
            </a:r>
          </a:p>
        </p:txBody>
      </p:sp>
      <p:sp>
        <p:nvSpPr>
          <p:cNvPr id="147461" name="Rectangle 5"/>
          <p:cNvSpPr>
            <a:spLocks noChangeArrowheads="1"/>
          </p:cNvSpPr>
          <p:nvPr/>
        </p:nvSpPr>
        <p:spPr bwMode="auto">
          <a:xfrm>
            <a:off x="28194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2</a:t>
            </a:r>
          </a:p>
        </p:txBody>
      </p:sp>
      <p:sp>
        <p:nvSpPr>
          <p:cNvPr id="147462" name="Rectangle 6"/>
          <p:cNvSpPr>
            <a:spLocks noChangeArrowheads="1"/>
          </p:cNvSpPr>
          <p:nvPr/>
        </p:nvSpPr>
        <p:spPr bwMode="auto">
          <a:xfrm>
            <a:off x="44958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3</a:t>
            </a:r>
          </a:p>
        </p:txBody>
      </p:sp>
      <p:sp>
        <p:nvSpPr>
          <p:cNvPr id="147463" name="Rectangle 7"/>
          <p:cNvSpPr>
            <a:spLocks noChangeArrowheads="1"/>
          </p:cNvSpPr>
          <p:nvPr/>
        </p:nvSpPr>
        <p:spPr bwMode="auto">
          <a:xfrm>
            <a:off x="61722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4</a:t>
            </a:r>
          </a:p>
        </p:txBody>
      </p:sp>
      <p:sp>
        <p:nvSpPr>
          <p:cNvPr id="22540" name="Line 13"/>
          <p:cNvSpPr>
            <a:spLocks noChangeShapeType="1"/>
          </p:cNvSpPr>
          <p:nvPr/>
        </p:nvSpPr>
        <p:spPr bwMode="auto">
          <a:xfrm flipV="1">
            <a:off x="7331075" y="441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2541" name="Text Box 14"/>
          <p:cNvSpPr txBox="1">
            <a:spLocks noChangeArrowheads="1"/>
          </p:cNvSpPr>
          <p:nvPr/>
        </p:nvSpPr>
        <p:spPr bwMode="auto">
          <a:xfrm>
            <a:off x="7239000" y="5105400"/>
            <a:ext cx="1512888" cy="457200"/>
          </a:xfrm>
          <a:prstGeom prst="rect">
            <a:avLst/>
          </a:prstGeom>
          <a:noFill/>
          <a:ln w="9525">
            <a:noFill/>
            <a:miter lim="800000"/>
            <a:headEnd/>
            <a:tailEnd/>
          </a:ln>
        </p:spPr>
        <p:txBody>
          <a:bodyPr wrap="none">
            <a:prstTxWarp prst="textNoShape">
              <a:avLst/>
            </a:prstTxWarp>
            <a:spAutoFit/>
          </a:bodyPr>
          <a:lstStyle/>
          <a:p>
            <a:r>
              <a:rPr lang="en-US"/>
              <a:t>Reward 10</a:t>
            </a:r>
          </a:p>
        </p:txBody>
      </p:sp>
      <p:sp>
        <p:nvSpPr>
          <p:cNvPr id="22542" name="Text Box 15"/>
          <p:cNvSpPr txBox="1">
            <a:spLocks noChangeArrowheads="1"/>
          </p:cNvSpPr>
          <p:nvPr/>
        </p:nvSpPr>
        <p:spPr bwMode="auto">
          <a:xfrm>
            <a:off x="4495800" y="4570413"/>
            <a:ext cx="609787" cy="369332"/>
          </a:xfrm>
          <a:prstGeom prst="rect">
            <a:avLst/>
          </a:prstGeom>
          <a:noFill/>
          <a:ln w="9525">
            <a:noFill/>
            <a:miter lim="800000"/>
            <a:headEnd/>
            <a:tailEnd/>
          </a:ln>
        </p:spPr>
        <p:txBody>
          <a:bodyPr wrap="none">
            <a:prstTxWarp prst="textNoShape">
              <a:avLst/>
            </a:prstTxWarp>
            <a:spAutoFit/>
          </a:bodyPr>
          <a:lstStyle/>
          <a:p>
            <a:r>
              <a:rPr lang="en-US" sz="1800" dirty="0"/>
              <a:t>V=0</a:t>
            </a:r>
          </a:p>
        </p:txBody>
      </p:sp>
      <p:sp>
        <p:nvSpPr>
          <p:cNvPr id="22543" name="Rectangle 16"/>
          <p:cNvSpPr>
            <a:spLocks noChangeArrowheads="1"/>
          </p:cNvSpPr>
          <p:nvPr/>
        </p:nvSpPr>
        <p:spPr bwMode="auto">
          <a:xfrm>
            <a:off x="2819400" y="4570413"/>
            <a:ext cx="609787" cy="369332"/>
          </a:xfrm>
          <a:prstGeom prst="rect">
            <a:avLst/>
          </a:prstGeom>
          <a:noFill/>
          <a:ln w="9525">
            <a:noFill/>
            <a:miter lim="800000"/>
            <a:headEnd/>
            <a:tailEnd/>
          </a:ln>
        </p:spPr>
        <p:txBody>
          <a:bodyPr wrap="none">
            <a:prstTxWarp prst="textNoShape">
              <a:avLst/>
            </a:prstTxWarp>
            <a:spAutoFit/>
          </a:bodyPr>
          <a:lstStyle/>
          <a:p>
            <a:r>
              <a:rPr lang="en-US" sz="1800" dirty="0"/>
              <a:t>V=0</a:t>
            </a:r>
          </a:p>
        </p:txBody>
      </p:sp>
      <p:sp>
        <p:nvSpPr>
          <p:cNvPr id="22544" name="Rectangle 17"/>
          <p:cNvSpPr>
            <a:spLocks noChangeArrowheads="1"/>
          </p:cNvSpPr>
          <p:nvPr/>
        </p:nvSpPr>
        <p:spPr bwMode="auto">
          <a:xfrm>
            <a:off x="1219200" y="4570413"/>
            <a:ext cx="609787" cy="369332"/>
          </a:xfrm>
          <a:prstGeom prst="rect">
            <a:avLst/>
          </a:prstGeom>
          <a:noFill/>
          <a:ln w="9525">
            <a:noFill/>
            <a:miter lim="800000"/>
            <a:headEnd/>
            <a:tailEnd/>
          </a:ln>
        </p:spPr>
        <p:txBody>
          <a:bodyPr wrap="none">
            <a:prstTxWarp prst="textNoShape">
              <a:avLst/>
            </a:prstTxWarp>
            <a:spAutoFit/>
          </a:bodyPr>
          <a:lstStyle/>
          <a:p>
            <a:r>
              <a:rPr lang="en-US" sz="1800" dirty="0"/>
              <a:t>V=0</a:t>
            </a:r>
          </a:p>
        </p:txBody>
      </p:sp>
      <p:cxnSp>
        <p:nvCxnSpPr>
          <p:cNvPr id="22545" name="AutoShape 18"/>
          <p:cNvCxnSpPr>
            <a:cxnSpLocks noChangeShapeType="1"/>
            <a:stCxn id="147460" idx="3"/>
            <a:endCxn id="147461" idx="1"/>
          </p:cNvCxnSpPr>
          <p:nvPr/>
        </p:nvCxnSpPr>
        <p:spPr bwMode="auto">
          <a:xfrm>
            <a:off x="2286000" y="4037013"/>
            <a:ext cx="533400" cy="0"/>
          </a:xfrm>
          <a:prstGeom prst="straightConnector1">
            <a:avLst/>
          </a:prstGeom>
          <a:noFill/>
          <a:ln w="9525">
            <a:solidFill>
              <a:schemeClr val="tx1"/>
            </a:solidFill>
            <a:round/>
            <a:headEnd/>
            <a:tailEnd type="triangle" w="med" len="med"/>
          </a:ln>
        </p:spPr>
      </p:cxnSp>
      <p:cxnSp>
        <p:nvCxnSpPr>
          <p:cNvPr id="22546" name="AutoShape 19"/>
          <p:cNvCxnSpPr>
            <a:cxnSpLocks noChangeShapeType="1"/>
            <a:stCxn id="147461" idx="3"/>
            <a:endCxn id="147462" idx="1"/>
          </p:cNvCxnSpPr>
          <p:nvPr/>
        </p:nvCxnSpPr>
        <p:spPr bwMode="auto">
          <a:xfrm>
            <a:off x="3886200" y="4037013"/>
            <a:ext cx="609600" cy="0"/>
          </a:xfrm>
          <a:prstGeom prst="straightConnector1">
            <a:avLst/>
          </a:prstGeom>
          <a:noFill/>
          <a:ln w="9525">
            <a:solidFill>
              <a:schemeClr val="tx1"/>
            </a:solidFill>
            <a:round/>
            <a:headEnd/>
            <a:tailEnd type="triangle" w="med" len="med"/>
          </a:ln>
        </p:spPr>
      </p:cxnSp>
      <p:cxnSp>
        <p:nvCxnSpPr>
          <p:cNvPr id="22547" name="AutoShape 20"/>
          <p:cNvCxnSpPr>
            <a:cxnSpLocks noChangeShapeType="1"/>
            <a:stCxn id="147462" idx="3"/>
            <a:endCxn id="147463" idx="1"/>
          </p:cNvCxnSpPr>
          <p:nvPr/>
        </p:nvCxnSpPr>
        <p:spPr bwMode="auto">
          <a:xfrm>
            <a:off x="5562600" y="4037013"/>
            <a:ext cx="609600" cy="0"/>
          </a:xfrm>
          <a:prstGeom prst="straightConnector1">
            <a:avLst/>
          </a:prstGeom>
          <a:noFill/>
          <a:ln w="9525">
            <a:solidFill>
              <a:schemeClr val="tx1"/>
            </a:solidFill>
            <a:round/>
            <a:headEnd/>
            <a:tailEnd type="triangle" w="med" len="med"/>
          </a:ln>
        </p:spPr>
      </p:cxnSp>
      <p:sp>
        <p:nvSpPr>
          <p:cNvPr id="22548" name="Text Box 15"/>
          <p:cNvSpPr txBox="1">
            <a:spLocks noChangeArrowheads="1"/>
          </p:cNvSpPr>
          <p:nvPr/>
        </p:nvSpPr>
        <p:spPr bwMode="auto">
          <a:xfrm>
            <a:off x="6248400" y="4572000"/>
            <a:ext cx="725204" cy="369332"/>
          </a:xfrm>
          <a:prstGeom prst="rect">
            <a:avLst/>
          </a:prstGeom>
          <a:noFill/>
          <a:ln w="9525">
            <a:noFill/>
            <a:miter lim="800000"/>
            <a:headEnd/>
            <a:tailEnd/>
          </a:ln>
        </p:spPr>
        <p:txBody>
          <a:bodyPr wrap="none">
            <a:prstTxWarp prst="textNoShape">
              <a:avLst/>
            </a:prstTxWarp>
            <a:spAutoFit/>
          </a:bodyPr>
          <a:lstStyle/>
          <a:p>
            <a:r>
              <a:rPr lang="en-US" sz="1800" dirty="0"/>
              <a:t>V=10</a:t>
            </a:r>
          </a:p>
        </p:txBody>
      </p:sp>
      <p:sp>
        <p:nvSpPr>
          <p:cNvPr id="17" name="TextBox 16"/>
          <p:cNvSpPr txBox="1"/>
          <p:nvPr/>
        </p:nvSpPr>
        <p:spPr>
          <a:xfrm>
            <a:off x="7536880" y="3037940"/>
            <a:ext cx="1041609" cy="369332"/>
          </a:xfrm>
          <a:prstGeom prst="rect">
            <a:avLst/>
          </a:prstGeom>
          <a:noFill/>
        </p:spPr>
        <p:txBody>
          <a:bodyPr wrap="none" rtlCol="0">
            <a:spAutoFit/>
          </a:bodyPr>
          <a:lstStyle/>
          <a:p>
            <a:r>
              <a:rPr lang="en-GB" dirty="0"/>
              <a:t>alpha = 1</a:t>
            </a:r>
          </a:p>
        </p:txBody>
      </p:sp>
    </p:spTree>
    <p:extLst>
      <p:ext uri="{BB962C8B-B14F-4D97-AF65-F5344CB8AC3E}">
        <p14:creationId xmlns:p14="http://schemas.microsoft.com/office/powerpoint/2010/main" val="66947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2841" y="2960177"/>
            <a:ext cx="1627369" cy="646331"/>
          </a:xfrm>
          <a:prstGeom prst="rect">
            <a:avLst/>
          </a:prstGeom>
          <a:noFill/>
        </p:spPr>
        <p:txBody>
          <a:bodyPr wrap="none" rtlCol="0">
            <a:spAutoFit/>
          </a:bodyPr>
          <a:lstStyle/>
          <a:p>
            <a:r>
              <a:rPr lang="en-US" sz="3600" dirty="0"/>
              <a:t>5 $ 3 = ?</a:t>
            </a:r>
          </a:p>
        </p:txBody>
      </p:sp>
      <p:sp>
        <p:nvSpPr>
          <p:cNvPr id="5" name="Rectangle 4"/>
          <p:cNvSpPr/>
          <p:nvPr/>
        </p:nvSpPr>
        <p:spPr>
          <a:xfrm>
            <a:off x="2761384" y="3834761"/>
            <a:ext cx="3768980" cy="646331"/>
          </a:xfrm>
          <a:prstGeom prst="rect">
            <a:avLst/>
          </a:prstGeom>
        </p:spPr>
        <p:txBody>
          <a:bodyPr wrap="none">
            <a:spAutoFit/>
          </a:bodyPr>
          <a:lstStyle/>
          <a:p>
            <a:r>
              <a:rPr lang="en-US" sz="3600" dirty="0"/>
              <a:t>5 $ 3 </a:t>
            </a:r>
            <a:r>
              <a:rPr lang="en-US" sz="3600"/>
              <a:t>= 5 + 4 + 3 = 12</a:t>
            </a:r>
            <a:endParaRPr lang="en-US" sz="3600" dirty="0"/>
          </a:p>
        </p:txBody>
      </p:sp>
    </p:spTree>
    <p:extLst>
      <p:ext uri="{BB962C8B-B14F-4D97-AF65-F5344CB8AC3E}">
        <p14:creationId xmlns:p14="http://schemas.microsoft.com/office/powerpoint/2010/main" val="135550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normAutofit/>
          </a:bodyPr>
          <a:lstStyle/>
          <a:p>
            <a:pPr eaLnBrk="1" hangingPunct="1">
              <a:defRPr/>
            </a:pPr>
            <a:r>
              <a:rPr lang="en-US" dirty="0">
                <a:ea typeface="ＭＳ Ｐゴシック" pitchFamily="-109" charset="-128"/>
                <a:cs typeface="ＭＳ Ｐゴシック" pitchFamily="-109" charset="-128"/>
              </a:rPr>
              <a:t>Reinforcement Learning</a:t>
            </a:r>
          </a:p>
        </p:txBody>
      </p:sp>
      <p:sp>
        <p:nvSpPr>
          <p:cNvPr id="147459" name="Rectangle 3"/>
          <p:cNvSpPr>
            <a:spLocks noGrp="1" noChangeArrowheads="1"/>
          </p:cNvSpPr>
          <p:nvPr>
            <p:ph type="body" sz="quarter" idx="10"/>
          </p:nvPr>
        </p:nvSpPr>
        <p:spPr/>
        <p:txBody>
          <a:bodyPr/>
          <a:lstStyle/>
          <a:p>
            <a:pPr>
              <a:defRPr/>
            </a:pPr>
            <a:r>
              <a:rPr lang="en-US" b="1" dirty="0">
                <a:latin typeface="Source Sans Pro Semibold" panose="020B0503030403020204" pitchFamily="34" charset="0"/>
                <a:ea typeface="Source Sans Pro Semibold" panose="020B0503030403020204" pitchFamily="34" charset="0"/>
                <a:cs typeface="ＭＳ Ｐゴシック" pitchFamily="-109" charset="-128"/>
              </a:rPr>
              <a:t>Learning</a:t>
            </a:r>
            <a:r>
              <a:rPr lang="en-US" dirty="0">
                <a:ea typeface="ＭＳ Ｐゴシック" pitchFamily="-109" charset="-128"/>
                <a:cs typeface="ＭＳ Ｐゴシック" pitchFamily="-109" charset="-128"/>
              </a:rPr>
              <a:t> is controlled by a learning rate alpha</a:t>
            </a:r>
          </a:p>
          <a:p>
            <a:pPr>
              <a:defRPr/>
            </a:pPr>
            <a:r>
              <a:rPr lang="en-US" b="1" dirty="0">
                <a:latin typeface="Source Sans Pro Semibold" panose="020B0503030403020204" pitchFamily="34" charset="0"/>
                <a:ea typeface="Source Sans Pro Semibold" panose="020B0503030403020204" pitchFamily="34" charset="0"/>
                <a:cs typeface="ＭＳ Ｐゴシック" pitchFamily="-109" charset="-128"/>
              </a:rPr>
              <a:t>Temporal Discounting </a:t>
            </a:r>
            <a:r>
              <a:rPr lang="en-US" dirty="0">
                <a:ea typeface="ＭＳ Ｐゴシック" pitchFamily="-109" charset="-128"/>
                <a:cs typeface="ＭＳ Ｐゴシック" pitchFamily="-109" charset="-128"/>
              </a:rPr>
              <a:t>is controlled by a discounting parameter gamma</a:t>
            </a:r>
          </a:p>
        </p:txBody>
      </p:sp>
      <p:sp>
        <p:nvSpPr>
          <p:cNvPr id="147460" name="Rectangle 4"/>
          <p:cNvSpPr>
            <a:spLocks noChangeArrowheads="1"/>
          </p:cNvSpPr>
          <p:nvPr/>
        </p:nvSpPr>
        <p:spPr bwMode="auto">
          <a:xfrm>
            <a:off x="12192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1</a:t>
            </a:r>
          </a:p>
        </p:txBody>
      </p:sp>
      <p:sp>
        <p:nvSpPr>
          <p:cNvPr id="147461" name="Rectangle 5"/>
          <p:cNvSpPr>
            <a:spLocks noChangeArrowheads="1"/>
          </p:cNvSpPr>
          <p:nvPr/>
        </p:nvSpPr>
        <p:spPr bwMode="auto">
          <a:xfrm>
            <a:off x="28194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2</a:t>
            </a:r>
          </a:p>
        </p:txBody>
      </p:sp>
      <p:sp>
        <p:nvSpPr>
          <p:cNvPr id="147462" name="Rectangle 6"/>
          <p:cNvSpPr>
            <a:spLocks noChangeArrowheads="1"/>
          </p:cNvSpPr>
          <p:nvPr/>
        </p:nvSpPr>
        <p:spPr bwMode="auto">
          <a:xfrm>
            <a:off x="44958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3</a:t>
            </a:r>
          </a:p>
        </p:txBody>
      </p:sp>
      <p:sp>
        <p:nvSpPr>
          <p:cNvPr id="147463" name="Rectangle 7"/>
          <p:cNvSpPr>
            <a:spLocks noChangeArrowheads="1"/>
          </p:cNvSpPr>
          <p:nvPr/>
        </p:nvSpPr>
        <p:spPr bwMode="auto">
          <a:xfrm>
            <a:off x="61722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4</a:t>
            </a:r>
          </a:p>
        </p:txBody>
      </p:sp>
      <p:sp>
        <p:nvSpPr>
          <p:cNvPr id="22540" name="Line 13"/>
          <p:cNvSpPr>
            <a:spLocks noChangeShapeType="1"/>
          </p:cNvSpPr>
          <p:nvPr/>
        </p:nvSpPr>
        <p:spPr bwMode="auto">
          <a:xfrm flipV="1">
            <a:off x="7331075" y="441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2541" name="Text Box 14"/>
          <p:cNvSpPr txBox="1">
            <a:spLocks noChangeArrowheads="1"/>
          </p:cNvSpPr>
          <p:nvPr/>
        </p:nvSpPr>
        <p:spPr bwMode="auto">
          <a:xfrm>
            <a:off x="7239000" y="5105400"/>
            <a:ext cx="1512888" cy="457200"/>
          </a:xfrm>
          <a:prstGeom prst="rect">
            <a:avLst/>
          </a:prstGeom>
          <a:noFill/>
          <a:ln w="9525">
            <a:noFill/>
            <a:miter lim="800000"/>
            <a:headEnd/>
            <a:tailEnd/>
          </a:ln>
        </p:spPr>
        <p:txBody>
          <a:bodyPr wrap="none">
            <a:prstTxWarp prst="textNoShape">
              <a:avLst/>
            </a:prstTxWarp>
            <a:spAutoFit/>
          </a:bodyPr>
          <a:lstStyle/>
          <a:p>
            <a:r>
              <a:rPr lang="en-US"/>
              <a:t>Reward 10</a:t>
            </a:r>
          </a:p>
        </p:txBody>
      </p:sp>
      <p:sp>
        <p:nvSpPr>
          <p:cNvPr id="22542" name="Text Box 15"/>
          <p:cNvSpPr txBox="1">
            <a:spLocks noChangeArrowheads="1"/>
          </p:cNvSpPr>
          <p:nvPr/>
        </p:nvSpPr>
        <p:spPr bwMode="auto">
          <a:xfrm>
            <a:off x="4495800" y="4570413"/>
            <a:ext cx="609787" cy="369332"/>
          </a:xfrm>
          <a:prstGeom prst="rect">
            <a:avLst/>
          </a:prstGeom>
          <a:noFill/>
          <a:ln w="9525">
            <a:noFill/>
            <a:miter lim="800000"/>
            <a:headEnd/>
            <a:tailEnd/>
          </a:ln>
        </p:spPr>
        <p:txBody>
          <a:bodyPr wrap="none">
            <a:prstTxWarp prst="textNoShape">
              <a:avLst/>
            </a:prstTxWarp>
            <a:spAutoFit/>
          </a:bodyPr>
          <a:lstStyle/>
          <a:p>
            <a:r>
              <a:rPr lang="en-US" sz="1800" dirty="0"/>
              <a:t>V=8</a:t>
            </a:r>
          </a:p>
        </p:txBody>
      </p:sp>
      <p:sp>
        <p:nvSpPr>
          <p:cNvPr id="22543" name="Rectangle 16"/>
          <p:cNvSpPr>
            <a:spLocks noChangeArrowheads="1"/>
          </p:cNvSpPr>
          <p:nvPr/>
        </p:nvSpPr>
        <p:spPr bwMode="auto">
          <a:xfrm>
            <a:off x="2819400" y="4570413"/>
            <a:ext cx="609787" cy="369332"/>
          </a:xfrm>
          <a:prstGeom prst="rect">
            <a:avLst/>
          </a:prstGeom>
          <a:noFill/>
          <a:ln w="9525">
            <a:noFill/>
            <a:miter lim="800000"/>
            <a:headEnd/>
            <a:tailEnd/>
          </a:ln>
        </p:spPr>
        <p:txBody>
          <a:bodyPr wrap="none">
            <a:prstTxWarp prst="textNoShape">
              <a:avLst/>
            </a:prstTxWarp>
            <a:spAutoFit/>
          </a:bodyPr>
          <a:lstStyle/>
          <a:p>
            <a:r>
              <a:rPr lang="en-US" sz="1800" dirty="0"/>
              <a:t>V=0</a:t>
            </a:r>
          </a:p>
        </p:txBody>
      </p:sp>
      <p:sp>
        <p:nvSpPr>
          <p:cNvPr id="22544" name="Rectangle 17"/>
          <p:cNvSpPr>
            <a:spLocks noChangeArrowheads="1"/>
          </p:cNvSpPr>
          <p:nvPr/>
        </p:nvSpPr>
        <p:spPr bwMode="auto">
          <a:xfrm>
            <a:off x="1219200" y="4570413"/>
            <a:ext cx="609787" cy="369332"/>
          </a:xfrm>
          <a:prstGeom prst="rect">
            <a:avLst/>
          </a:prstGeom>
          <a:noFill/>
          <a:ln w="9525">
            <a:noFill/>
            <a:miter lim="800000"/>
            <a:headEnd/>
            <a:tailEnd/>
          </a:ln>
        </p:spPr>
        <p:txBody>
          <a:bodyPr wrap="none">
            <a:prstTxWarp prst="textNoShape">
              <a:avLst/>
            </a:prstTxWarp>
            <a:spAutoFit/>
          </a:bodyPr>
          <a:lstStyle/>
          <a:p>
            <a:r>
              <a:rPr lang="en-US" sz="1800" dirty="0"/>
              <a:t>V=0</a:t>
            </a:r>
          </a:p>
        </p:txBody>
      </p:sp>
      <p:cxnSp>
        <p:nvCxnSpPr>
          <p:cNvPr id="22545" name="AutoShape 18"/>
          <p:cNvCxnSpPr>
            <a:cxnSpLocks noChangeShapeType="1"/>
            <a:stCxn id="147460" idx="3"/>
            <a:endCxn id="147461" idx="1"/>
          </p:cNvCxnSpPr>
          <p:nvPr/>
        </p:nvCxnSpPr>
        <p:spPr bwMode="auto">
          <a:xfrm>
            <a:off x="2286000" y="4037013"/>
            <a:ext cx="533400" cy="0"/>
          </a:xfrm>
          <a:prstGeom prst="straightConnector1">
            <a:avLst/>
          </a:prstGeom>
          <a:noFill/>
          <a:ln w="9525">
            <a:solidFill>
              <a:schemeClr val="tx1"/>
            </a:solidFill>
            <a:round/>
            <a:headEnd/>
            <a:tailEnd type="triangle" w="med" len="med"/>
          </a:ln>
        </p:spPr>
      </p:cxnSp>
      <p:cxnSp>
        <p:nvCxnSpPr>
          <p:cNvPr id="22546" name="AutoShape 19"/>
          <p:cNvCxnSpPr>
            <a:cxnSpLocks noChangeShapeType="1"/>
            <a:stCxn id="147461" idx="3"/>
            <a:endCxn id="147462" idx="1"/>
          </p:cNvCxnSpPr>
          <p:nvPr/>
        </p:nvCxnSpPr>
        <p:spPr bwMode="auto">
          <a:xfrm>
            <a:off x="3886200" y="4037013"/>
            <a:ext cx="609600" cy="0"/>
          </a:xfrm>
          <a:prstGeom prst="straightConnector1">
            <a:avLst/>
          </a:prstGeom>
          <a:noFill/>
          <a:ln w="9525">
            <a:solidFill>
              <a:schemeClr val="tx1"/>
            </a:solidFill>
            <a:round/>
            <a:headEnd/>
            <a:tailEnd type="triangle" w="med" len="med"/>
          </a:ln>
        </p:spPr>
      </p:cxnSp>
      <p:cxnSp>
        <p:nvCxnSpPr>
          <p:cNvPr id="22547" name="AutoShape 20"/>
          <p:cNvCxnSpPr>
            <a:cxnSpLocks noChangeShapeType="1"/>
            <a:stCxn id="147462" idx="3"/>
            <a:endCxn id="147463" idx="1"/>
          </p:cNvCxnSpPr>
          <p:nvPr/>
        </p:nvCxnSpPr>
        <p:spPr bwMode="auto">
          <a:xfrm>
            <a:off x="5562600" y="4037013"/>
            <a:ext cx="609600" cy="0"/>
          </a:xfrm>
          <a:prstGeom prst="straightConnector1">
            <a:avLst/>
          </a:prstGeom>
          <a:noFill/>
          <a:ln w="9525">
            <a:solidFill>
              <a:schemeClr val="tx1"/>
            </a:solidFill>
            <a:round/>
            <a:headEnd/>
            <a:tailEnd type="triangle" w="med" len="med"/>
          </a:ln>
        </p:spPr>
      </p:cxnSp>
      <p:sp>
        <p:nvSpPr>
          <p:cNvPr id="22548" name="Text Box 15"/>
          <p:cNvSpPr txBox="1">
            <a:spLocks noChangeArrowheads="1"/>
          </p:cNvSpPr>
          <p:nvPr/>
        </p:nvSpPr>
        <p:spPr bwMode="auto">
          <a:xfrm>
            <a:off x="6248400" y="4572000"/>
            <a:ext cx="725204" cy="369332"/>
          </a:xfrm>
          <a:prstGeom prst="rect">
            <a:avLst/>
          </a:prstGeom>
          <a:noFill/>
          <a:ln w="9525">
            <a:noFill/>
            <a:miter lim="800000"/>
            <a:headEnd/>
            <a:tailEnd/>
          </a:ln>
        </p:spPr>
        <p:txBody>
          <a:bodyPr wrap="none">
            <a:prstTxWarp prst="textNoShape">
              <a:avLst/>
            </a:prstTxWarp>
            <a:spAutoFit/>
          </a:bodyPr>
          <a:lstStyle/>
          <a:p>
            <a:r>
              <a:rPr lang="en-US" sz="1800" dirty="0"/>
              <a:t>V=10</a:t>
            </a:r>
          </a:p>
        </p:txBody>
      </p:sp>
      <p:cxnSp>
        <p:nvCxnSpPr>
          <p:cNvPr id="3" name="Straight Arrow Connector 2"/>
          <p:cNvCxnSpPr>
            <a:stCxn id="22548" idx="1"/>
            <a:endCxn id="22542" idx="3"/>
          </p:cNvCxnSpPr>
          <p:nvPr/>
        </p:nvCxnSpPr>
        <p:spPr bwMode="auto">
          <a:xfrm flipH="1" flipV="1">
            <a:off x="5105587" y="4755079"/>
            <a:ext cx="1142813" cy="15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Rectangle 17"/>
          <p:cNvSpPr>
            <a:spLocks noChangeArrowheads="1"/>
          </p:cNvSpPr>
          <p:nvPr/>
        </p:nvSpPr>
        <p:spPr bwMode="auto">
          <a:xfrm>
            <a:off x="5181600" y="4724400"/>
            <a:ext cx="1143000" cy="646331"/>
          </a:xfrm>
          <a:prstGeom prst="rect">
            <a:avLst/>
          </a:prstGeom>
          <a:noFill/>
          <a:ln w="9525">
            <a:noFill/>
            <a:miter lim="800000"/>
            <a:headEnd/>
            <a:tailEnd/>
          </a:ln>
        </p:spPr>
        <p:txBody>
          <a:bodyPr wrap="square">
            <a:prstTxWarp prst="textNoShape">
              <a:avLst/>
            </a:prstTxWarp>
            <a:spAutoFit/>
          </a:bodyPr>
          <a:lstStyle/>
          <a:p>
            <a:r>
              <a:rPr lang="en-US" sz="1800" dirty="0"/>
              <a:t>Temporal</a:t>
            </a:r>
          </a:p>
          <a:p>
            <a:r>
              <a:rPr lang="en-US" sz="1800" dirty="0"/>
              <a:t>Discount</a:t>
            </a:r>
          </a:p>
        </p:txBody>
      </p:sp>
      <p:sp>
        <p:nvSpPr>
          <p:cNvPr id="20" name="TextBox 19"/>
          <p:cNvSpPr txBox="1"/>
          <p:nvPr/>
        </p:nvSpPr>
        <p:spPr>
          <a:xfrm>
            <a:off x="7536880" y="3037940"/>
            <a:ext cx="1265228" cy="646331"/>
          </a:xfrm>
          <a:prstGeom prst="rect">
            <a:avLst/>
          </a:prstGeom>
          <a:noFill/>
        </p:spPr>
        <p:txBody>
          <a:bodyPr wrap="none" rtlCol="0">
            <a:spAutoFit/>
          </a:bodyPr>
          <a:lstStyle/>
          <a:p>
            <a:r>
              <a:rPr lang="en-GB" dirty="0"/>
              <a:t>alpha = 1</a:t>
            </a:r>
          </a:p>
          <a:p>
            <a:r>
              <a:rPr lang="en-GB" dirty="0"/>
              <a:t>gamma = .8</a:t>
            </a:r>
          </a:p>
        </p:txBody>
      </p:sp>
    </p:spTree>
    <p:extLst>
      <p:ext uri="{BB962C8B-B14F-4D97-AF65-F5344CB8AC3E}">
        <p14:creationId xmlns:p14="http://schemas.microsoft.com/office/powerpoint/2010/main" val="45268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normAutofit/>
          </a:bodyPr>
          <a:lstStyle/>
          <a:p>
            <a:pPr eaLnBrk="1" hangingPunct="1">
              <a:defRPr/>
            </a:pPr>
            <a:r>
              <a:rPr lang="en-US" dirty="0">
                <a:ea typeface="ＭＳ Ｐゴシック" pitchFamily="-109" charset="-128"/>
                <a:cs typeface="ＭＳ Ｐゴシック" pitchFamily="-109" charset="-128"/>
              </a:rPr>
              <a:t>Reinforcement Learning</a:t>
            </a:r>
          </a:p>
        </p:txBody>
      </p:sp>
      <p:sp>
        <p:nvSpPr>
          <p:cNvPr id="17" name="Rectangle 3"/>
          <p:cNvSpPr>
            <a:spLocks noGrp="1" noChangeArrowheads="1"/>
          </p:cNvSpPr>
          <p:nvPr>
            <p:ph type="body" sz="quarter" idx="10"/>
          </p:nvPr>
        </p:nvSpPr>
        <p:spPr/>
        <p:txBody>
          <a:bodyPr/>
          <a:lstStyle/>
          <a:p>
            <a:pPr>
              <a:defRPr/>
            </a:pPr>
            <a:r>
              <a:rPr lang="en-US" b="1" dirty="0">
                <a:latin typeface="Source Sans Pro Semibold" panose="020B0503030403020204" pitchFamily="34" charset="0"/>
                <a:ea typeface="Source Sans Pro Semibold" panose="020B0503030403020204" pitchFamily="34" charset="0"/>
                <a:cs typeface="ＭＳ Ｐゴシック" pitchFamily="-109" charset="-128"/>
              </a:rPr>
              <a:t>Learning</a:t>
            </a:r>
            <a:r>
              <a:rPr lang="en-US" dirty="0">
                <a:ea typeface="ＭＳ Ｐゴシック" pitchFamily="-109" charset="-128"/>
                <a:cs typeface="ＭＳ Ｐゴシック" pitchFamily="-109" charset="-128"/>
              </a:rPr>
              <a:t> is controlled by a learning rate alpha</a:t>
            </a:r>
          </a:p>
          <a:p>
            <a:pPr>
              <a:defRPr/>
            </a:pPr>
            <a:r>
              <a:rPr lang="en-US" b="1" dirty="0">
                <a:latin typeface="Source Sans Pro Semibold" panose="020B0503030403020204" pitchFamily="34" charset="0"/>
                <a:ea typeface="Source Sans Pro Semibold" panose="020B0503030403020204" pitchFamily="34" charset="0"/>
                <a:cs typeface="ＭＳ Ｐゴシック" pitchFamily="-109" charset="-128"/>
              </a:rPr>
              <a:t>Temporal Discounting </a:t>
            </a:r>
            <a:r>
              <a:rPr lang="en-US" dirty="0">
                <a:ea typeface="ＭＳ Ｐゴシック" pitchFamily="-109" charset="-128"/>
                <a:cs typeface="ＭＳ Ｐゴシック" pitchFamily="-109" charset="-128"/>
              </a:rPr>
              <a:t>is controlled by a discounting parameter gamma</a:t>
            </a:r>
          </a:p>
        </p:txBody>
      </p:sp>
      <p:sp>
        <p:nvSpPr>
          <p:cNvPr id="147460" name="Rectangle 4"/>
          <p:cNvSpPr>
            <a:spLocks noChangeArrowheads="1"/>
          </p:cNvSpPr>
          <p:nvPr/>
        </p:nvSpPr>
        <p:spPr bwMode="auto">
          <a:xfrm>
            <a:off x="12192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1</a:t>
            </a:r>
          </a:p>
        </p:txBody>
      </p:sp>
      <p:sp>
        <p:nvSpPr>
          <p:cNvPr id="147461" name="Rectangle 5"/>
          <p:cNvSpPr>
            <a:spLocks noChangeArrowheads="1"/>
          </p:cNvSpPr>
          <p:nvPr/>
        </p:nvSpPr>
        <p:spPr bwMode="auto">
          <a:xfrm>
            <a:off x="28194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2</a:t>
            </a:r>
          </a:p>
        </p:txBody>
      </p:sp>
      <p:sp>
        <p:nvSpPr>
          <p:cNvPr id="147462" name="Rectangle 6"/>
          <p:cNvSpPr>
            <a:spLocks noChangeArrowheads="1"/>
          </p:cNvSpPr>
          <p:nvPr/>
        </p:nvSpPr>
        <p:spPr bwMode="auto">
          <a:xfrm>
            <a:off x="44958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3</a:t>
            </a:r>
          </a:p>
        </p:txBody>
      </p:sp>
      <p:sp>
        <p:nvSpPr>
          <p:cNvPr id="147463" name="Rectangle 7"/>
          <p:cNvSpPr>
            <a:spLocks noChangeArrowheads="1"/>
          </p:cNvSpPr>
          <p:nvPr/>
        </p:nvSpPr>
        <p:spPr bwMode="auto">
          <a:xfrm>
            <a:off x="6172200" y="3694113"/>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4</a:t>
            </a:r>
          </a:p>
        </p:txBody>
      </p:sp>
      <p:sp>
        <p:nvSpPr>
          <p:cNvPr id="22540" name="Line 13"/>
          <p:cNvSpPr>
            <a:spLocks noChangeShapeType="1"/>
          </p:cNvSpPr>
          <p:nvPr/>
        </p:nvSpPr>
        <p:spPr bwMode="auto">
          <a:xfrm flipV="1">
            <a:off x="7331075" y="441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2541" name="Text Box 14"/>
          <p:cNvSpPr txBox="1">
            <a:spLocks noChangeArrowheads="1"/>
          </p:cNvSpPr>
          <p:nvPr/>
        </p:nvSpPr>
        <p:spPr bwMode="auto">
          <a:xfrm>
            <a:off x="7239000" y="5105400"/>
            <a:ext cx="1512888" cy="457200"/>
          </a:xfrm>
          <a:prstGeom prst="rect">
            <a:avLst/>
          </a:prstGeom>
          <a:noFill/>
          <a:ln w="9525">
            <a:noFill/>
            <a:miter lim="800000"/>
            <a:headEnd/>
            <a:tailEnd/>
          </a:ln>
        </p:spPr>
        <p:txBody>
          <a:bodyPr wrap="none">
            <a:prstTxWarp prst="textNoShape">
              <a:avLst/>
            </a:prstTxWarp>
            <a:spAutoFit/>
          </a:bodyPr>
          <a:lstStyle/>
          <a:p>
            <a:r>
              <a:rPr lang="en-US" dirty="0"/>
              <a:t>Reward 10</a:t>
            </a:r>
          </a:p>
        </p:txBody>
      </p:sp>
      <p:sp>
        <p:nvSpPr>
          <p:cNvPr id="22542" name="Text Box 15"/>
          <p:cNvSpPr txBox="1">
            <a:spLocks noChangeArrowheads="1"/>
          </p:cNvSpPr>
          <p:nvPr/>
        </p:nvSpPr>
        <p:spPr bwMode="auto">
          <a:xfrm>
            <a:off x="4495800" y="4570413"/>
            <a:ext cx="609787" cy="369332"/>
          </a:xfrm>
          <a:prstGeom prst="rect">
            <a:avLst/>
          </a:prstGeom>
          <a:noFill/>
          <a:ln w="9525">
            <a:noFill/>
            <a:miter lim="800000"/>
            <a:headEnd/>
            <a:tailEnd/>
          </a:ln>
        </p:spPr>
        <p:txBody>
          <a:bodyPr wrap="none">
            <a:prstTxWarp prst="textNoShape">
              <a:avLst/>
            </a:prstTxWarp>
            <a:spAutoFit/>
          </a:bodyPr>
          <a:lstStyle/>
          <a:p>
            <a:r>
              <a:rPr lang="en-US" sz="1800" dirty="0"/>
              <a:t>V=8</a:t>
            </a:r>
          </a:p>
        </p:txBody>
      </p:sp>
      <p:sp>
        <p:nvSpPr>
          <p:cNvPr id="22543" name="Rectangle 16"/>
          <p:cNvSpPr>
            <a:spLocks noChangeArrowheads="1"/>
          </p:cNvSpPr>
          <p:nvPr/>
        </p:nvSpPr>
        <p:spPr bwMode="auto">
          <a:xfrm>
            <a:off x="2819400" y="4570413"/>
            <a:ext cx="787395" cy="369332"/>
          </a:xfrm>
          <a:prstGeom prst="rect">
            <a:avLst/>
          </a:prstGeom>
          <a:noFill/>
          <a:ln w="9525">
            <a:noFill/>
            <a:miter lim="800000"/>
            <a:headEnd/>
            <a:tailEnd/>
          </a:ln>
        </p:spPr>
        <p:txBody>
          <a:bodyPr wrap="none">
            <a:prstTxWarp prst="textNoShape">
              <a:avLst/>
            </a:prstTxWarp>
            <a:spAutoFit/>
          </a:bodyPr>
          <a:lstStyle/>
          <a:p>
            <a:r>
              <a:rPr lang="en-US" sz="1800" dirty="0"/>
              <a:t>V=6.4</a:t>
            </a:r>
          </a:p>
        </p:txBody>
      </p:sp>
      <p:sp>
        <p:nvSpPr>
          <p:cNvPr id="22544" name="Rectangle 17"/>
          <p:cNvSpPr>
            <a:spLocks noChangeArrowheads="1"/>
          </p:cNvSpPr>
          <p:nvPr/>
        </p:nvSpPr>
        <p:spPr bwMode="auto">
          <a:xfrm>
            <a:off x="1219200" y="4570413"/>
            <a:ext cx="898328" cy="369332"/>
          </a:xfrm>
          <a:prstGeom prst="rect">
            <a:avLst/>
          </a:prstGeom>
          <a:noFill/>
          <a:ln w="9525">
            <a:noFill/>
            <a:miter lim="800000"/>
            <a:headEnd/>
            <a:tailEnd/>
          </a:ln>
        </p:spPr>
        <p:txBody>
          <a:bodyPr wrap="none">
            <a:prstTxWarp prst="textNoShape">
              <a:avLst/>
            </a:prstTxWarp>
            <a:spAutoFit/>
          </a:bodyPr>
          <a:lstStyle/>
          <a:p>
            <a:r>
              <a:rPr lang="en-US" sz="1800" dirty="0"/>
              <a:t>V=5.12</a:t>
            </a:r>
          </a:p>
        </p:txBody>
      </p:sp>
      <p:cxnSp>
        <p:nvCxnSpPr>
          <p:cNvPr id="22545" name="AutoShape 18"/>
          <p:cNvCxnSpPr>
            <a:cxnSpLocks noChangeShapeType="1"/>
            <a:stCxn id="147460" idx="3"/>
            <a:endCxn id="147461" idx="1"/>
          </p:cNvCxnSpPr>
          <p:nvPr/>
        </p:nvCxnSpPr>
        <p:spPr bwMode="auto">
          <a:xfrm>
            <a:off x="2286000" y="4037013"/>
            <a:ext cx="533400" cy="0"/>
          </a:xfrm>
          <a:prstGeom prst="straightConnector1">
            <a:avLst/>
          </a:prstGeom>
          <a:noFill/>
          <a:ln w="9525">
            <a:solidFill>
              <a:schemeClr val="tx1"/>
            </a:solidFill>
            <a:round/>
            <a:headEnd/>
            <a:tailEnd type="triangle" w="med" len="med"/>
          </a:ln>
        </p:spPr>
      </p:cxnSp>
      <p:cxnSp>
        <p:nvCxnSpPr>
          <p:cNvPr id="22546" name="AutoShape 19"/>
          <p:cNvCxnSpPr>
            <a:cxnSpLocks noChangeShapeType="1"/>
            <a:stCxn id="147461" idx="3"/>
            <a:endCxn id="147462" idx="1"/>
          </p:cNvCxnSpPr>
          <p:nvPr/>
        </p:nvCxnSpPr>
        <p:spPr bwMode="auto">
          <a:xfrm>
            <a:off x="3886200" y="4037013"/>
            <a:ext cx="609600" cy="0"/>
          </a:xfrm>
          <a:prstGeom prst="straightConnector1">
            <a:avLst/>
          </a:prstGeom>
          <a:noFill/>
          <a:ln w="9525">
            <a:solidFill>
              <a:schemeClr val="tx1"/>
            </a:solidFill>
            <a:round/>
            <a:headEnd/>
            <a:tailEnd type="triangle" w="med" len="med"/>
          </a:ln>
        </p:spPr>
      </p:cxnSp>
      <p:cxnSp>
        <p:nvCxnSpPr>
          <p:cNvPr id="22547" name="AutoShape 20"/>
          <p:cNvCxnSpPr>
            <a:cxnSpLocks noChangeShapeType="1"/>
            <a:stCxn id="147462" idx="3"/>
            <a:endCxn id="147463" idx="1"/>
          </p:cNvCxnSpPr>
          <p:nvPr/>
        </p:nvCxnSpPr>
        <p:spPr bwMode="auto">
          <a:xfrm>
            <a:off x="5562600" y="4037013"/>
            <a:ext cx="609600" cy="0"/>
          </a:xfrm>
          <a:prstGeom prst="straightConnector1">
            <a:avLst/>
          </a:prstGeom>
          <a:noFill/>
          <a:ln w="9525">
            <a:solidFill>
              <a:schemeClr val="tx1"/>
            </a:solidFill>
            <a:round/>
            <a:headEnd/>
            <a:tailEnd type="triangle" w="med" len="med"/>
          </a:ln>
        </p:spPr>
      </p:cxnSp>
      <p:sp>
        <p:nvSpPr>
          <p:cNvPr id="22548" name="Text Box 15"/>
          <p:cNvSpPr txBox="1">
            <a:spLocks noChangeArrowheads="1"/>
          </p:cNvSpPr>
          <p:nvPr/>
        </p:nvSpPr>
        <p:spPr bwMode="auto">
          <a:xfrm>
            <a:off x="6248400" y="4572000"/>
            <a:ext cx="725204" cy="369332"/>
          </a:xfrm>
          <a:prstGeom prst="rect">
            <a:avLst/>
          </a:prstGeom>
          <a:noFill/>
          <a:ln w="9525">
            <a:noFill/>
            <a:miter lim="800000"/>
            <a:headEnd/>
            <a:tailEnd/>
          </a:ln>
        </p:spPr>
        <p:txBody>
          <a:bodyPr wrap="none">
            <a:prstTxWarp prst="textNoShape">
              <a:avLst/>
            </a:prstTxWarp>
            <a:spAutoFit/>
          </a:bodyPr>
          <a:lstStyle/>
          <a:p>
            <a:r>
              <a:rPr lang="en-US" sz="1800" dirty="0"/>
              <a:t>V=10</a:t>
            </a:r>
          </a:p>
        </p:txBody>
      </p:sp>
      <p:sp>
        <p:nvSpPr>
          <p:cNvPr id="18" name="TextBox 17"/>
          <p:cNvSpPr txBox="1"/>
          <p:nvPr/>
        </p:nvSpPr>
        <p:spPr>
          <a:xfrm>
            <a:off x="7536880" y="3037940"/>
            <a:ext cx="1265228" cy="646331"/>
          </a:xfrm>
          <a:prstGeom prst="rect">
            <a:avLst/>
          </a:prstGeom>
          <a:noFill/>
        </p:spPr>
        <p:txBody>
          <a:bodyPr wrap="none" rtlCol="0">
            <a:spAutoFit/>
          </a:bodyPr>
          <a:lstStyle/>
          <a:p>
            <a:r>
              <a:rPr lang="en-GB" dirty="0"/>
              <a:t>alpha = 1</a:t>
            </a:r>
          </a:p>
          <a:p>
            <a:r>
              <a:rPr lang="en-GB" dirty="0"/>
              <a:t>gamma = .8</a:t>
            </a:r>
          </a:p>
        </p:txBody>
      </p:sp>
    </p:spTree>
    <p:extLst>
      <p:ext uri="{BB962C8B-B14F-4D97-AF65-F5344CB8AC3E}">
        <p14:creationId xmlns:p14="http://schemas.microsoft.com/office/powerpoint/2010/main" val="67665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of reinforcement learning</a:t>
            </a:r>
          </a:p>
        </p:txBody>
      </p:sp>
      <p:sp>
        <p:nvSpPr>
          <p:cNvPr id="3" name="Content Placeholder 2"/>
          <p:cNvSpPr>
            <a:spLocks noGrp="1"/>
          </p:cNvSpPr>
          <p:nvPr>
            <p:ph type="body" sz="quarter" idx="10"/>
          </p:nvPr>
        </p:nvSpPr>
        <p:spPr/>
        <p:txBody>
          <a:bodyPr>
            <a:normAutofit/>
          </a:bodyPr>
          <a:lstStyle/>
          <a:p>
            <a:r>
              <a:rPr lang="en-US" sz="2800" dirty="0"/>
              <a:t>In situations with multiple steps RL is often too slow to match human data</a:t>
            </a:r>
          </a:p>
          <a:p>
            <a:endParaRPr lang="en-US" sz="2800" dirty="0"/>
          </a:p>
          <a:p>
            <a:endParaRPr lang="en-US" sz="2800" dirty="0"/>
          </a:p>
          <a:p>
            <a:endParaRPr lang="en-US" sz="2800" dirty="0"/>
          </a:p>
          <a:p>
            <a:endParaRPr lang="en-US" sz="2800" dirty="0"/>
          </a:p>
          <a:p>
            <a:endParaRPr lang="en-US" sz="2800" dirty="0"/>
          </a:p>
          <a:p>
            <a:pPr marL="0" indent="0">
              <a:buNone/>
            </a:pPr>
            <a:r>
              <a:rPr lang="en-US" sz="2800" dirty="0">
                <a:sym typeface="Wingdings"/>
              </a:rPr>
              <a:t> ACT-R uses a simplified version of the RL mechanism</a:t>
            </a:r>
            <a:endParaRPr lang="en-US" sz="2800" dirty="0"/>
          </a:p>
        </p:txBody>
      </p:sp>
      <p:sp>
        <p:nvSpPr>
          <p:cNvPr id="4" name="Rectangle 4"/>
          <p:cNvSpPr>
            <a:spLocks noChangeArrowheads="1"/>
          </p:cNvSpPr>
          <p:nvPr/>
        </p:nvSpPr>
        <p:spPr bwMode="auto">
          <a:xfrm>
            <a:off x="1219200" y="3104986"/>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1</a:t>
            </a:r>
          </a:p>
        </p:txBody>
      </p:sp>
      <p:sp>
        <p:nvSpPr>
          <p:cNvPr id="5" name="Rectangle 5"/>
          <p:cNvSpPr>
            <a:spLocks noChangeArrowheads="1"/>
          </p:cNvSpPr>
          <p:nvPr/>
        </p:nvSpPr>
        <p:spPr bwMode="auto">
          <a:xfrm>
            <a:off x="2819400" y="3104986"/>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2</a:t>
            </a:r>
          </a:p>
        </p:txBody>
      </p:sp>
      <p:sp>
        <p:nvSpPr>
          <p:cNvPr id="6" name="Rectangle 6"/>
          <p:cNvSpPr>
            <a:spLocks noChangeArrowheads="1"/>
          </p:cNvSpPr>
          <p:nvPr/>
        </p:nvSpPr>
        <p:spPr bwMode="auto">
          <a:xfrm>
            <a:off x="4495800" y="3104986"/>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3</a:t>
            </a:r>
          </a:p>
        </p:txBody>
      </p:sp>
      <p:sp>
        <p:nvSpPr>
          <p:cNvPr id="7" name="Rectangle 7"/>
          <p:cNvSpPr>
            <a:spLocks noChangeArrowheads="1"/>
          </p:cNvSpPr>
          <p:nvPr/>
        </p:nvSpPr>
        <p:spPr bwMode="auto">
          <a:xfrm>
            <a:off x="6172200" y="3104986"/>
            <a:ext cx="1066800" cy="685800"/>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a:latin typeface="Times" pitchFamily="-109" charset="0"/>
                <a:ea typeface="ＭＳ Ｐゴシック" pitchFamily="-109" charset="-128"/>
                <a:cs typeface="ＭＳ Ｐゴシック" pitchFamily="-109" charset="-128"/>
              </a:rPr>
              <a:t>Rule 4</a:t>
            </a:r>
          </a:p>
        </p:txBody>
      </p:sp>
      <p:sp>
        <p:nvSpPr>
          <p:cNvPr id="8" name="Line 13"/>
          <p:cNvSpPr>
            <a:spLocks noChangeShapeType="1"/>
          </p:cNvSpPr>
          <p:nvPr/>
        </p:nvSpPr>
        <p:spPr bwMode="auto">
          <a:xfrm flipV="1">
            <a:off x="7331075" y="3830473"/>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9" name="Text Box 15"/>
          <p:cNvSpPr txBox="1">
            <a:spLocks noChangeArrowheads="1"/>
          </p:cNvSpPr>
          <p:nvPr/>
        </p:nvSpPr>
        <p:spPr bwMode="auto">
          <a:xfrm>
            <a:off x="4495800" y="3981286"/>
            <a:ext cx="1018227" cy="646331"/>
          </a:xfrm>
          <a:prstGeom prst="rect">
            <a:avLst/>
          </a:prstGeom>
          <a:noFill/>
          <a:ln w="9525">
            <a:noFill/>
            <a:miter lim="800000"/>
            <a:headEnd/>
            <a:tailEnd/>
          </a:ln>
        </p:spPr>
        <p:txBody>
          <a:bodyPr wrap="none">
            <a:prstTxWarp prst="textNoShape">
              <a:avLst/>
            </a:prstTxWarp>
            <a:spAutoFit/>
          </a:bodyPr>
          <a:lstStyle/>
          <a:p>
            <a:r>
              <a:rPr lang="en-US" sz="1800" dirty="0"/>
              <a:t>Round 2:</a:t>
            </a:r>
          </a:p>
          <a:p>
            <a:r>
              <a:rPr lang="en-US" sz="1800" dirty="0"/>
              <a:t>V=8</a:t>
            </a:r>
          </a:p>
        </p:txBody>
      </p:sp>
      <p:sp>
        <p:nvSpPr>
          <p:cNvPr id="10" name="Rectangle 16"/>
          <p:cNvSpPr>
            <a:spLocks noChangeArrowheads="1"/>
          </p:cNvSpPr>
          <p:nvPr/>
        </p:nvSpPr>
        <p:spPr bwMode="auto">
          <a:xfrm>
            <a:off x="2819400" y="3981286"/>
            <a:ext cx="1018227" cy="646331"/>
          </a:xfrm>
          <a:prstGeom prst="rect">
            <a:avLst/>
          </a:prstGeom>
          <a:noFill/>
          <a:ln w="9525">
            <a:noFill/>
            <a:miter lim="800000"/>
            <a:headEnd/>
            <a:tailEnd/>
          </a:ln>
        </p:spPr>
        <p:txBody>
          <a:bodyPr wrap="none">
            <a:prstTxWarp prst="textNoShape">
              <a:avLst/>
            </a:prstTxWarp>
            <a:spAutoFit/>
          </a:bodyPr>
          <a:lstStyle/>
          <a:p>
            <a:r>
              <a:rPr lang="en-US" sz="1800" dirty="0"/>
              <a:t>Round 3:</a:t>
            </a:r>
          </a:p>
          <a:p>
            <a:r>
              <a:rPr lang="en-US" sz="1800" dirty="0"/>
              <a:t>V=6.4</a:t>
            </a:r>
          </a:p>
        </p:txBody>
      </p:sp>
      <p:sp>
        <p:nvSpPr>
          <p:cNvPr id="11" name="Rectangle 17"/>
          <p:cNvSpPr>
            <a:spLocks noChangeArrowheads="1"/>
          </p:cNvSpPr>
          <p:nvPr/>
        </p:nvSpPr>
        <p:spPr bwMode="auto">
          <a:xfrm>
            <a:off x="1219200" y="3981286"/>
            <a:ext cx="1018227" cy="646331"/>
          </a:xfrm>
          <a:prstGeom prst="rect">
            <a:avLst/>
          </a:prstGeom>
          <a:noFill/>
          <a:ln w="9525">
            <a:noFill/>
            <a:miter lim="800000"/>
            <a:headEnd/>
            <a:tailEnd/>
          </a:ln>
        </p:spPr>
        <p:txBody>
          <a:bodyPr wrap="none">
            <a:prstTxWarp prst="textNoShape">
              <a:avLst/>
            </a:prstTxWarp>
            <a:spAutoFit/>
          </a:bodyPr>
          <a:lstStyle/>
          <a:p>
            <a:r>
              <a:rPr lang="en-US" sz="1800" dirty="0"/>
              <a:t>Round 4:</a:t>
            </a:r>
          </a:p>
          <a:p>
            <a:r>
              <a:rPr lang="en-US" sz="1800" dirty="0"/>
              <a:t>V=5.12</a:t>
            </a:r>
          </a:p>
        </p:txBody>
      </p:sp>
      <p:cxnSp>
        <p:nvCxnSpPr>
          <p:cNvPr id="12" name="AutoShape 18"/>
          <p:cNvCxnSpPr>
            <a:cxnSpLocks noChangeShapeType="1"/>
            <a:stCxn id="4" idx="3"/>
            <a:endCxn id="5" idx="1"/>
          </p:cNvCxnSpPr>
          <p:nvPr/>
        </p:nvCxnSpPr>
        <p:spPr bwMode="auto">
          <a:xfrm>
            <a:off x="2286000" y="3447886"/>
            <a:ext cx="533400" cy="0"/>
          </a:xfrm>
          <a:prstGeom prst="straightConnector1">
            <a:avLst/>
          </a:prstGeom>
          <a:noFill/>
          <a:ln w="9525">
            <a:solidFill>
              <a:schemeClr val="tx1"/>
            </a:solidFill>
            <a:round/>
            <a:headEnd/>
            <a:tailEnd type="triangle" w="med" len="med"/>
          </a:ln>
        </p:spPr>
      </p:cxnSp>
      <p:cxnSp>
        <p:nvCxnSpPr>
          <p:cNvPr id="13" name="AutoShape 19"/>
          <p:cNvCxnSpPr>
            <a:cxnSpLocks noChangeShapeType="1"/>
            <a:stCxn id="5" idx="3"/>
            <a:endCxn id="6" idx="1"/>
          </p:cNvCxnSpPr>
          <p:nvPr/>
        </p:nvCxnSpPr>
        <p:spPr bwMode="auto">
          <a:xfrm>
            <a:off x="3886200" y="3447886"/>
            <a:ext cx="609600" cy="0"/>
          </a:xfrm>
          <a:prstGeom prst="straightConnector1">
            <a:avLst/>
          </a:prstGeom>
          <a:noFill/>
          <a:ln w="9525">
            <a:solidFill>
              <a:schemeClr val="tx1"/>
            </a:solidFill>
            <a:round/>
            <a:headEnd/>
            <a:tailEnd type="triangle" w="med" len="med"/>
          </a:ln>
        </p:spPr>
      </p:cxnSp>
      <p:cxnSp>
        <p:nvCxnSpPr>
          <p:cNvPr id="14" name="AutoShape 20"/>
          <p:cNvCxnSpPr>
            <a:cxnSpLocks noChangeShapeType="1"/>
            <a:stCxn id="6" idx="3"/>
            <a:endCxn id="7" idx="1"/>
          </p:cNvCxnSpPr>
          <p:nvPr/>
        </p:nvCxnSpPr>
        <p:spPr bwMode="auto">
          <a:xfrm>
            <a:off x="5562600" y="3447886"/>
            <a:ext cx="609600" cy="0"/>
          </a:xfrm>
          <a:prstGeom prst="straightConnector1">
            <a:avLst/>
          </a:prstGeom>
          <a:noFill/>
          <a:ln w="9525">
            <a:solidFill>
              <a:schemeClr val="tx1"/>
            </a:solidFill>
            <a:round/>
            <a:headEnd/>
            <a:tailEnd type="triangle" w="med" len="med"/>
          </a:ln>
        </p:spPr>
      </p:cxnSp>
      <p:sp>
        <p:nvSpPr>
          <p:cNvPr id="15" name="Text Box 15"/>
          <p:cNvSpPr txBox="1">
            <a:spLocks noChangeArrowheads="1"/>
          </p:cNvSpPr>
          <p:nvPr/>
        </p:nvSpPr>
        <p:spPr bwMode="auto">
          <a:xfrm>
            <a:off x="6248400" y="3982873"/>
            <a:ext cx="1018227" cy="646331"/>
          </a:xfrm>
          <a:prstGeom prst="rect">
            <a:avLst/>
          </a:prstGeom>
          <a:noFill/>
          <a:ln w="9525">
            <a:noFill/>
            <a:miter lim="800000"/>
            <a:headEnd/>
            <a:tailEnd/>
          </a:ln>
        </p:spPr>
        <p:txBody>
          <a:bodyPr wrap="none">
            <a:prstTxWarp prst="textNoShape">
              <a:avLst/>
            </a:prstTxWarp>
            <a:spAutoFit/>
          </a:bodyPr>
          <a:lstStyle/>
          <a:p>
            <a:r>
              <a:rPr lang="en-US" sz="1800" dirty="0"/>
              <a:t>Round 1:</a:t>
            </a:r>
          </a:p>
          <a:p>
            <a:r>
              <a:rPr lang="en-US" sz="1800" dirty="0"/>
              <a:t>V=10</a:t>
            </a:r>
          </a:p>
        </p:txBody>
      </p:sp>
      <p:sp>
        <p:nvSpPr>
          <p:cNvPr id="16" name="Text Box 14"/>
          <p:cNvSpPr txBox="1">
            <a:spLocks noChangeArrowheads="1"/>
          </p:cNvSpPr>
          <p:nvPr/>
        </p:nvSpPr>
        <p:spPr bwMode="auto">
          <a:xfrm>
            <a:off x="7239000" y="4516273"/>
            <a:ext cx="1512888" cy="457200"/>
          </a:xfrm>
          <a:prstGeom prst="rect">
            <a:avLst/>
          </a:prstGeom>
          <a:noFill/>
          <a:ln w="9525">
            <a:noFill/>
            <a:miter lim="800000"/>
            <a:headEnd/>
            <a:tailEnd/>
          </a:ln>
        </p:spPr>
        <p:txBody>
          <a:bodyPr wrap="none">
            <a:prstTxWarp prst="textNoShape">
              <a:avLst/>
            </a:prstTxWarp>
            <a:spAutoFit/>
          </a:bodyPr>
          <a:lstStyle/>
          <a:p>
            <a:r>
              <a:rPr lang="en-US" dirty="0"/>
              <a:t>Reward 10</a:t>
            </a:r>
          </a:p>
        </p:txBody>
      </p:sp>
    </p:spTree>
    <p:extLst>
      <p:ext uri="{BB962C8B-B14F-4D97-AF65-F5344CB8AC3E}">
        <p14:creationId xmlns:p14="http://schemas.microsoft.com/office/powerpoint/2010/main" val="7626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pPr>
              <a:defRPr/>
            </a:pPr>
            <a:r>
              <a:rPr lang="en-US" dirty="0">
                <a:ea typeface="ＭＳ Ｐゴシック" pitchFamily="-109" charset="-128"/>
                <a:cs typeface="ＭＳ Ｐゴシック" pitchFamily="-109" charset="-128"/>
              </a:rPr>
              <a:t>Utility learning in ACT-R</a:t>
            </a:r>
            <a:endParaRPr kumimoji="0" lang="en-US" dirty="0">
              <a:ea typeface="ＭＳ Ｐゴシック" pitchFamily="-109" charset="-128"/>
              <a:cs typeface="ＭＳ Ｐゴシック" pitchFamily="-109" charset="-128"/>
            </a:endParaRPr>
          </a:p>
        </p:txBody>
      </p:sp>
      <p:sp>
        <p:nvSpPr>
          <p:cNvPr id="34819" name="Rectangle 3"/>
          <p:cNvSpPr>
            <a:spLocks noGrp="1" noChangeArrowheads="1"/>
          </p:cNvSpPr>
          <p:nvPr>
            <p:ph type="body" sz="quarter" idx="10"/>
          </p:nvPr>
        </p:nvSpPr>
        <p:spPr/>
        <p:txBody>
          <a:bodyPr>
            <a:normAutofit/>
          </a:bodyPr>
          <a:lstStyle/>
          <a:p>
            <a:pPr>
              <a:defRPr/>
            </a:pPr>
            <a:r>
              <a:rPr kumimoji="0" lang="en-US" sz="2800" dirty="0">
                <a:ea typeface="ＭＳ Ｐゴシック" pitchFamily="-109" charset="-128"/>
                <a:cs typeface="ＭＳ Ｐゴシック" pitchFamily="-109" charset="-128"/>
              </a:rPr>
              <a:t>Some productions are associated with a reward</a:t>
            </a:r>
          </a:p>
          <a:p>
            <a:pPr>
              <a:defRPr/>
            </a:pPr>
            <a:endParaRPr lang="en-US" sz="2800" dirty="0">
              <a:ea typeface="ＭＳ Ｐゴシック" pitchFamily="-109" charset="-128"/>
              <a:cs typeface="ＭＳ Ｐゴシック" pitchFamily="-109" charset="-128"/>
            </a:endParaRPr>
          </a:p>
          <a:p>
            <a:pPr>
              <a:defRPr/>
            </a:pPr>
            <a:r>
              <a:rPr lang="en-GB" sz="2800" dirty="0">
                <a:ea typeface="ＭＳ Ｐゴシック" pitchFamily="-109" charset="-128"/>
                <a:cs typeface="ＭＳ Ｐゴシック" pitchFamily="-109" charset="-128"/>
              </a:rPr>
              <a:t>Reward for production </a:t>
            </a:r>
            <a:r>
              <a:rPr lang="en-GB" sz="2800" i="1" dirty="0" err="1">
                <a:ea typeface="ＭＳ Ｐゴシック" pitchFamily="-109" charset="-128"/>
                <a:cs typeface="ＭＳ Ｐゴシック" pitchFamily="-109" charset="-128"/>
              </a:rPr>
              <a:t>i</a:t>
            </a:r>
            <a:r>
              <a:rPr lang="en-GB" sz="2800" dirty="0">
                <a:ea typeface="ＭＳ Ｐゴシック" pitchFamily="-109" charset="-128"/>
                <a:cs typeface="ＭＳ Ｐゴシック" pitchFamily="-109" charset="-128"/>
              </a:rPr>
              <a:t>: external reward minus the time from production </a:t>
            </a:r>
            <a:r>
              <a:rPr lang="en-GB" sz="2800" i="1" dirty="0">
                <a:ea typeface="ＭＳ Ｐゴシック" pitchFamily="-109" charset="-128"/>
                <a:cs typeface="ＭＳ Ｐゴシック" pitchFamily="-109" charset="-128"/>
              </a:rPr>
              <a:t>i</a:t>
            </a:r>
            <a:r>
              <a:rPr lang="en-GB" sz="2800" dirty="0">
                <a:ea typeface="ＭＳ Ｐゴシック" pitchFamily="-109" charset="-128"/>
                <a:cs typeface="ＭＳ Ｐゴシック" pitchFamily="-109" charset="-128"/>
              </a:rPr>
              <a:t>’s selection to the reward</a:t>
            </a:r>
            <a:endParaRPr lang="en-US" sz="2800" dirty="0">
              <a:ea typeface="ＭＳ Ｐゴシック" pitchFamily="-109" charset="-128"/>
              <a:cs typeface="ＭＳ Ｐゴシック" pitchFamily="-109" charset="-128"/>
            </a:endParaRPr>
          </a:p>
        </p:txBody>
      </p:sp>
      <p:grpSp>
        <p:nvGrpSpPr>
          <p:cNvPr id="94213" name="Group 7"/>
          <p:cNvGrpSpPr>
            <a:grpSpLocks/>
          </p:cNvGrpSpPr>
          <p:nvPr/>
        </p:nvGrpSpPr>
        <p:grpSpPr bwMode="auto">
          <a:xfrm>
            <a:off x="2028653" y="4058290"/>
            <a:ext cx="4585582" cy="1750852"/>
            <a:chOff x="684" y="2230706"/>
            <a:chExt cx="4091" cy="1750852"/>
          </a:xfrm>
        </p:grpSpPr>
        <p:sp>
          <p:nvSpPr>
            <p:cNvPr id="34824" name="Rectangle 8"/>
            <p:cNvSpPr>
              <a:spLocks noChangeArrowheads="1"/>
            </p:cNvSpPr>
            <p:nvPr/>
          </p:nvSpPr>
          <p:spPr bwMode="auto">
            <a:xfrm>
              <a:off x="768" y="2608414"/>
              <a:ext cx="671" cy="484244"/>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sz="2000" dirty="0">
                  <a:latin typeface="Times" pitchFamily="-109" charset="0"/>
                  <a:ea typeface="ＭＳ Ｐゴシック" pitchFamily="-109" charset="-128"/>
                  <a:cs typeface="ＭＳ Ｐゴシック" pitchFamily="-109" charset="-128"/>
                </a:rPr>
                <a:t>Rule 1</a:t>
              </a:r>
            </a:p>
          </p:txBody>
        </p:sp>
        <p:sp>
          <p:nvSpPr>
            <p:cNvPr id="34825" name="Rectangle 9"/>
            <p:cNvSpPr>
              <a:spLocks noChangeArrowheads="1"/>
            </p:cNvSpPr>
            <p:nvPr/>
          </p:nvSpPr>
          <p:spPr bwMode="auto">
            <a:xfrm>
              <a:off x="1776" y="2608414"/>
              <a:ext cx="671" cy="484244"/>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sz="2000">
                  <a:latin typeface="Times" pitchFamily="-109" charset="0"/>
                  <a:ea typeface="ＭＳ Ｐゴシック" pitchFamily="-109" charset="-128"/>
                  <a:cs typeface="ＭＳ Ｐゴシック" pitchFamily="-109" charset="-128"/>
                </a:rPr>
                <a:t>Rule 2</a:t>
              </a:r>
            </a:p>
          </p:txBody>
        </p:sp>
        <p:sp>
          <p:nvSpPr>
            <p:cNvPr id="34826" name="Rectangle 10"/>
            <p:cNvSpPr>
              <a:spLocks noChangeArrowheads="1"/>
            </p:cNvSpPr>
            <p:nvPr/>
          </p:nvSpPr>
          <p:spPr bwMode="auto">
            <a:xfrm>
              <a:off x="2832" y="2608414"/>
              <a:ext cx="674" cy="484244"/>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sz="2000" dirty="0">
                  <a:latin typeface="Times" pitchFamily="-109" charset="0"/>
                  <a:ea typeface="ＭＳ Ｐゴシック" pitchFamily="-109" charset="-128"/>
                  <a:cs typeface="ＭＳ Ｐゴシック" pitchFamily="-109" charset="-128"/>
                </a:rPr>
                <a:t>Rule 3</a:t>
              </a:r>
            </a:p>
          </p:txBody>
        </p:sp>
        <p:sp>
          <p:nvSpPr>
            <p:cNvPr id="34827" name="Rectangle 11"/>
            <p:cNvSpPr>
              <a:spLocks noChangeArrowheads="1"/>
            </p:cNvSpPr>
            <p:nvPr/>
          </p:nvSpPr>
          <p:spPr bwMode="auto">
            <a:xfrm>
              <a:off x="3888" y="2608414"/>
              <a:ext cx="671" cy="484244"/>
            </a:xfrm>
            <a:prstGeom prst="rect">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defRPr/>
              </a:pPr>
              <a:r>
                <a:rPr lang="en-US" sz="2000">
                  <a:latin typeface="Times" pitchFamily="-109" charset="0"/>
                  <a:ea typeface="ＭＳ Ｐゴシック" pitchFamily="-109" charset="-128"/>
                  <a:cs typeface="ＭＳ Ｐゴシック" pitchFamily="-109" charset="-128"/>
                </a:rPr>
                <a:t>Rule 4</a:t>
              </a:r>
            </a:p>
          </p:txBody>
        </p:sp>
        <p:sp>
          <p:nvSpPr>
            <p:cNvPr id="94218" name="Text Box 12"/>
            <p:cNvSpPr txBox="1">
              <a:spLocks noChangeArrowheads="1"/>
            </p:cNvSpPr>
            <p:nvPr/>
          </p:nvSpPr>
          <p:spPr bwMode="auto">
            <a:xfrm>
              <a:off x="912" y="2230706"/>
              <a:ext cx="469" cy="396811"/>
            </a:xfrm>
            <a:prstGeom prst="rect">
              <a:avLst/>
            </a:prstGeom>
            <a:noFill/>
            <a:ln w="9525">
              <a:noFill/>
              <a:miter lim="800000"/>
              <a:headEnd/>
              <a:tailEnd/>
            </a:ln>
          </p:spPr>
          <p:txBody>
            <a:bodyPr wrap="none">
              <a:prstTxWarp prst="textNoShape">
                <a:avLst/>
              </a:prstTxWarp>
              <a:spAutoFit/>
            </a:bodyPr>
            <a:lstStyle/>
            <a:p>
              <a:r>
                <a:rPr lang="en-US" sz="2000" dirty="0"/>
                <a:t>t=0</a:t>
              </a:r>
            </a:p>
          </p:txBody>
        </p:sp>
        <p:sp>
          <p:nvSpPr>
            <p:cNvPr id="94219" name="Text Box 13"/>
            <p:cNvSpPr txBox="1">
              <a:spLocks noChangeArrowheads="1"/>
            </p:cNvSpPr>
            <p:nvPr/>
          </p:nvSpPr>
          <p:spPr bwMode="auto">
            <a:xfrm>
              <a:off x="1810" y="2230706"/>
              <a:ext cx="638" cy="396811"/>
            </a:xfrm>
            <a:prstGeom prst="rect">
              <a:avLst/>
            </a:prstGeom>
            <a:noFill/>
            <a:ln w="9525">
              <a:noFill/>
              <a:miter lim="800000"/>
              <a:headEnd/>
              <a:tailEnd/>
            </a:ln>
          </p:spPr>
          <p:txBody>
            <a:bodyPr wrap="none">
              <a:prstTxWarp prst="textNoShape">
                <a:avLst/>
              </a:prstTxWarp>
              <a:spAutoFit/>
            </a:bodyPr>
            <a:lstStyle/>
            <a:p>
              <a:r>
                <a:rPr lang="en-US" sz="2000" dirty="0"/>
                <a:t>t=0.5</a:t>
              </a:r>
            </a:p>
          </p:txBody>
        </p:sp>
        <p:sp>
          <p:nvSpPr>
            <p:cNvPr id="94220" name="Text Box 14"/>
            <p:cNvSpPr txBox="1">
              <a:spLocks noChangeArrowheads="1"/>
            </p:cNvSpPr>
            <p:nvPr/>
          </p:nvSpPr>
          <p:spPr bwMode="auto">
            <a:xfrm>
              <a:off x="3024" y="2230706"/>
              <a:ext cx="469" cy="396811"/>
            </a:xfrm>
            <a:prstGeom prst="rect">
              <a:avLst/>
            </a:prstGeom>
            <a:noFill/>
            <a:ln w="9525">
              <a:noFill/>
              <a:miter lim="800000"/>
              <a:headEnd/>
              <a:tailEnd/>
            </a:ln>
          </p:spPr>
          <p:txBody>
            <a:bodyPr wrap="none">
              <a:prstTxWarp prst="textNoShape">
                <a:avLst/>
              </a:prstTxWarp>
              <a:spAutoFit/>
            </a:bodyPr>
            <a:lstStyle/>
            <a:p>
              <a:r>
                <a:rPr lang="en-US" sz="2000"/>
                <a:t>t=2</a:t>
              </a:r>
            </a:p>
          </p:txBody>
        </p:sp>
        <p:sp>
          <p:nvSpPr>
            <p:cNvPr id="94221" name="Text Box 15"/>
            <p:cNvSpPr txBox="1">
              <a:spLocks noChangeArrowheads="1"/>
            </p:cNvSpPr>
            <p:nvPr/>
          </p:nvSpPr>
          <p:spPr bwMode="auto">
            <a:xfrm>
              <a:off x="4033" y="2230706"/>
              <a:ext cx="468" cy="396811"/>
            </a:xfrm>
            <a:prstGeom prst="rect">
              <a:avLst/>
            </a:prstGeom>
            <a:noFill/>
            <a:ln w="9525">
              <a:noFill/>
              <a:miter lim="800000"/>
              <a:headEnd/>
              <a:tailEnd/>
            </a:ln>
          </p:spPr>
          <p:txBody>
            <a:bodyPr wrap="none">
              <a:prstTxWarp prst="textNoShape">
                <a:avLst/>
              </a:prstTxWarp>
              <a:spAutoFit/>
            </a:bodyPr>
            <a:lstStyle/>
            <a:p>
              <a:r>
                <a:rPr lang="en-US" sz="2000" dirty="0"/>
                <a:t>t=4</a:t>
              </a:r>
            </a:p>
          </p:txBody>
        </p:sp>
        <p:grpSp>
          <p:nvGrpSpPr>
            <p:cNvPr id="94222" name="Group 16"/>
            <p:cNvGrpSpPr>
              <a:grpSpLocks/>
            </p:cNvGrpSpPr>
            <p:nvPr/>
          </p:nvGrpSpPr>
          <p:grpSpPr bwMode="auto">
            <a:xfrm>
              <a:off x="3622" y="3200267"/>
              <a:ext cx="1153" cy="781291"/>
              <a:chOff x="3622" y="2496"/>
              <a:chExt cx="1153" cy="697"/>
            </a:xfrm>
          </p:grpSpPr>
          <p:sp>
            <p:nvSpPr>
              <p:cNvPr id="94229" name="Line 17"/>
              <p:cNvSpPr>
                <a:spLocks noChangeShapeType="1"/>
              </p:cNvSpPr>
              <p:nvPr/>
            </p:nvSpPr>
            <p:spPr bwMode="auto">
              <a:xfrm flipV="1">
                <a:off x="4176" y="2496"/>
                <a:ext cx="0" cy="432"/>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94230" name="Text Box 18"/>
              <p:cNvSpPr txBox="1">
                <a:spLocks noChangeArrowheads="1"/>
              </p:cNvSpPr>
              <p:nvPr/>
            </p:nvSpPr>
            <p:spPr bwMode="auto">
              <a:xfrm>
                <a:off x="3622" y="2839"/>
                <a:ext cx="1153" cy="354"/>
              </a:xfrm>
              <a:prstGeom prst="rect">
                <a:avLst/>
              </a:prstGeom>
              <a:noFill/>
              <a:ln w="9525">
                <a:noFill/>
                <a:miter lim="800000"/>
                <a:headEnd/>
                <a:tailEnd/>
              </a:ln>
            </p:spPr>
            <p:txBody>
              <a:bodyPr wrap="none">
                <a:prstTxWarp prst="textNoShape">
                  <a:avLst/>
                </a:prstTxWarp>
                <a:spAutoFit/>
              </a:bodyPr>
              <a:lstStyle/>
              <a:p>
                <a:r>
                  <a:rPr lang="en-US" sz="2000" dirty="0"/>
                  <a:t>Reward 10</a:t>
                </a:r>
              </a:p>
            </p:txBody>
          </p:sp>
        </p:grpSp>
        <p:sp>
          <p:nvSpPr>
            <p:cNvPr id="94223" name="Text Box 19"/>
            <p:cNvSpPr txBox="1">
              <a:spLocks noChangeArrowheads="1"/>
            </p:cNvSpPr>
            <p:nvPr/>
          </p:nvSpPr>
          <p:spPr bwMode="auto">
            <a:xfrm>
              <a:off x="2748" y="3249588"/>
              <a:ext cx="863" cy="336280"/>
            </a:xfrm>
            <a:prstGeom prst="rect">
              <a:avLst/>
            </a:prstGeom>
            <a:noFill/>
            <a:ln w="9525">
              <a:noFill/>
              <a:miter lim="800000"/>
              <a:headEnd/>
              <a:tailEnd/>
            </a:ln>
          </p:spPr>
          <p:txBody>
            <a:bodyPr wrap="none">
              <a:prstTxWarp prst="textNoShape">
                <a:avLst/>
              </a:prstTxWarp>
              <a:spAutoFit/>
            </a:bodyPr>
            <a:lstStyle/>
            <a:p>
              <a:r>
                <a:rPr lang="en-US" sz="1600" dirty="0"/>
                <a:t>Reward 8</a:t>
              </a:r>
            </a:p>
          </p:txBody>
        </p:sp>
        <p:sp>
          <p:nvSpPr>
            <p:cNvPr id="94224" name="Rectangle 20"/>
            <p:cNvSpPr>
              <a:spLocks noChangeArrowheads="1"/>
            </p:cNvSpPr>
            <p:nvPr/>
          </p:nvSpPr>
          <p:spPr bwMode="auto">
            <a:xfrm>
              <a:off x="1692" y="3249588"/>
              <a:ext cx="1000" cy="336280"/>
            </a:xfrm>
            <a:prstGeom prst="rect">
              <a:avLst/>
            </a:prstGeom>
            <a:noFill/>
            <a:ln w="9525">
              <a:noFill/>
              <a:miter lim="800000"/>
              <a:headEnd/>
              <a:tailEnd/>
            </a:ln>
          </p:spPr>
          <p:txBody>
            <a:bodyPr wrap="none">
              <a:prstTxWarp prst="textNoShape">
                <a:avLst/>
              </a:prstTxWarp>
              <a:spAutoFit/>
            </a:bodyPr>
            <a:lstStyle/>
            <a:p>
              <a:r>
                <a:rPr lang="en-US" sz="1600" dirty="0"/>
                <a:t>Reward 6.5</a:t>
              </a:r>
            </a:p>
          </p:txBody>
        </p:sp>
        <p:sp>
          <p:nvSpPr>
            <p:cNvPr id="94225" name="Rectangle 21"/>
            <p:cNvSpPr>
              <a:spLocks noChangeArrowheads="1"/>
            </p:cNvSpPr>
            <p:nvPr/>
          </p:nvSpPr>
          <p:spPr bwMode="auto">
            <a:xfrm>
              <a:off x="684" y="3249588"/>
              <a:ext cx="864" cy="336280"/>
            </a:xfrm>
            <a:prstGeom prst="rect">
              <a:avLst/>
            </a:prstGeom>
            <a:noFill/>
            <a:ln w="9525">
              <a:noFill/>
              <a:miter lim="800000"/>
              <a:headEnd/>
              <a:tailEnd/>
            </a:ln>
          </p:spPr>
          <p:txBody>
            <a:bodyPr wrap="none">
              <a:prstTxWarp prst="textNoShape">
                <a:avLst/>
              </a:prstTxWarp>
              <a:spAutoFit/>
            </a:bodyPr>
            <a:lstStyle/>
            <a:p>
              <a:r>
                <a:rPr lang="en-US" sz="1600" dirty="0"/>
                <a:t>Reward 6</a:t>
              </a:r>
            </a:p>
          </p:txBody>
        </p:sp>
        <p:cxnSp>
          <p:nvCxnSpPr>
            <p:cNvPr id="94226" name="AutoShape 22"/>
            <p:cNvCxnSpPr>
              <a:cxnSpLocks noChangeShapeType="1"/>
              <a:stCxn id="34824" idx="3"/>
              <a:endCxn id="34825" idx="1"/>
            </p:cNvCxnSpPr>
            <p:nvPr/>
          </p:nvCxnSpPr>
          <p:spPr bwMode="auto">
            <a:xfrm>
              <a:off x="1439" y="2850536"/>
              <a:ext cx="337" cy="0"/>
            </a:xfrm>
            <a:prstGeom prst="straightConnector1">
              <a:avLst/>
            </a:prstGeom>
            <a:noFill/>
            <a:ln w="9525">
              <a:solidFill>
                <a:schemeClr val="tx1"/>
              </a:solidFill>
              <a:round/>
              <a:headEnd/>
              <a:tailEnd type="triangle" w="med" len="med"/>
            </a:ln>
          </p:spPr>
        </p:cxnSp>
        <p:cxnSp>
          <p:nvCxnSpPr>
            <p:cNvPr id="94227" name="AutoShape 23"/>
            <p:cNvCxnSpPr>
              <a:cxnSpLocks noChangeShapeType="1"/>
              <a:stCxn id="34825" idx="3"/>
              <a:endCxn id="34826" idx="1"/>
            </p:cNvCxnSpPr>
            <p:nvPr/>
          </p:nvCxnSpPr>
          <p:spPr bwMode="auto">
            <a:xfrm>
              <a:off x="2448" y="2850535"/>
              <a:ext cx="384" cy="0"/>
            </a:xfrm>
            <a:prstGeom prst="straightConnector1">
              <a:avLst/>
            </a:prstGeom>
            <a:noFill/>
            <a:ln w="9525">
              <a:solidFill>
                <a:schemeClr val="tx1"/>
              </a:solidFill>
              <a:round/>
              <a:headEnd/>
              <a:tailEnd type="triangle" w="med" len="med"/>
            </a:ln>
          </p:spPr>
        </p:cxnSp>
        <p:cxnSp>
          <p:nvCxnSpPr>
            <p:cNvPr id="94228" name="AutoShape 24"/>
            <p:cNvCxnSpPr>
              <a:cxnSpLocks noChangeShapeType="1"/>
            </p:cNvCxnSpPr>
            <p:nvPr/>
          </p:nvCxnSpPr>
          <p:spPr bwMode="auto">
            <a:xfrm>
              <a:off x="3493" y="2850535"/>
              <a:ext cx="384" cy="0"/>
            </a:xfrm>
            <a:prstGeom prst="straightConnector1">
              <a:avLst/>
            </a:prstGeom>
            <a:noFill/>
            <a:ln w="9525">
              <a:solidFill>
                <a:schemeClr val="tx1"/>
              </a:solidFill>
              <a:round/>
              <a:headEnd/>
              <a:tailEnd type="triangle" w="med" len="med"/>
            </a:ln>
          </p:spPr>
        </p:cxnSp>
      </p:grpSp>
    </p:spTree>
    <p:extLst>
      <p:ext uri="{BB962C8B-B14F-4D97-AF65-F5344CB8AC3E}">
        <p14:creationId xmlns:p14="http://schemas.microsoft.com/office/powerpoint/2010/main" val="183637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a:defRPr/>
            </a:pPr>
            <a:r>
              <a:rPr lang="en-US" dirty="0">
                <a:ea typeface="ＭＳ Ｐゴシック" pitchFamily="-109" charset="-128"/>
                <a:cs typeface="ＭＳ Ｐゴシック" pitchFamily="-109" charset="-128"/>
              </a:rPr>
              <a:t>Utility learning in </a:t>
            </a:r>
            <a:r>
              <a:rPr kumimoji="0" lang="en-US" dirty="0">
                <a:ea typeface="ＭＳ Ｐゴシック" pitchFamily="-109" charset="-128"/>
                <a:cs typeface="ＭＳ Ｐゴシック" pitchFamily="-109" charset="-128"/>
              </a:rPr>
              <a:t>ACT-R</a:t>
            </a:r>
          </a:p>
        </p:txBody>
      </p:sp>
      <p:graphicFrame>
        <p:nvGraphicFramePr>
          <p:cNvPr id="34822" name="Object 2"/>
          <p:cNvGraphicFramePr>
            <a:graphicFrameLocks noChangeAspect="1"/>
          </p:cNvGraphicFramePr>
          <p:nvPr/>
        </p:nvGraphicFramePr>
        <p:xfrm>
          <a:off x="954476" y="2835983"/>
          <a:ext cx="5983288" cy="660400"/>
        </p:xfrm>
        <a:graphic>
          <a:graphicData uri="http://schemas.openxmlformats.org/presentationml/2006/ole">
            <mc:AlternateContent xmlns:mc="http://schemas.openxmlformats.org/markup-compatibility/2006">
              <mc:Choice xmlns:v="urn:schemas-microsoft-com:vml" Requires="v">
                <p:oleObj name="Equation" r:id="rId3" imgW="2527300" imgH="279400" progId="Equation.3">
                  <p:embed/>
                </p:oleObj>
              </mc:Choice>
              <mc:Fallback>
                <p:oleObj name="Equation" r:id="rId3" imgW="2527300" imgH="279400" progId="Equation.3">
                  <p:embed/>
                  <p:pic>
                    <p:nvPicPr>
                      <p:cNvPr id="34822" name="Object 2"/>
                      <p:cNvPicPr>
                        <a:picLocks noChangeAspect="1" noChangeArrowheads="1"/>
                      </p:cNvPicPr>
                      <p:nvPr/>
                    </p:nvPicPr>
                    <p:blipFill>
                      <a:blip r:embed="rId4"/>
                      <a:srcRect/>
                      <a:stretch>
                        <a:fillRect/>
                      </a:stretch>
                    </p:blipFill>
                    <p:spPr bwMode="auto">
                      <a:xfrm>
                        <a:off x="954476" y="2835983"/>
                        <a:ext cx="5983288" cy="660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4" name="Straight Connector 23"/>
          <p:cNvCxnSpPr/>
          <p:nvPr/>
        </p:nvCxnSpPr>
        <p:spPr>
          <a:xfrm flipV="1">
            <a:off x="3825403" y="3484518"/>
            <a:ext cx="1973860" cy="688090"/>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951642" y="3982837"/>
            <a:ext cx="2401632" cy="830997"/>
          </a:xfrm>
          <a:prstGeom prst="rect">
            <a:avLst/>
          </a:prstGeom>
          <a:noFill/>
        </p:spPr>
        <p:txBody>
          <a:bodyPr wrap="square" rtlCol="0">
            <a:spAutoFit/>
          </a:bodyPr>
          <a:lstStyle/>
          <a:p>
            <a:pPr algn="ctr"/>
            <a:r>
              <a:rPr lang="en-US" sz="2400" dirty="0">
                <a:latin typeface="Gill Sans Light"/>
                <a:cs typeface="Gill Sans Light"/>
              </a:rPr>
              <a:t>utility at application n-1</a:t>
            </a:r>
          </a:p>
        </p:txBody>
      </p:sp>
      <p:cxnSp>
        <p:nvCxnSpPr>
          <p:cNvPr id="29" name="Straight Connector 28"/>
          <p:cNvCxnSpPr>
            <a:endCxn id="30" idx="2"/>
          </p:cNvCxnSpPr>
          <p:nvPr/>
        </p:nvCxnSpPr>
        <p:spPr>
          <a:xfrm flipV="1">
            <a:off x="4788976" y="2117901"/>
            <a:ext cx="1722887" cy="816475"/>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548057" y="1656236"/>
            <a:ext cx="3927612" cy="461665"/>
          </a:xfrm>
          <a:prstGeom prst="rect">
            <a:avLst/>
          </a:prstGeom>
          <a:noFill/>
        </p:spPr>
        <p:txBody>
          <a:bodyPr wrap="square" rtlCol="0">
            <a:spAutoFit/>
          </a:bodyPr>
          <a:lstStyle/>
          <a:p>
            <a:pPr algn="ctr"/>
            <a:r>
              <a:rPr lang="en-US" sz="2400" dirty="0">
                <a:latin typeface="Gill Sans Light"/>
                <a:cs typeface="Gill Sans Light"/>
              </a:rPr>
              <a:t>Reward at application n</a:t>
            </a:r>
          </a:p>
        </p:txBody>
      </p:sp>
      <p:cxnSp>
        <p:nvCxnSpPr>
          <p:cNvPr id="33" name="Straight Connector 32"/>
          <p:cNvCxnSpPr>
            <a:endCxn id="34" idx="2"/>
          </p:cNvCxnSpPr>
          <p:nvPr/>
        </p:nvCxnSpPr>
        <p:spPr>
          <a:xfrm flipH="1" flipV="1">
            <a:off x="3045985" y="2098534"/>
            <a:ext cx="913832" cy="917625"/>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653830" y="1636869"/>
            <a:ext cx="2784310" cy="461665"/>
          </a:xfrm>
          <a:prstGeom prst="rect">
            <a:avLst/>
          </a:prstGeom>
          <a:noFill/>
        </p:spPr>
        <p:txBody>
          <a:bodyPr wrap="square" rtlCol="0">
            <a:spAutoFit/>
          </a:bodyPr>
          <a:lstStyle/>
          <a:p>
            <a:pPr algn="ctr"/>
            <a:r>
              <a:rPr lang="en-US" sz="2400" dirty="0">
                <a:latin typeface="Gill Sans Light"/>
                <a:cs typeface="Gill Sans Light"/>
              </a:rPr>
              <a:t>Learning rate :alpha</a:t>
            </a:r>
          </a:p>
        </p:txBody>
      </p:sp>
      <p:cxnSp>
        <p:nvCxnSpPr>
          <p:cNvPr id="36" name="Straight Connector 35"/>
          <p:cNvCxnSpPr/>
          <p:nvPr/>
        </p:nvCxnSpPr>
        <p:spPr>
          <a:xfrm flipH="1" flipV="1">
            <a:off x="3139303" y="3479272"/>
            <a:ext cx="6853" cy="490330"/>
          </a:xfrm>
          <a:prstGeom prst="line">
            <a:avLst/>
          </a:prstGeom>
        </p:spPr>
        <p:style>
          <a:lnRef idx="2">
            <a:schemeClr val="accent1"/>
          </a:lnRef>
          <a:fillRef idx="0">
            <a:schemeClr val="accent1"/>
          </a:fillRef>
          <a:effectRef idx="1">
            <a:schemeClr val="accent1"/>
          </a:effectRef>
          <a:fontRef idx="minor">
            <a:schemeClr val="tx1"/>
          </a:fontRef>
        </p:style>
      </p:cxnSp>
      <p:sp>
        <p:nvSpPr>
          <p:cNvPr id="12" name="Left Brace 11"/>
          <p:cNvSpPr/>
          <p:nvPr/>
        </p:nvSpPr>
        <p:spPr>
          <a:xfrm rot="16200000">
            <a:off x="5254049" y="2559883"/>
            <a:ext cx="457200" cy="254922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TextBox 36"/>
          <p:cNvSpPr txBox="1"/>
          <p:nvPr/>
        </p:nvSpPr>
        <p:spPr>
          <a:xfrm>
            <a:off x="4281833" y="4063095"/>
            <a:ext cx="2401632" cy="1200329"/>
          </a:xfrm>
          <a:prstGeom prst="rect">
            <a:avLst/>
          </a:prstGeom>
          <a:noFill/>
        </p:spPr>
        <p:txBody>
          <a:bodyPr wrap="square" rtlCol="0">
            <a:spAutoFit/>
          </a:bodyPr>
          <a:lstStyle/>
          <a:p>
            <a:pPr algn="ctr"/>
            <a:r>
              <a:rPr lang="en-US" sz="2400" dirty="0">
                <a:latin typeface="Gill Sans Light"/>
                <a:cs typeface="Gill Sans Light"/>
              </a:rPr>
              <a:t>difference between current utility and reward</a:t>
            </a:r>
          </a:p>
        </p:txBody>
      </p:sp>
    </p:spTree>
    <p:extLst>
      <p:ext uri="{BB962C8B-B14F-4D97-AF65-F5344CB8AC3E}">
        <p14:creationId xmlns:p14="http://schemas.microsoft.com/office/powerpoint/2010/main" val="156597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4" grpId="0"/>
      <p:bldP spid="12" grpId="0" animBg="1"/>
      <p:bldP spid="3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noAutofit/>
          </a:bodyPr>
          <a:lstStyle/>
          <a:p>
            <a:pPr>
              <a:defRPr/>
            </a:pPr>
            <a:r>
              <a:rPr lang="en-GB" sz="2800" dirty="0"/>
              <a:t>Over time, the utility of a production will be gradually adjusted until it matches the received average reward</a:t>
            </a:r>
            <a:endParaRPr lang="en-US" sz="2800" dirty="0"/>
          </a:p>
        </p:txBody>
      </p:sp>
      <p:pic>
        <p:nvPicPr>
          <p:cNvPr id="96260"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200" y="1756438"/>
            <a:ext cx="7980276" cy="4460875"/>
          </a:xfrm>
          <a:prstGeom prst="rect">
            <a:avLst/>
          </a:prstGeom>
          <a:noFill/>
          <a:ln w="9525">
            <a:noFill/>
            <a:miter lim="800000"/>
            <a:headEnd/>
            <a:tailEnd/>
          </a:ln>
        </p:spPr>
      </p:pic>
      <p:sp>
        <p:nvSpPr>
          <p:cNvPr id="3" name="TextBox 2"/>
          <p:cNvSpPr txBox="1"/>
          <p:nvPr/>
        </p:nvSpPr>
        <p:spPr>
          <a:xfrm>
            <a:off x="5152572" y="1819906"/>
            <a:ext cx="716324" cy="369332"/>
          </a:xfrm>
          <a:prstGeom prst="rect">
            <a:avLst/>
          </a:prstGeom>
          <a:noFill/>
        </p:spPr>
        <p:txBody>
          <a:bodyPr wrap="none" rtlCol="0">
            <a:spAutoFit/>
          </a:bodyPr>
          <a:lstStyle/>
          <a:p>
            <a:r>
              <a:rPr lang="en-GB" dirty="0"/>
              <a:t>α=.2</a:t>
            </a:r>
          </a:p>
        </p:txBody>
      </p:sp>
      <p:sp>
        <p:nvSpPr>
          <p:cNvPr id="5" name="TextBox 4">
            <a:extLst>
              <a:ext uri="{FF2B5EF4-FFF2-40B4-BE49-F238E27FC236}">
                <a16:creationId xmlns:a16="http://schemas.microsoft.com/office/drawing/2014/main" id="{6746D052-928F-B443-809A-A1632FBA6F8E}"/>
              </a:ext>
            </a:extLst>
          </p:cNvPr>
          <p:cNvSpPr txBox="1"/>
          <p:nvPr/>
        </p:nvSpPr>
        <p:spPr>
          <a:xfrm rot="21282186">
            <a:off x="5019876" y="5300006"/>
            <a:ext cx="3835774"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dirty="0">
                <a:latin typeface="Source Sans Pro Semibold" charset="0"/>
                <a:ea typeface="Source Sans Pro Semibold" charset="0"/>
                <a:cs typeface="Source Sans Pro Semibold" charset="0"/>
              </a:rPr>
              <a:t>Biologically plausible?</a:t>
            </a:r>
          </a:p>
          <a:p>
            <a:pPr algn="ctr"/>
            <a:r>
              <a:rPr lang="en-US" dirty="0"/>
              <a:t>Yes: dopamine codes difference between expected and actual rewards, changes pattern matching in BG</a:t>
            </a:r>
          </a:p>
        </p:txBody>
      </p:sp>
    </p:spTree>
    <p:extLst>
      <p:ext uri="{BB962C8B-B14F-4D97-AF65-F5344CB8AC3E}">
        <p14:creationId xmlns:p14="http://schemas.microsoft.com/office/powerpoint/2010/main" val="190267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defRPr/>
            </a:pPr>
            <a:r>
              <a:rPr lang="en-US" dirty="0">
                <a:ea typeface="ＭＳ Ｐゴシック" pitchFamily="-109" charset="-128"/>
                <a:cs typeface="ＭＳ Ｐゴシック" pitchFamily="-109" charset="-128"/>
              </a:rPr>
              <a:t>What does the model look like?</a:t>
            </a:r>
          </a:p>
        </p:txBody>
      </p:sp>
      <p:sp>
        <p:nvSpPr>
          <p:cNvPr id="3" name="AutoShape 3">
            <a:hlinkClick r:id="" action="ppaction://noaction" highlightClick="1"/>
          </p:cNvPr>
          <p:cNvSpPr>
            <a:spLocks noChangeArrowheads="1"/>
          </p:cNvSpPr>
          <p:nvPr/>
        </p:nvSpPr>
        <p:spPr bwMode="auto">
          <a:xfrm>
            <a:off x="12192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A</a:t>
            </a:r>
            <a:endParaRPr lang="en-US"/>
          </a:p>
        </p:txBody>
      </p:sp>
      <p:sp>
        <p:nvSpPr>
          <p:cNvPr id="4" name="AutoShape 4">
            <a:hlinkClick r:id="" action="ppaction://noaction" highlightClick="1"/>
          </p:cNvPr>
          <p:cNvSpPr>
            <a:spLocks noChangeArrowheads="1"/>
          </p:cNvSpPr>
          <p:nvPr/>
        </p:nvSpPr>
        <p:spPr bwMode="auto">
          <a:xfrm>
            <a:off x="5257800" y="2895600"/>
            <a:ext cx="1828800" cy="1447800"/>
          </a:xfrm>
          <a:prstGeom prst="actionButtonBlank">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6000"/>
              <a:t>B</a:t>
            </a:r>
            <a:endParaRPr lang="en-US"/>
          </a:p>
        </p:txBody>
      </p:sp>
      <p:sp>
        <p:nvSpPr>
          <p:cNvPr id="5" name="Text Box 5"/>
          <p:cNvSpPr txBox="1">
            <a:spLocks noChangeArrowheads="1"/>
          </p:cNvSpPr>
          <p:nvPr/>
        </p:nvSpPr>
        <p:spPr bwMode="auto">
          <a:xfrm>
            <a:off x="222396" y="4713507"/>
            <a:ext cx="3853414" cy="954107"/>
          </a:xfrm>
          <a:prstGeom prst="rect">
            <a:avLst/>
          </a:prstGeom>
          <a:noFill/>
          <a:ln w="9525">
            <a:noFill/>
            <a:miter lim="800000"/>
            <a:headEnd/>
            <a:tailEnd/>
          </a:ln>
        </p:spPr>
        <p:txBody>
          <a:bodyPr wrap="none">
            <a:prstTxWarp prst="textNoShape">
              <a:avLst/>
            </a:prstTxWarp>
            <a:spAutoFit/>
          </a:bodyPr>
          <a:lstStyle/>
          <a:p>
            <a:pPr algn="ctr"/>
            <a:r>
              <a:rPr lang="en-US" sz="2800" dirty="0">
                <a:solidFill>
                  <a:srgbClr val="000000"/>
                </a:solidFill>
                <a:latin typeface="Gill Sans Light"/>
                <a:cs typeface="Gill Sans Light"/>
              </a:rPr>
              <a:t>30% probability of reward</a:t>
            </a:r>
          </a:p>
          <a:p>
            <a:pPr algn="ctr"/>
            <a:r>
              <a:rPr lang="en-US" sz="2800" dirty="0">
                <a:solidFill>
                  <a:srgbClr val="000000"/>
                </a:solidFill>
                <a:latin typeface="Gill Sans Light"/>
                <a:cs typeface="Gill Sans Light"/>
              </a:rPr>
              <a:t>(4 were reward)</a:t>
            </a:r>
          </a:p>
        </p:txBody>
      </p:sp>
      <p:sp>
        <p:nvSpPr>
          <p:cNvPr id="6" name="Text Box 6"/>
          <p:cNvSpPr txBox="1">
            <a:spLocks noChangeArrowheads="1"/>
          </p:cNvSpPr>
          <p:nvPr/>
        </p:nvSpPr>
        <p:spPr bwMode="auto">
          <a:xfrm>
            <a:off x="4359509" y="4713507"/>
            <a:ext cx="3853414" cy="954107"/>
          </a:xfrm>
          <a:prstGeom prst="rect">
            <a:avLst/>
          </a:prstGeom>
          <a:noFill/>
          <a:ln w="9525">
            <a:noFill/>
            <a:miter lim="800000"/>
            <a:headEnd/>
            <a:tailEnd/>
          </a:ln>
        </p:spPr>
        <p:txBody>
          <a:bodyPr wrap="none">
            <a:prstTxWarp prst="textNoShape">
              <a:avLst/>
            </a:prstTxWarp>
            <a:spAutoFit/>
          </a:bodyPr>
          <a:lstStyle/>
          <a:p>
            <a:pPr algn="ctr"/>
            <a:r>
              <a:rPr lang="en-US" sz="2800" dirty="0">
                <a:latin typeface="Gill Sans Light"/>
                <a:cs typeface="Gill Sans Light"/>
              </a:rPr>
              <a:t>70% </a:t>
            </a:r>
            <a:r>
              <a:rPr lang="en-US" sz="2800" dirty="0">
                <a:solidFill>
                  <a:srgbClr val="000000"/>
                </a:solidFill>
                <a:latin typeface="Gill Sans Light"/>
                <a:cs typeface="Gill Sans Light"/>
              </a:rPr>
              <a:t>probability of reward</a:t>
            </a:r>
          </a:p>
          <a:p>
            <a:pPr algn="ctr"/>
            <a:r>
              <a:rPr lang="en-US" sz="2800" dirty="0">
                <a:solidFill>
                  <a:srgbClr val="000000"/>
                </a:solidFill>
                <a:latin typeface="Gill Sans Light"/>
                <a:cs typeface="Gill Sans Light"/>
              </a:rPr>
              <a:t>(6 were reward)</a:t>
            </a:r>
          </a:p>
        </p:txBody>
      </p:sp>
    </p:spTree>
    <p:extLst>
      <p:ext uri="{BB962C8B-B14F-4D97-AF65-F5344CB8AC3E}">
        <p14:creationId xmlns:p14="http://schemas.microsoft.com/office/powerpoint/2010/main" val="39297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Rules</a:t>
            </a:r>
          </a:p>
        </p:txBody>
      </p:sp>
      <p:sp>
        <p:nvSpPr>
          <p:cNvPr id="3" name="Rectangle 2"/>
          <p:cNvSpPr/>
          <p:nvPr/>
        </p:nvSpPr>
        <p:spPr>
          <a:xfrm>
            <a:off x="836909" y="1417638"/>
            <a:ext cx="3859078" cy="4524315"/>
          </a:xfrm>
          <a:prstGeom prst="rect">
            <a:avLst/>
          </a:prstGeom>
        </p:spPr>
        <p:txBody>
          <a:bodyPr wrap="square">
            <a:spAutoFit/>
          </a:bodyPr>
          <a:lstStyle/>
          <a:p>
            <a:r>
              <a:rPr lang="en-US" dirty="0">
                <a:latin typeface="Courier New" charset="0"/>
                <a:ea typeface="Courier New" charset="0"/>
                <a:cs typeface="Courier New" charset="0"/>
              </a:rPr>
              <a:t>(p choose-A</a:t>
            </a:r>
          </a:p>
          <a:p>
            <a:r>
              <a:rPr lang="en-US" dirty="0">
                <a:latin typeface="Courier New" charset="0"/>
                <a:ea typeface="Courier New" charset="0"/>
                <a:cs typeface="Courier New" charset="0"/>
              </a:rPr>
              <a:t>  =goal&gt;</a:t>
            </a:r>
          </a:p>
          <a:p>
            <a:r>
              <a:rPr lang="en-US" dirty="0">
                <a:latin typeface="Courier New" charset="0"/>
                <a:ea typeface="Courier New" charset="0"/>
                <a:cs typeface="Courier New" charset="0"/>
              </a:rPr>
              <a:t>    ISA     choose</a:t>
            </a:r>
          </a:p>
          <a:p>
            <a:r>
              <a:rPr lang="en-US" dirty="0">
                <a:latin typeface="Courier New" charset="0"/>
                <a:ea typeface="Courier New" charset="0"/>
                <a:cs typeface="Courier New" charset="0"/>
              </a:rPr>
              <a:t>    state   attending   </a:t>
            </a:r>
          </a:p>
          <a:p>
            <a:r>
              <a:rPr lang="en-US" dirty="0">
                <a:latin typeface="Courier New" charset="0"/>
                <a:ea typeface="Courier New" charset="0"/>
                <a:cs typeface="Courier New" charset="0"/>
              </a:rPr>
              <a:t>  =visual&gt;      </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isa</a:t>
            </a:r>
            <a:r>
              <a:rPr lang="en-US" dirty="0">
                <a:latin typeface="Courier New" charset="0"/>
                <a:ea typeface="Courier New" charset="0"/>
                <a:cs typeface="Courier New" charset="0"/>
              </a:rPr>
              <a:t>     text      </a:t>
            </a:r>
          </a:p>
          <a:p>
            <a:r>
              <a:rPr lang="en-US" dirty="0">
                <a:latin typeface="Courier New" charset="0"/>
                <a:ea typeface="Courier New" charset="0"/>
                <a:cs typeface="Courier New" charset="0"/>
              </a:rPr>
              <a:t>    value   "choose"   </a:t>
            </a:r>
          </a:p>
          <a:p>
            <a:r>
              <a:rPr lang="en-US" dirty="0">
                <a:latin typeface="Courier New" charset="0"/>
                <a:ea typeface="Courier New" charset="0"/>
                <a:cs typeface="Courier New" charset="0"/>
              </a:rPr>
              <a:t>  ?manual&gt;      </a:t>
            </a:r>
          </a:p>
          <a:p>
            <a:r>
              <a:rPr lang="en-US" dirty="0">
                <a:latin typeface="Courier New" charset="0"/>
                <a:ea typeface="Courier New" charset="0"/>
                <a:cs typeface="Courier New" charset="0"/>
              </a:rPr>
              <a:t>    state   free  </a:t>
            </a:r>
          </a:p>
          <a:p>
            <a:r>
              <a:rPr lang="en-US" dirty="0">
                <a:latin typeface="Courier New" charset="0"/>
                <a:ea typeface="Courier New" charset="0"/>
                <a:cs typeface="Courier New" charset="0"/>
              </a:rPr>
              <a:t>==&gt;   </a:t>
            </a:r>
          </a:p>
          <a:p>
            <a:r>
              <a:rPr lang="en-US" dirty="0">
                <a:latin typeface="Courier New" charset="0"/>
                <a:ea typeface="Courier New" charset="0"/>
                <a:cs typeface="Courier New" charset="0"/>
              </a:rPr>
              <a:t>  =goal&gt;      </a:t>
            </a:r>
          </a:p>
          <a:p>
            <a:r>
              <a:rPr lang="en-US" dirty="0">
                <a:latin typeface="Courier New" charset="0"/>
                <a:ea typeface="Courier New" charset="0"/>
                <a:cs typeface="Courier New" charset="0"/>
              </a:rPr>
              <a:t>    item    ”A"      </a:t>
            </a:r>
          </a:p>
          <a:p>
            <a:r>
              <a:rPr lang="en-US" dirty="0">
                <a:latin typeface="Courier New" charset="0"/>
                <a:ea typeface="Courier New" charset="0"/>
                <a:cs typeface="Courier New" charset="0"/>
              </a:rPr>
              <a:t>    state   nil   </a:t>
            </a:r>
          </a:p>
          <a:p>
            <a:r>
              <a:rPr lang="en-US" dirty="0">
                <a:latin typeface="Courier New" charset="0"/>
                <a:ea typeface="Courier New" charset="0"/>
                <a:cs typeface="Courier New" charset="0"/>
              </a:rPr>
              <a:t>  +manual&gt;      </a:t>
            </a:r>
          </a:p>
          <a:p>
            <a:r>
              <a:rPr lang="en-US" dirty="0">
                <a:latin typeface="Courier New" charset="0"/>
                <a:ea typeface="Courier New" charset="0"/>
                <a:cs typeface="Courier New" charset="0"/>
              </a:rPr>
              <a:t>    ISA     press-key      </a:t>
            </a:r>
          </a:p>
          <a:p>
            <a:r>
              <a:rPr lang="en-US" dirty="0">
                <a:latin typeface="Courier New" charset="0"/>
                <a:ea typeface="Courier New" charset="0"/>
                <a:cs typeface="Courier New" charset="0"/>
              </a:rPr>
              <a:t>    key     ”A")</a:t>
            </a:r>
          </a:p>
        </p:txBody>
      </p:sp>
      <p:sp>
        <p:nvSpPr>
          <p:cNvPr id="4" name="Rectangle 3"/>
          <p:cNvSpPr/>
          <p:nvPr/>
        </p:nvSpPr>
        <p:spPr>
          <a:xfrm>
            <a:off x="4750231" y="1417638"/>
            <a:ext cx="3859078" cy="4524315"/>
          </a:xfrm>
          <a:prstGeom prst="rect">
            <a:avLst/>
          </a:prstGeom>
        </p:spPr>
        <p:txBody>
          <a:bodyPr wrap="square">
            <a:spAutoFit/>
          </a:bodyPr>
          <a:lstStyle/>
          <a:p>
            <a:r>
              <a:rPr lang="en-US" dirty="0">
                <a:latin typeface="Courier New" charset="0"/>
                <a:ea typeface="Courier New" charset="0"/>
                <a:cs typeface="Courier New" charset="0"/>
              </a:rPr>
              <a:t>(p choose-B</a:t>
            </a:r>
          </a:p>
          <a:p>
            <a:r>
              <a:rPr lang="en-US" dirty="0">
                <a:latin typeface="Courier New" charset="0"/>
                <a:ea typeface="Courier New" charset="0"/>
                <a:cs typeface="Courier New" charset="0"/>
              </a:rPr>
              <a:t>  =goal&gt;</a:t>
            </a:r>
          </a:p>
          <a:p>
            <a:r>
              <a:rPr lang="en-US" dirty="0">
                <a:latin typeface="Courier New" charset="0"/>
                <a:ea typeface="Courier New" charset="0"/>
                <a:cs typeface="Courier New" charset="0"/>
              </a:rPr>
              <a:t>    ISA     choose</a:t>
            </a:r>
          </a:p>
          <a:p>
            <a:r>
              <a:rPr lang="en-US" dirty="0">
                <a:latin typeface="Courier New" charset="0"/>
                <a:ea typeface="Courier New" charset="0"/>
                <a:cs typeface="Courier New" charset="0"/>
              </a:rPr>
              <a:t>    state   attending   </a:t>
            </a:r>
          </a:p>
          <a:p>
            <a:r>
              <a:rPr lang="en-US" dirty="0">
                <a:latin typeface="Courier New" charset="0"/>
                <a:ea typeface="Courier New" charset="0"/>
                <a:cs typeface="Courier New" charset="0"/>
              </a:rPr>
              <a:t>  =visual&gt;      </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isa</a:t>
            </a:r>
            <a:r>
              <a:rPr lang="en-US" dirty="0">
                <a:latin typeface="Courier New" charset="0"/>
                <a:ea typeface="Courier New" charset="0"/>
                <a:cs typeface="Courier New" charset="0"/>
              </a:rPr>
              <a:t>     text      </a:t>
            </a:r>
          </a:p>
          <a:p>
            <a:r>
              <a:rPr lang="en-US" dirty="0">
                <a:latin typeface="Courier New" charset="0"/>
                <a:ea typeface="Courier New" charset="0"/>
                <a:cs typeface="Courier New" charset="0"/>
              </a:rPr>
              <a:t>    value   "choose"   </a:t>
            </a:r>
          </a:p>
          <a:p>
            <a:r>
              <a:rPr lang="en-US" dirty="0">
                <a:latin typeface="Courier New" charset="0"/>
                <a:ea typeface="Courier New" charset="0"/>
                <a:cs typeface="Courier New" charset="0"/>
              </a:rPr>
              <a:t>  ?manual&gt;      </a:t>
            </a:r>
          </a:p>
          <a:p>
            <a:r>
              <a:rPr lang="en-US" dirty="0">
                <a:latin typeface="Courier New" charset="0"/>
                <a:ea typeface="Courier New" charset="0"/>
                <a:cs typeface="Courier New" charset="0"/>
              </a:rPr>
              <a:t>    state   free  </a:t>
            </a:r>
          </a:p>
          <a:p>
            <a:r>
              <a:rPr lang="en-US" dirty="0">
                <a:latin typeface="Courier New" charset="0"/>
                <a:ea typeface="Courier New" charset="0"/>
                <a:cs typeface="Courier New" charset="0"/>
              </a:rPr>
              <a:t>==&gt;   </a:t>
            </a:r>
          </a:p>
          <a:p>
            <a:r>
              <a:rPr lang="en-US" dirty="0">
                <a:latin typeface="Courier New" charset="0"/>
                <a:ea typeface="Courier New" charset="0"/>
                <a:cs typeface="Courier New" charset="0"/>
              </a:rPr>
              <a:t>  =goal&gt;      </a:t>
            </a:r>
          </a:p>
          <a:p>
            <a:r>
              <a:rPr lang="en-US" dirty="0">
                <a:latin typeface="Courier New" charset="0"/>
                <a:ea typeface="Courier New" charset="0"/>
                <a:cs typeface="Courier New" charset="0"/>
              </a:rPr>
              <a:t>    item    ”B"      </a:t>
            </a:r>
          </a:p>
          <a:p>
            <a:r>
              <a:rPr lang="en-US" dirty="0">
                <a:latin typeface="Courier New" charset="0"/>
                <a:ea typeface="Courier New" charset="0"/>
                <a:cs typeface="Courier New" charset="0"/>
              </a:rPr>
              <a:t>    state   nil   </a:t>
            </a:r>
          </a:p>
          <a:p>
            <a:r>
              <a:rPr lang="en-US" dirty="0">
                <a:latin typeface="Courier New" charset="0"/>
                <a:ea typeface="Courier New" charset="0"/>
                <a:cs typeface="Courier New" charset="0"/>
              </a:rPr>
              <a:t>  +manual&gt;     </a:t>
            </a:r>
          </a:p>
          <a:p>
            <a:r>
              <a:rPr lang="en-US" dirty="0">
                <a:latin typeface="Courier New" charset="0"/>
                <a:ea typeface="Courier New" charset="0"/>
                <a:cs typeface="Courier New" charset="0"/>
              </a:rPr>
              <a:t>    ISA     press-key      </a:t>
            </a:r>
          </a:p>
          <a:p>
            <a:r>
              <a:rPr lang="en-US" dirty="0">
                <a:latin typeface="Courier New" charset="0"/>
                <a:ea typeface="Courier New" charset="0"/>
                <a:cs typeface="Courier New" charset="0"/>
              </a:rPr>
              <a:t>    key     ”B")</a:t>
            </a:r>
          </a:p>
        </p:txBody>
      </p:sp>
    </p:spTree>
    <p:extLst>
      <p:ext uri="{BB962C8B-B14F-4D97-AF65-F5344CB8AC3E}">
        <p14:creationId xmlns:p14="http://schemas.microsoft.com/office/powerpoint/2010/main" val="15489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Rewards</a:t>
            </a:r>
          </a:p>
        </p:txBody>
      </p:sp>
      <p:sp>
        <p:nvSpPr>
          <p:cNvPr id="3" name="Rectangle 2"/>
          <p:cNvSpPr/>
          <p:nvPr/>
        </p:nvSpPr>
        <p:spPr>
          <a:xfrm>
            <a:off x="457200" y="1642361"/>
            <a:ext cx="3859078" cy="2862322"/>
          </a:xfrm>
          <a:prstGeom prst="rect">
            <a:avLst/>
          </a:prstGeom>
        </p:spPr>
        <p:txBody>
          <a:bodyPr wrap="square">
            <a:spAutoFit/>
          </a:bodyPr>
          <a:lstStyle/>
          <a:p>
            <a:r>
              <a:rPr lang="mr-IN" dirty="0">
                <a:latin typeface="Courier New" charset="0"/>
                <a:ea typeface="Courier New" charset="0"/>
                <a:cs typeface="Courier New" charset="0"/>
              </a:rPr>
              <a:t>(</a:t>
            </a:r>
            <a:r>
              <a:rPr lang="mr-IN" dirty="0" err="1">
                <a:latin typeface="Courier New" charset="0"/>
                <a:ea typeface="Courier New" charset="0"/>
                <a:cs typeface="Courier New" charset="0"/>
              </a:rPr>
              <a:t>p</a:t>
            </a:r>
            <a:r>
              <a:rPr lang="mr-IN" dirty="0">
                <a:latin typeface="Courier New" charset="0"/>
                <a:ea typeface="Courier New" charset="0"/>
                <a:cs typeface="Courier New" charset="0"/>
              </a:rPr>
              <a:t> </a:t>
            </a:r>
            <a:r>
              <a:rPr lang="en-US" dirty="0">
                <a:latin typeface="Courier New" charset="0"/>
                <a:ea typeface="Courier New" charset="0"/>
                <a:cs typeface="Courier New" charset="0"/>
              </a:rPr>
              <a:t>reward</a:t>
            </a:r>
          </a:p>
          <a:p>
            <a:r>
              <a:rPr lang="en-US" dirty="0">
                <a:latin typeface="Courier New" charset="0"/>
                <a:ea typeface="Courier New" charset="0"/>
                <a:cs typeface="Courier New" charset="0"/>
              </a:rPr>
              <a:t>  </a:t>
            </a:r>
            <a:r>
              <a:rPr lang="mr-IN" dirty="0">
                <a:latin typeface="Courier New" charset="0"/>
                <a:ea typeface="Courier New" charset="0"/>
                <a:cs typeface="Courier New" charset="0"/>
              </a:rPr>
              <a:t>=</a:t>
            </a:r>
            <a:r>
              <a:rPr lang="mr-IN" dirty="0" err="1">
                <a:latin typeface="Courier New" charset="0"/>
                <a:ea typeface="Courier New" charset="0"/>
                <a:cs typeface="Courier New" charset="0"/>
              </a:rPr>
              <a:t>goal</a:t>
            </a:r>
            <a:r>
              <a:rPr lang="mr-IN" dirty="0">
                <a:latin typeface="Courier New" charset="0"/>
                <a:ea typeface="Courier New" charset="0"/>
                <a:cs typeface="Courier New" charset="0"/>
              </a:rPr>
              <a:t>&gt;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a:latin typeface="Courier New" charset="0"/>
                <a:ea typeface="Courier New" charset="0"/>
                <a:cs typeface="Courier New" charset="0"/>
              </a:rPr>
              <a:t>ISA         </a:t>
            </a:r>
            <a:r>
              <a:rPr lang="mr-IN" dirty="0" err="1">
                <a:latin typeface="Courier New" charset="0"/>
                <a:ea typeface="Courier New" charset="0"/>
                <a:cs typeface="Courier New" charset="0"/>
              </a:rPr>
              <a:t>choose</a:t>
            </a:r>
            <a:r>
              <a:rPr lang="mr-IN" dirty="0">
                <a:latin typeface="Courier New" charset="0"/>
                <a:ea typeface="Courier New" charset="0"/>
                <a:cs typeface="Courier New" charset="0"/>
              </a:rPr>
              <a: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err="1">
                <a:latin typeface="Courier New" charset="0"/>
                <a:ea typeface="Courier New" charset="0"/>
                <a:cs typeface="Courier New" charset="0"/>
              </a:rPr>
              <a:t>state</a:t>
            </a:r>
            <a:r>
              <a:rPr lang="mr-IN" dirty="0">
                <a:latin typeface="Courier New" charset="0"/>
                <a:ea typeface="Courier New" charset="0"/>
                <a:cs typeface="Courier New" charset="0"/>
              </a:rPr>
              <a:t>       </a:t>
            </a:r>
            <a:r>
              <a:rPr lang="mr-IN" dirty="0" err="1">
                <a:latin typeface="Courier New" charset="0"/>
                <a:ea typeface="Courier New" charset="0"/>
                <a:cs typeface="Courier New" charset="0"/>
              </a:rPr>
              <a:t>attending</a:t>
            </a:r>
            <a:r>
              <a:rPr lang="mr-IN" dirty="0">
                <a:latin typeface="Courier New" charset="0"/>
                <a:ea typeface="Courier New" charset="0"/>
                <a:cs typeface="Courier New" charset="0"/>
              </a:rPr>
              <a: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a:latin typeface="Courier New" charset="0"/>
                <a:ea typeface="Courier New" charset="0"/>
                <a:cs typeface="Courier New" charset="0"/>
              </a:rPr>
              <a:t>=</a:t>
            </a:r>
            <a:r>
              <a:rPr lang="mr-IN" dirty="0" err="1">
                <a:latin typeface="Courier New" charset="0"/>
                <a:ea typeface="Courier New" charset="0"/>
                <a:cs typeface="Courier New" charset="0"/>
              </a:rPr>
              <a:t>visual</a:t>
            </a:r>
            <a:r>
              <a:rPr lang="mr-IN" dirty="0">
                <a:latin typeface="Courier New" charset="0"/>
                <a:ea typeface="Courier New" charset="0"/>
                <a:cs typeface="Courier New" charset="0"/>
              </a:rPr>
              <a:t>&gt;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err="1">
                <a:latin typeface="Courier New" charset="0"/>
                <a:ea typeface="Courier New" charset="0"/>
                <a:cs typeface="Courier New" charset="0"/>
              </a:rPr>
              <a:t>isa</a:t>
            </a:r>
            <a:r>
              <a:rPr lang="mr-IN" dirty="0">
                <a:latin typeface="Courier New" charset="0"/>
                <a:ea typeface="Courier New" charset="0"/>
                <a:cs typeface="Courier New" charset="0"/>
              </a:rPr>
              <a:t>         </a:t>
            </a:r>
            <a:r>
              <a:rPr lang="mr-IN" dirty="0" err="1">
                <a:latin typeface="Courier New" charset="0"/>
                <a:ea typeface="Courier New" charset="0"/>
                <a:cs typeface="Courier New" charset="0"/>
              </a:rPr>
              <a:t>text</a:t>
            </a:r>
            <a:r>
              <a:rPr lang="mr-IN" dirty="0">
                <a:latin typeface="Courier New" charset="0"/>
                <a:ea typeface="Courier New" charset="0"/>
                <a:cs typeface="Courier New" charset="0"/>
              </a:rPr>
              <a: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err="1">
                <a:latin typeface="Courier New" charset="0"/>
                <a:ea typeface="Courier New" charset="0"/>
                <a:cs typeface="Courier New" charset="0"/>
              </a:rPr>
              <a:t>value</a:t>
            </a:r>
            <a:r>
              <a:rPr lang="mr-IN" dirty="0">
                <a:latin typeface="Courier New" charset="0"/>
                <a:ea typeface="Courier New" charset="0"/>
                <a:cs typeface="Courier New" charset="0"/>
              </a:rPr>
              <a:t>       </a:t>
            </a:r>
            <a:r>
              <a:rPr lang="en-US" dirty="0">
                <a:latin typeface="Courier New" charset="0"/>
                <a:ea typeface="Courier New" charset="0"/>
                <a:cs typeface="Courier New" charset="0"/>
              </a:rPr>
              <a:t>”Reward”</a:t>
            </a:r>
          </a:p>
          <a:p>
            <a:r>
              <a:rPr lang="mr-IN" dirty="0">
                <a:latin typeface="Courier New" charset="0"/>
                <a:ea typeface="Courier New" charset="0"/>
                <a:cs typeface="Courier New" charset="0"/>
              </a:rPr>
              <a:t>==&gt;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a:latin typeface="Courier New" charset="0"/>
                <a:ea typeface="Courier New" charset="0"/>
                <a:cs typeface="Courier New" charset="0"/>
              </a:rPr>
              <a:t>+</a:t>
            </a:r>
            <a:r>
              <a:rPr lang="mr-IN" dirty="0" err="1">
                <a:latin typeface="Courier New" charset="0"/>
                <a:ea typeface="Courier New" charset="0"/>
                <a:cs typeface="Courier New" charset="0"/>
              </a:rPr>
              <a:t>goal</a:t>
            </a:r>
            <a:r>
              <a:rPr lang="mr-IN" dirty="0">
                <a:latin typeface="Courier New" charset="0"/>
                <a:ea typeface="Courier New" charset="0"/>
                <a:cs typeface="Courier New" charset="0"/>
              </a:rPr>
              <a:t>&gt;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err="1">
                <a:latin typeface="Courier New" charset="0"/>
                <a:ea typeface="Courier New" charset="0"/>
                <a:cs typeface="Courier New" charset="0"/>
              </a:rPr>
              <a:t>isa</a:t>
            </a:r>
            <a:r>
              <a:rPr lang="mr-IN" dirty="0">
                <a:latin typeface="Courier New" charset="0"/>
                <a:ea typeface="Courier New" charset="0"/>
                <a:cs typeface="Courier New" charset="0"/>
              </a:rPr>
              <a:t>         </a:t>
            </a:r>
            <a:r>
              <a:rPr lang="mr-IN" dirty="0" err="1">
                <a:latin typeface="Courier New" charset="0"/>
                <a:ea typeface="Courier New" charset="0"/>
                <a:cs typeface="Courier New" charset="0"/>
              </a:rPr>
              <a:t>choose</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4" name="Rectangle 3"/>
          <p:cNvSpPr/>
          <p:nvPr/>
        </p:nvSpPr>
        <p:spPr>
          <a:xfrm>
            <a:off x="4750231" y="1642361"/>
            <a:ext cx="3859078" cy="2862322"/>
          </a:xfrm>
          <a:prstGeom prst="rect">
            <a:avLst/>
          </a:prstGeom>
        </p:spPr>
        <p:txBody>
          <a:bodyPr wrap="square">
            <a:spAutoFit/>
          </a:bodyPr>
          <a:lstStyle/>
          <a:p>
            <a:r>
              <a:rPr lang="mr-IN" dirty="0">
                <a:latin typeface="Courier New" charset="0"/>
                <a:ea typeface="Courier New" charset="0"/>
                <a:cs typeface="Courier New" charset="0"/>
              </a:rPr>
              <a:t>(</a:t>
            </a:r>
            <a:r>
              <a:rPr lang="mr-IN" dirty="0" err="1">
                <a:latin typeface="Courier New" charset="0"/>
                <a:ea typeface="Courier New" charset="0"/>
                <a:cs typeface="Courier New" charset="0"/>
              </a:rPr>
              <a:t>p</a:t>
            </a:r>
            <a:r>
              <a:rPr lang="mr-IN" dirty="0">
                <a:latin typeface="Courier New" charset="0"/>
                <a:ea typeface="Courier New" charset="0"/>
                <a:cs typeface="Courier New" charset="0"/>
              </a:rPr>
              <a:t> </a:t>
            </a:r>
            <a:r>
              <a:rPr lang="en-US" dirty="0">
                <a:latin typeface="Courier New" charset="0"/>
                <a:ea typeface="Courier New" charset="0"/>
                <a:cs typeface="Courier New" charset="0"/>
              </a:rPr>
              <a:t>no-reward</a:t>
            </a:r>
          </a:p>
          <a:p>
            <a:r>
              <a:rPr lang="en-US" dirty="0">
                <a:latin typeface="Courier New" charset="0"/>
                <a:ea typeface="Courier New" charset="0"/>
                <a:cs typeface="Courier New" charset="0"/>
              </a:rPr>
              <a:t>  </a:t>
            </a:r>
            <a:r>
              <a:rPr lang="mr-IN" dirty="0">
                <a:latin typeface="Courier New" charset="0"/>
                <a:ea typeface="Courier New" charset="0"/>
                <a:cs typeface="Courier New" charset="0"/>
              </a:rPr>
              <a:t>=</a:t>
            </a:r>
            <a:r>
              <a:rPr lang="mr-IN" dirty="0" err="1">
                <a:latin typeface="Courier New" charset="0"/>
                <a:ea typeface="Courier New" charset="0"/>
                <a:cs typeface="Courier New" charset="0"/>
              </a:rPr>
              <a:t>goal</a:t>
            </a:r>
            <a:r>
              <a:rPr lang="mr-IN" dirty="0">
                <a:latin typeface="Courier New" charset="0"/>
                <a:ea typeface="Courier New" charset="0"/>
                <a:cs typeface="Courier New" charset="0"/>
              </a:rPr>
              <a:t>&gt;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a:latin typeface="Courier New" charset="0"/>
                <a:ea typeface="Courier New" charset="0"/>
                <a:cs typeface="Courier New" charset="0"/>
              </a:rPr>
              <a:t>ISA         </a:t>
            </a:r>
            <a:r>
              <a:rPr lang="mr-IN" dirty="0" err="1">
                <a:latin typeface="Courier New" charset="0"/>
                <a:ea typeface="Courier New" charset="0"/>
                <a:cs typeface="Courier New" charset="0"/>
              </a:rPr>
              <a:t>choose</a:t>
            </a:r>
            <a:r>
              <a:rPr lang="mr-IN" dirty="0">
                <a:latin typeface="Courier New" charset="0"/>
                <a:ea typeface="Courier New" charset="0"/>
                <a:cs typeface="Courier New" charset="0"/>
              </a:rPr>
              <a: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err="1">
                <a:latin typeface="Courier New" charset="0"/>
                <a:ea typeface="Courier New" charset="0"/>
                <a:cs typeface="Courier New" charset="0"/>
              </a:rPr>
              <a:t>state</a:t>
            </a:r>
            <a:r>
              <a:rPr lang="mr-IN" dirty="0">
                <a:latin typeface="Courier New" charset="0"/>
                <a:ea typeface="Courier New" charset="0"/>
                <a:cs typeface="Courier New" charset="0"/>
              </a:rPr>
              <a:t>       </a:t>
            </a:r>
            <a:r>
              <a:rPr lang="mr-IN" dirty="0" err="1">
                <a:latin typeface="Courier New" charset="0"/>
                <a:ea typeface="Courier New" charset="0"/>
                <a:cs typeface="Courier New" charset="0"/>
              </a:rPr>
              <a:t>attending</a:t>
            </a:r>
            <a:r>
              <a:rPr lang="mr-IN" dirty="0">
                <a:latin typeface="Courier New" charset="0"/>
                <a:ea typeface="Courier New" charset="0"/>
                <a:cs typeface="Courier New" charset="0"/>
              </a:rPr>
              <a: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a:latin typeface="Courier New" charset="0"/>
                <a:ea typeface="Courier New" charset="0"/>
                <a:cs typeface="Courier New" charset="0"/>
              </a:rPr>
              <a:t>=</a:t>
            </a:r>
            <a:r>
              <a:rPr lang="mr-IN" dirty="0" err="1">
                <a:latin typeface="Courier New" charset="0"/>
                <a:ea typeface="Courier New" charset="0"/>
                <a:cs typeface="Courier New" charset="0"/>
              </a:rPr>
              <a:t>visual</a:t>
            </a:r>
            <a:r>
              <a:rPr lang="mr-IN" dirty="0">
                <a:latin typeface="Courier New" charset="0"/>
                <a:ea typeface="Courier New" charset="0"/>
                <a:cs typeface="Courier New" charset="0"/>
              </a:rPr>
              <a:t>&gt;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err="1">
                <a:latin typeface="Courier New" charset="0"/>
                <a:ea typeface="Courier New" charset="0"/>
                <a:cs typeface="Courier New" charset="0"/>
              </a:rPr>
              <a:t>isa</a:t>
            </a:r>
            <a:r>
              <a:rPr lang="mr-IN" dirty="0">
                <a:latin typeface="Courier New" charset="0"/>
                <a:ea typeface="Courier New" charset="0"/>
                <a:cs typeface="Courier New" charset="0"/>
              </a:rPr>
              <a:t>         </a:t>
            </a:r>
            <a:r>
              <a:rPr lang="mr-IN" dirty="0" err="1">
                <a:latin typeface="Courier New" charset="0"/>
                <a:ea typeface="Courier New" charset="0"/>
                <a:cs typeface="Courier New" charset="0"/>
              </a:rPr>
              <a:t>text</a:t>
            </a:r>
            <a:r>
              <a:rPr lang="mr-IN" dirty="0">
                <a:latin typeface="Courier New" charset="0"/>
                <a:ea typeface="Courier New" charset="0"/>
                <a:cs typeface="Courier New" charset="0"/>
              </a:rPr>
              <a: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err="1">
                <a:latin typeface="Courier New" charset="0"/>
                <a:ea typeface="Courier New" charset="0"/>
                <a:cs typeface="Courier New" charset="0"/>
              </a:rPr>
              <a:t>value</a:t>
            </a:r>
            <a:r>
              <a:rPr lang="mr-IN" dirty="0">
                <a:latin typeface="Courier New" charset="0"/>
                <a:ea typeface="Courier New" charset="0"/>
                <a:cs typeface="Courier New" charset="0"/>
              </a:rPr>
              <a:t>       </a:t>
            </a:r>
            <a:r>
              <a:rPr lang="en-US" dirty="0">
                <a:latin typeface="Courier New" charset="0"/>
                <a:ea typeface="Courier New" charset="0"/>
                <a:cs typeface="Courier New" charset="0"/>
              </a:rPr>
              <a:t>“Nothing”</a:t>
            </a:r>
          </a:p>
          <a:p>
            <a:r>
              <a:rPr lang="mr-IN" dirty="0">
                <a:latin typeface="Courier New" charset="0"/>
                <a:ea typeface="Courier New" charset="0"/>
                <a:cs typeface="Courier New" charset="0"/>
              </a:rPr>
              <a:t>==&gt;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a:latin typeface="Courier New" charset="0"/>
                <a:ea typeface="Courier New" charset="0"/>
                <a:cs typeface="Courier New" charset="0"/>
              </a:rPr>
              <a:t>+</a:t>
            </a:r>
            <a:r>
              <a:rPr lang="mr-IN" dirty="0" err="1">
                <a:latin typeface="Courier New" charset="0"/>
                <a:ea typeface="Courier New" charset="0"/>
                <a:cs typeface="Courier New" charset="0"/>
              </a:rPr>
              <a:t>goal</a:t>
            </a:r>
            <a:r>
              <a:rPr lang="mr-IN" dirty="0">
                <a:latin typeface="Courier New" charset="0"/>
                <a:ea typeface="Courier New" charset="0"/>
                <a:cs typeface="Courier New" charset="0"/>
              </a:rPr>
              <a:t>&gt;      </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mr-IN" dirty="0" err="1">
                <a:latin typeface="Courier New" charset="0"/>
                <a:ea typeface="Courier New" charset="0"/>
                <a:cs typeface="Courier New" charset="0"/>
              </a:rPr>
              <a:t>isa</a:t>
            </a:r>
            <a:r>
              <a:rPr lang="mr-IN" dirty="0">
                <a:latin typeface="Courier New" charset="0"/>
                <a:ea typeface="Courier New" charset="0"/>
                <a:cs typeface="Courier New" charset="0"/>
              </a:rPr>
              <a:t>         </a:t>
            </a:r>
            <a:r>
              <a:rPr lang="mr-IN" dirty="0" err="1">
                <a:latin typeface="Courier New" charset="0"/>
                <a:ea typeface="Courier New" charset="0"/>
                <a:cs typeface="Courier New" charset="0"/>
              </a:rPr>
              <a:t>choose</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5" name="Rectangle 4"/>
          <p:cNvSpPr/>
          <p:nvPr/>
        </p:nvSpPr>
        <p:spPr>
          <a:xfrm>
            <a:off x="2687322" y="5460592"/>
            <a:ext cx="3631122" cy="646331"/>
          </a:xfrm>
          <a:prstGeom prst="rect">
            <a:avLst/>
          </a:prstGeom>
        </p:spPr>
        <p:txBody>
          <a:bodyPr wrap="none">
            <a:spAutoFit/>
          </a:bodyPr>
          <a:lstStyle/>
          <a:p>
            <a:pPr algn="ctr"/>
            <a:r>
              <a:rPr lang="en-US" dirty="0">
                <a:latin typeface="Courier New" charset="0"/>
                <a:ea typeface="Courier New" charset="0"/>
                <a:cs typeface="Courier New" charset="0"/>
              </a:rPr>
              <a:t>(</a:t>
            </a:r>
            <a:r>
              <a:rPr lang="en-US" dirty="0" err="1">
                <a:latin typeface="Courier New" charset="0"/>
                <a:ea typeface="Courier New" charset="0"/>
                <a:cs typeface="Courier New" charset="0"/>
              </a:rPr>
              <a:t>spp</a:t>
            </a:r>
            <a:r>
              <a:rPr lang="en-US" dirty="0">
                <a:latin typeface="Courier New" charset="0"/>
                <a:ea typeface="Courier New" charset="0"/>
                <a:cs typeface="Courier New" charset="0"/>
              </a:rPr>
              <a:t> reward :reward 2)</a:t>
            </a:r>
            <a:br>
              <a:rPr lang="en-US" dirty="0">
                <a:latin typeface="Courier New" charset="0"/>
                <a:ea typeface="Courier New" charset="0"/>
                <a:cs typeface="Courier New" charset="0"/>
              </a:rPr>
            </a:br>
            <a:r>
              <a:rPr lang="en-US" dirty="0">
                <a:latin typeface="Courier New" charset="0"/>
                <a:ea typeface="Courier New" charset="0"/>
                <a:cs typeface="Courier New" charset="0"/>
              </a:rPr>
              <a:t>(</a:t>
            </a:r>
            <a:r>
              <a:rPr lang="en-US" dirty="0" err="1">
                <a:latin typeface="Courier New" charset="0"/>
                <a:ea typeface="Courier New" charset="0"/>
                <a:cs typeface="Courier New" charset="0"/>
              </a:rPr>
              <a:t>spp</a:t>
            </a:r>
            <a:r>
              <a:rPr lang="en-US" dirty="0">
                <a:latin typeface="Courier New" charset="0"/>
                <a:ea typeface="Courier New" charset="0"/>
                <a:cs typeface="Courier New" charset="0"/>
              </a:rPr>
              <a:t> no-reward :reward 0)</a:t>
            </a:r>
          </a:p>
        </p:txBody>
      </p:sp>
    </p:spTree>
    <p:extLst>
      <p:ext uri="{BB962C8B-B14F-4D97-AF65-F5344CB8AC3E}">
        <p14:creationId xmlns:p14="http://schemas.microsoft.com/office/powerpoint/2010/main" val="15401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57200" y="69346"/>
            <a:ext cx="8229600" cy="1348292"/>
          </a:xfrm>
        </p:spPr>
        <p:txBody>
          <a:bodyPr>
            <a:normAutofit/>
          </a:bodyPr>
          <a:lstStyle/>
          <a:p>
            <a:pPr eaLnBrk="1" hangingPunct="1">
              <a:defRPr/>
            </a:pPr>
            <a:r>
              <a:rPr lang="en-US" dirty="0">
                <a:ea typeface="ＭＳ Ｐゴシック" pitchFamily="-109" charset="-128"/>
                <a:cs typeface="ＭＳ Ｐゴシック" pitchFamily="-109" charset="-128"/>
              </a:rPr>
              <a:t>Results in more detail</a:t>
            </a:r>
            <a:endParaRPr lang="en-US" sz="6000" dirty="0">
              <a:solidFill>
                <a:schemeClr val="tx1"/>
              </a:solidFill>
              <a:latin typeface="Times New Roman" pitchFamily="-109" charset="0"/>
              <a:ea typeface="ＭＳ Ｐゴシック" pitchFamily="-109" charset="-128"/>
              <a:cs typeface="ＭＳ Ｐゴシック" pitchFamily="-109" charset="-128"/>
            </a:endParaRPr>
          </a:p>
        </p:txBody>
      </p:sp>
      <p:grpSp>
        <p:nvGrpSpPr>
          <p:cNvPr id="2" name="Group 3"/>
          <p:cNvGrpSpPr>
            <a:grpSpLocks/>
          </p:cNvGrpSpPr>
          <p:nvPr/>
        </p:nvGrpSpPr>
        <p:grpSpPr bwMode="auto">
          <a:xfrm>
            <a:off x="1524000" y="1676400"/>
            <a:ext cx="6683375" cy="3962400"/>
            <a:chOff x="960" y="1056"/>
            <a:chExt cx="4210" cy="2496"/>
          </a:xfrm>
        </p:grpSpPr>
        <p:sp>
          <p:nvSpPr>
            <p:cNvPr id="90118" name="Text Box 4"/>
            <p:cNvSpPr txBox="1">
              <a:spLocks noChangeArrowheads="1"/>
            </p:cNvSpPr>
            <p:nvPr/>
          </p:nvSpPr>
          <p:spPr bwMode="auto">
            <a:xfrm>
              <a:off x="1008" y="3264"/>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.1</a:t>
              </a:r>
            </a:p>
          </p:txBody>
        </p:sp>
        <p:sp>
          <p:nvSpPr>
            <p:cNvPr id="90119" name="Text Box 5"/>
            <p:cNvSpPr txBox="1">
              <a:spLocks noChangeArrowheads="1"/>
            </p:cNvSpPr>
            <p:nvPr/>
          </p:nvSpPr>
          <p:spPr bwMode="auto">
            <a:xfrm>
              <a:off x="1536" y="3072"/>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.2</a:t>
              </a:r>
            </a:p>
          </p:txBody>
        </p:sp>
        <p:sp>
          <p:nvSpPr>
            <p:cNvPr id="90120" name="Text Box 6"/>
            <p:cNvSpPr txBox="1">
              <a:spLocks noChangeArrowheads="1"/>
            </p:cNvSpPr>
            <p:nvPr/>
          </p:nvSpPr>
          <p:spPr bwMode="auto">
            <a:xfrm>
              <a:off x="2112" y="2736"/>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.3</a:t>
              </a:r>
            </a:p>
          </p:txBody>
        </p:sp>
        <p:sp>
          <p:nvSpPr>
            <p:cNvPr id="90121" name="Text Box 7"/>
            <p:cNvSpPr txBox="1">
              <a:spLocks noChangeArrowheads="1"/>
            </p:cNvSpPr>
            <p:nvPr/>
          </p:nvSpPr>
          <p:spPr bwMode="auto">
            <a:xfrm>
              <a:off x="2640" y="2640"/>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.4</a:t>
              </a:r>
            </a:p>
          </p:txBody>
        </p:sp>
        <p:sp>
          <p:nvSpPr>
            <p:cNvPr id="90122" name="Text Box 8"/>
            <p:cNvSpPr txBox="1">
              <a:spLocks noChangeArrowheads="1"/>
            </p:cNvSpPr>
            <p:nvPr/>
          </p:nvSpPr>
          <p:spPr bwMode="auto">
            <a:xfrm>
              <a:off x="3168" y="1632"/>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.6</a:t>
              </a:r>
            </a:p>
          </p:txBody>
        </p:sp>
        <p:sp>
          <p:nvSpPr>
            <p:cNvPr id="90123" name="Text Box 9"/>
            <p:cNvSpPr txBox="1">
              <a:spLocks noChangeArrowheads="1"/>
            </p:cNvSpPr>
            <p:nvPr/>
          </p:nvSpPr>
          <p:spPr bwMode="auto">
            <a:xfrm>
              <a:off x="3744" y="1344"/>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.7</a:t>
              </a:r>
            </a:p>
          </p:txBody>
        </p:sp>
        <p:sp>
          <p:nvSpPr>
            <p:cNvPr id="90124" name="Text Box 10"/>
            <p:cNvSpPr txBox="1">
              <a:spLocks noChangeArrowheads="1"/>
            </p:cNvSpPr>
            <p:nvPr/>
          </p:nvSpPr>
          <p:spPr bwMode="auto">
            <a:xfrm>
              <a:off x="4320" y="1152"/>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.8</a:t>
              </a:r>
            </a:p>
          </p:txBody>
        </p:sp>
        <p:sp>
          <p:nvSpPr>
            <p:cNvPr id="90125" name="Text Box 11"/>
            <p:cNvSpPr txBox="1">
              <a:spLocks noChangeArrowheads="1"/>
            </p:cNvSpPr>
            <p:nvPr/>
          </p:nvSpPr>
          <p:spPr bwMode="auto">
            <a:xfrm>
              <a:off x="4848" y="1056"/>
              <a:ext cx="322" cy="288"/>
            </a:xfrm>
            <a:prstGeom prst="rect">
              <a:avLst/>
            </a:prstGeom>
            <a:noFill/>
            <a:ln w="9525">
              <a:noFill/>
              <a:miter lim="800000"/>
              <a:headEnd/>
              <a:tailEnd/>
            </a:ln>
          </p:spPr>
          <p:txBody>
            <a:bodyPr>
              <a:prstTxWarp prst="textNoShape">
                <a:avLst/>
              </a:prstTxWarp>
              <a:spAutoFit/>
            </a:bodyPr>
            <a:lstStyle/>
            <a:p>
              <a:pPr>
                <a:spcBef>
                  <a:spcPct val="50000"/>
                </a:spcBef>
              </a:pPr>
              <a:r>
                <a:rPr lang="en-US"/>
                <a:t>.9</a:t>
              </a:r>
            </a:p>
          </p:txBody>
        </p:sp>
        <p:sp>
          <p:nvSpPr>
            <p:cNvPr id="90126" name="Text Box 12"/>
            <p:cNvSpPr txBox="1">
              <a:spLocks noChangeArrowheads="1"/>
            </p:cNvSpPr>
            <p:nvPr/>
          </p:nvSpPr>
          <p:spPr bwMode="auto">
            <a:xfrm>
              <a:off x="1670" y="1142"/>
              <a:ext cx="1412" cy="518"/>
            </a:xfrm>
            <a:prstGeom prst="rect">
              <a:avLst/>
            </a:prstGeom>
            <a:noFill/>
            <a:ln w="9525">
              <a:noFill/>
              <a:miter lim="800000"/>
              <a:headEnd/>
              <a:tailEnd/>
            </a:ln>
          </p:spPr>
          <p:txBody>
            <a:bodyPr wrap="none">
              <a:prstTxWarp prst="textNoShape">
                <a:avLst/>
              </a:prstTxWarp>
              <a:spAutoFit/>
            </a:bodyPr>
            <a:lstStyle/>
            <a:p>
              <a:r>
                <a:rPr lang="en-US"/>
                <a:t>Proportion Right</a:t>
              </a:r>
            </a:p>
            <a:p>
              <a:r>
                <a:rPr lang="en-US"/>
                <a:t>Button Correct</a:t>
              </a:r>
            </a:p>
          </p:txBody>
        </p:sp>
        <p:sp>
          <p:nvSpPr>
            <p:cNvPr id="90127" name="AutoShape 13"/>
            <p:cNvSpPr>
              <a:spLocks/>
            </p:cNvSpPr>
            <p:nvPr/>
          </p:nvSpPr>
          <p:spPr bwMode="auto">
            <a:xfrm rot="4114539">
              <a:off x="3831" y="249"/>
              <a:ext cx="449" cy="2064"/>
            </a:xfrm>
            <a:prstGeom prst="leftBrace">
              <a:avLst>
                <a:gd name="adj1" fmla="val 38307"/>
                <a:gd name="adj2" fmla="val 50000"/>
              </a:avLst>
            </a:prstGeom>
            <a:noFill/>
            <a:ln w="25400">
              <a:solidFill>
                <a:schemeClr val="tx1"/>
              </a:solidFill>
              <a:round/>
              <a:headEnd/>
              <a:tailEnd/>
            </a:ln>
          </p:spPr>
          <p:txBody>
            <a:bodyPr wrap="none" anchor="ctr">
              <a:prstTxWarp prst="textNoShape">
                <a:avLst/>
              </a:prstTxWarp>
            </a:bodyPr>
            <a:lstStyle/>
            <a:p>
              <a:endParaRPr lang="en-US"/>
            </a:p>
          </p:txBody>
        </p:sp>
        <p:sp>
          <p:nvSpPr>
            <p:cNvPr id="90128" name="AutoShape 14"/>
            <p:cNvSpPr>
              <a:spLocks/>
            </p:cNvSpPr>
            <p:nvPr/>
          </p:nvSpPr>
          <p:spPr bwMode="auto">
            <a:xfrm rot="-6780996">
              <a:off x="1852" y="2180"/>
              <a:ext cx="327" cy="2111"/>
            </a:xfrm>
            <a:prstGeom prst="leftBrace">
              <a:avLst>
                <a:gd name="adj1" fmla="val 53797"/>
                <a:gd name="adj2" fmla="val 50000"/>
              </a:avLst>
            </a:prstGeom>
            <a:noFill/>
            <a:ln w="25400">
              <a:solidFill>
                <a:schemeClr val="tx1"/>
              </a:solidFill>
              <a:round/>
              <a:headEnd/>
              <a:tailEnd/>
            </a:ln>
          </p:spPr>
          <p:txBody>
            <a:bodyPr wrap="none" anchor="ctr">
              <a:prstTxWarp prst="textNoShape">
                <a:avLst/>
              </a:prstTxWarp>
            </a:bodyPr>
            <a:lstStyle/>
            <a:p>
              <a:endParaRPr lang="en-US"/>
            </a:p>
          </p:txBody>
        </p:sp>
        <p:sp>
          <p:nvSpPr>
            <p:cNvPr id="90129" name="Line 15"/>
            <p:cNvSpPr>
              <a:spLocks noChangeShapeType="1"/>
            </p:cNvSpPr>
            <p:nvPr/>
          </p:nvSpPr>
          <p:spPr bwMode="auto">
            <a:xfrm flipV="1">
              <a:off x="2928" y="1152"/>
              <a:ext cx="1008" cy="24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sp>
          <p:nvSpPr>
            <p:cNvPr id="90130" name="Line 16"/>
            <p:cNvSpPr>
              <a:spLocks noChangeShapeType="1"/>
            </p:cNvSpPr>
            <p:nvPr/>
          </p:nvSpPr>
          <p:spPr bwMode="auto">
            <a:xfrm flipH="1">
              <a:off x="2064" y="1632"/>
              <a:ext cx="288" cy="1536"/>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grpSp>
      <p:pic>
        <p:nvPicPr>
          <p:cNvPr id="90117" name="Picture 17"/>
          <p:cNvPicPr>
            <a:picLocks noChangeAspect="1" noChangeArrowheads="1"/>
          </p:cNvPicPr>
          <p:nvPr/>
        </p:nvPicPr>
        <p:blipFill>
          <a:blip r:embed="rId3"/>
          <a:srcRect/>
          <a:stretch>
            <a:fillRect/>
          </a:stretch>
        </p:blipFill>
        <p:spPr bwMode="auto">
          <a:xfrm>
            <a:off x="304800" y="927100"/>
            <a:ext cx="8674100" cy="5930900"/>
          </a:xfrm>
          <a:prstGeom prst="rect">
            <a:avLst/>
          </a:prstGeom>
          <a:noFill/>
          <a:ln w="9525">
            <a:noFill/>
            <a:miter lim="800000"/>
            <a:headEnd/>
            <a:tailEnd/>
          </a:ln>
        </p:spPr>
      </p:pic>
    </p:spTree>
    <p:extLst>
      <p:ext uri="{BB962C8B-B14F-4D97-AF65-F5344CB8AC3E}">
        <p14:creationId xmlns:p14="http://schemas.microsoft.com/office/powerpoint/2010/main" val="57711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2841" y="2960177"/>
            <a:ext cx="1627369" cy="646331"/>
          </a:xfrm>
          <a:prstGeom prst="rect">
            <a:avLst/>
          </a:prstGeom>
          <a:noFill/>
        </p:spPr>
        <p:txBody>
          <a:bodyPr wrap="none" rtlCol="0">
            <a:spAutoFit/>
          </a:bodyPr>
          <a:lstStyle/>
          <a:p>
            <a:r>
              <a:rPr lang="en-US" sz="3600" dirty="0"/>
              <a:t>6 $ 2 = ?</a:t>
            </a:r>
          </a:p>
        </p:txBody>
      </p:sp>
      <p:sp>
        <p:nvSpPr>
          <p:cNvPr id="5" name="Rectangle 4"/>
          <p:cNvSpPr/>
          <p:nvPr/>
        </p:nvSpPr>
        <p:spPr>
          <a:xfrm>
            <a:off x="2986223" y="3834761"/>
            <a:ext cx="3140603" cy="646331"/>
          </a:xfrm>
          <a:prstGeom prst="rect">
            <a:avLst/>
          </a:prstGeom>
        </p:spPr>
        <p:txBody>
          <a:bodyPr wrap="none">
            <a:spAutoFit/>
          </a:bodyPr>
          <a:lstStyle/>
          <a:p>
            <a:r>
              <a:rPr lang="en-US" sz="3600"/>
              <a:t>6 $ 2 = 6 + 5 = 11</a:t>
            </a:r>
            <a:endParaRPr lang="en-US" sz="3600" dirty="0"/>
          </a:p>
        </p:txBody>
      </p:sp>
    </p:spTree>
    <p:extLst>
      <p:ext uri="{BB962C8B-B14F-4D97-AF65-F5344CB8AC3E}">
        <p14:creationId xmlns:p14="http://schemas.microsoft.com/office/powerpoint/2010/main" val="28318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type="body" sz="quarter" idx="10"/>
          </p:nvPr>
        </p:nvSpPr>
        <p:spPr/>
        <p:txBody>
          <a:bodyPr>
            <a:normAutofit/>
          </a:bodyPr>
          <a:lstStyle/>
          <a:p>
            <a:r>
              <a:rPr lang="en-US" sz="2800" dirty="0">
                <a:solidFill>
                  <a:schemeClr val="accent5"/>
                </a:solidFill>
              </a:rPr>
              <a:t>Skill acquisition and production rules</a:t>
            </a:r>
          </a:p>
          <a:p>
            <a:r>
              <a:rPr lang="en-US" sz="2800" dirty="0">
                <a:solidFill>
                  <a:schemeClr val="accent5"/>
                </a:solidFill>
              </a:rPr>
              <a:t>Procedural Memory &amp; Utility Learning</a:t>
            </a:r>
          </a:p>
          <a:p>
            <a:r>
              <a:rPr lang="en-US" sz="2800" dirty="0"/>
              <a:t>Learning new rules: Production Compilation</a:t>
            </a:r>
          </a:p>
          <a:p>
            <a:endParaRPr lang="en-US" sz="2800" dirty="0"/>
          </a:p>
          <a:p>
            <a:r>
              <a:rPr lang="en-US" sz="2800" dirty="0"/>
              <a:t>Black Jack Assignment</a:t>
            </a:r>
          </a:p>
          <a:p>
            <a:endParaRPr lang="en-US" sz="2800" dirty="0"/>
          </a:p>
          <a:p>
            <a:endParaRPr lang="en-US" sz="2800" dirty="0"/>
          </a:p>
        </p:txBody>
      </p:sp>
      <p:pic>
        <p:nvPicPr>
          <p:cNvPr id="5" name="Picture 4">
            <a:extLst>
              <a:ext uri="{FF2B5EF4-FFF2-40B4-BE49-F238E27FC236}">
                <a16:creationId xmlns:a16="http://schemas.microsoft.com/office/drawing/2014/main" id="{5F5B8811-25C7-1940-A39C-1C2E9642B38F}"/>
              </a:ext>
            </a:extLst>
          </p:cNvPr>
          <p:cNvPicPr>
            <a:picLocks noChangeAspect="1"/>
          </p:cNvPicPr>
          <p:nvPr/>
        </p:nvPicPr>
        <p:blipFill>
          <a:blip r:embed="rId2"/>
          <a:stretch>
            <a:fillRect/>
          </a:stretch>
        </p:blipFill>
        <p:spPr>
          <a:xfrm>
            <a:off x="3217682" y="4335518"/>
            <a:ext cx="5926318" cy="2090374"/>
          </a:xfrm>
          <a:prstGeom prst="rect">
            <a:avLst/>
          </a:prstGeom>
        </p:spPr>
      </p:pic>
    </p:spTree>
    <p:extLst>
      <p:ext uri="{BB962C8B-B14F-4D97-AF65-F5344CB8AC3E}">
        <p14:creationId xmlns:p14="http://schemas.microsoft.com/office/powerpoint/2010/main" val="278155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Grp="1" noChangeArrowheads="1"/>
          </p:cNvSpPr>
          <p:nvPr>
            <p:ph type="title"/>
          </p:nvPr>
        </p:nvSpPr>
        <p:spPr>
          <a:xfrm>
            <a:off x="-1337381" y="4645903"/>
            <a:ext cx="8229600" cy="1143000"/>
          </a:xfrm>
        </p:spPr>
        <p:txBody>
          <a:bodyPr>
            <a:normAutofit fontScale="90000"/>
          </a:bodyPr>
          <a:lstStyle/>
          <a:p>
            <a:pPr eaLnBrk="1" hangingPunct="1">
              <a:defRPr/>
            </a:pPr>
            <a:r>
              <a:rPr lang="en-US" dirty="0">
                <a:ea typeface="ＭＳ Ｐゴシック" charset="0"/>
              </a:rPr>
              <a:t>The Past Tense</a:t>
            </a:r>
            <a:br>
              <a:rPr lang="en-US" dirty="0">
                <a:ea typeface="ＭＳ Ｐゴシック" charset="0"/>
              </a:rPr>
            </a:br>
            <a:r>
              <a:rPr lang="en-US" dirty="0">
                <a:ea typeface="ＭＳ Ｐゴシック" charset="0"/>
              </a:rPr>
              <a:t>Debate</a:t>
            </a:r>
          </a:p>
        </p:txBody>
      </p:sp>
      <p:pic>
        <p:nvPicPr>
          <p:cNvPr id="2" name="Picture 1">
            <a:extLst>
              <a:ext uri="{FF2B5EF4-FFF2-40B4-BE49-F238E27FC236}">
                <a16:creationId xmlns:a16="http://schemas.microsoft.com/office/drawing/2014/main" id="{CADC4E03-B8BD-D743-B6EE-84D3CA785438}"/>
              </a:ext>
            </a:extLst>
          </p:cNvPr>
          <p:cNvPicPr>
            <a:picLocks noChangeAspect="1"/>
          </p:cNvPicPr>
          <p:nvPr/>
        </p:nvPicPr>
        <p:blipFill>
          <a:blip r:embed="rId3"/>
          <a:stretch>
            <a:fillRect/>
          </a:stretch>
        </p:blipFill>
        <p:spPr>
          <a:xfrm>
            <a:off x="518592" y="364749"/>
            <a:ext cx="4278527" cy="1055370"/>
          </a:xfrm>
          <a:prstGeom prst="rect">
            <a:avLst/>
          </a:prstGeom>
        </p:spPr>
      </p:pic>
      <p:pic>
        <p:nvPicPr>
          <p:cNvPr id="4" name="Picture 3">
            <a:extLst>
              <a:ext uri="{FF2B5EF4-FFF2-40B4-BE49-F238E27FC236}">
                <a16:creationId xmlns:a16="http://schemas.microsoft.com/office/drawing/2014/main" id="{268761AA-F975-9A4F-B110-E5CBD37D5701}"/>
              </a:ext>
            </a:extLst>
          </p:cNvPr>
          <p:cNvPicPr>
            <a:picLocks noChangeAspect="1"/>
          </p:cNvPicPr>
          <p:nvPr/>
        </p:nvPicPr>
        <p:blipFill>
          <a:blip r:embed="rId4"/>
          <a:stretch>
            <a:fillRect/>
          </a:stretch>
        </p:blipFill>
        <p:spPr>
          <a:xfrm>
            <a:off x="3416444" y="1983877"/>
            <a:ext cx="2945098" cy="1938227"/>
          </a:xfrm>
          <a:prstGeom prst="rect">
            <a:avLst/>
          </a:prstGeom>
        </p:spPr>
      </p:pic>
      <p:pic>
        <p:nvPicPr>
          <p:cNvPr id="6" name="Picture 5">
            <a:extLst>
              <a:ext uri="{FF2B5EF4-FFF2-40B4-BE49-F238E27FC236}">
                <a16:creationId xmlns:a16="http://schemas.microsoft.com/office/drawing/2014/main" id="{DED2BD1C-98A6-784E-95F4-E69CF1FD26D1}"/>
              </a:ext>
            </a:extLst>
          </p:cNvPr>
          <p:cNvPicPr>
            <a:picLocks noChangeAspect="1"/>
          </p:cNvPicPr>
          <p:nvPr/>
        </p:nvPicPr>
        <p:blipFill>
          <a:blip r:embed="rId5"/>
          <a:stretch>
            <a:fillRect/>
          </a:stretch>
        </p:blipFill>
        <p:spPr>
          <a:xfrm>
            <a:off x="6208014" y="4185197"/>
            <a:ext cx="2700189" cy="2025142"/>
          </a:xfrm>
          <a:prstGeom prst="rect">
            <a:avLst/>
          </a:prstGeom>
        </p:spPr>
      </p:pic>
      <p:sp>
        <p:nvSpPr>
          <p:cNvPr id="7" name="TextBox 6">
            <a:extLst>
              <a:ext uri="{FF2B5EF4-FFF2-40B4-BE49-F238E27FC236}">
                <a16:creationId xmlns:a16="http://schemas.microsoft.com/office/drawing/2014/main" id="{935EF478-1EC2-6E4C-B6DE-20EA03857160}"/>
              </a:ext>
            </a:extLst>
          </p:cNvPr>
          <p:cNvSpPr txBox="1"/>
          <p:nvPr/>
        </p:nvSpPr>
        <p:spPr>
          <a:xfrm>
            <a:off x="1865375" y="1478920"/>
            <a:ext cx="1584960" cy="461665"/>
          </a:xfrm>
          <a:prstGeom prst="rect">
            <a:avLst/>
          </a:prstGeom>
          <a:noFill/>
        </p:spPr>
        <p:txBody>
          <a:bodyPr wrap="square" rtlCol="0">
            <a:spAutoFit/>
          </a:bodyPr>
          <a:lstStyle/>
          <a:p>
            <a:pPr algn="ctr"/>
            <a:r>
              <a:rPr lang="en-NL" sz="2400" dirty="0"/>
              <a:t>1614</a:t>
            </a:r>
          </a:p>
        </p:txBody>
      </p:sp>
      <p:sp>
        <p:nvSpPr>
          <p:cNvPr id="9" name="TextBox 8">
            <a:extLst>
              <a:ext uri="{FF2B5EF4-FFF2-40B4-BE49-F238E27FC236}">
                <a16:creationId xmlns:a16="http://schemas.microsoft.com/office/drawing/2014/main" id="{BC9B0E91-CAA1-B44B-8FC1-0E780CAD0FC3}"/>
              </a:ext>
            </a:extLst>
          </p:cNvPr>
          <p:cNvSpPr txBox="1"/>
          <p:nvPr/>
        </p:nvSpPr>
        <p:spPr>
          <a:xfrm>
            <a:off x="4242816" y="4053171"/>
            <a:ext cx="1584960" cy="461665"/>
          </a:xfrm>
          <a:prstGeom prst="rect">
            <a:avLst/>
          </a:prstGeom>
          <a:noFill/>
        </p:spPr>
        <p:txBody>
          <a:bodyPr wrap="square" rtlCol="0">
            <a:spAutoFit/>
          </a:bodyPr>
          <a:lstStyle/>
          <a:p>
            <a:pPr algn="ctr"/>
            <a:r>
              <a:rPr lang="en-NL" sz="2400" dirty="0"/>
              <a:t>1850</a:t>
            </a:r>
          </a:p>
        </p:txBody>
      </p:sp>
      <p:sp>
        <p:nvSpPr>
          <p:cNvPr id="10" name="TextBox 9">
            <a:extLst>
              <a:ext uri="{FF2B5EF4-FFF2-40B4-BE49-F238E27FC236}">
                <a16:creationId xmlns:a16="http://schemas.microsoft.com/office/drawing/2014/main" id="{983FBA35-E4D8-A640-95E0-4B2CFD94C344}"/>
              </a:ext>
            </a:extLst>
          </p:cNvPr>
          <p:cNvSpPr txBox="1"/>
          <p:nvPr/>
        </p:nvSpPr>
        <p:spPr>
          <a:xfrm>
            <a:off x="6928795" y="6277448"/>
            <a:ext cx="1584960" cy="461665"/>
          </a:xfrm>
          <a:prstGeom prst="rect">
            <a:avLst/>
          </a:prstGeom>
          <a:noFill/>
        </p:spPr>
        <p:txBody>
          <a:bodyPr wrap="square" rtlCol="0">
            <a:spAutoFit/>
          </a:bodyPr>
          <a:lstStyle/>
          <a:p>
            <a:pPr algn="ctr"/>
            <a:r>
              <a:rPr lang="en-NL" sz="2400" dirty="0"/>
              <a:t>1909</a:t>
            </a:r>
          </a:p>
        </p:txBody>
      </p:sp>
    </p:spTree>
    <p:extLst>
      <p:ext uri="{BB962C8B-B14F-4D97-AF65-F5344CB8AC3E}">
        <p14:creationId xmlns:p14="http://schemas.microsoft.com/office/powerpoint/2010/main" val="357147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normAutofit/>
          </a:bodyPr>
          <a:lstStyle/>
          <a:p>
            <a:pPr eaLnBrk="1" hangingPunct="1">
              <a:defRPr/>
            </a:pPr>
            <a:r>
              <a:rPr kumimoji="0" lang="en-US" sz="4000" dirty="0">
                <a:ea typeface="ＭＳ Ｐゴシック" charset="0"/>
              </a:rPr>
              <a:t>Learning the English Past Tense</a:t>
            </a:r>
            <a:endParaRPr kumimoji="0" lang="en-US" sz="4800" dirty="0">
              <a:ea typeface="ＭＳ Ｐゴシック" charset="0"/>
            </a:endParaRPr>
          </a:p>
        </p:txBody>
      </p:sp>
      <p:sp>
        <p:nvSpPr>
          <p:cNvPr id="27651" name="Line 4"/>
          <p:cNvSpPr>
            <a:spLocks noChangeShapeType="1"/>
          </p:cNvSpPr>
          <p:nvPr/>
        </p:nvSpPr>
        <p:spPr bwMode="auto">
          <a:xfrm>
            <a:off x="1066800" y="2867975"/>
            <a:ext cx="0" cy="289560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52" name="Line 5"/>
          <p:cNvSpPr>
            <a:spLocks noChangeShapeType="1"/>
          </p:cNvSpPr>
          <p:nvPr/>
        </p:nvSpPr>
        <p:spPr bwMode="auto">
          <a:xfrm>
            <a:off x="838200" y="5534975"/>
            <a:ext cx="67818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53" name="Text Box 6"/>
          <p:cNvSpPr txBox="1">
            <a:spLocks noChangeArrowheads="1"/>
          </p:cNvSpPr>
          <p:nvPr/>
        </p:nvSpPr>
        <p:spPr bwMode="auto">
          <a:xfrm>
            <a:off x="7248378" y="5441609"/>
            <a:ext cx="692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Age</a:t>
            </a:r>
          </a:p>
        </p:txBody>
      </p:sp>
      <p:sp>
        <p:nvSpPr>
          <p:cNvPr id="27654" name="Line 7"/>
          <p:cNvSpPr>
            <a:spLocks noChangeShapeType="1"/>
          </p:cNvSpPr>
          <p:nvPr/>
        </p:nvSpPr>
        <p:spPr bwMode="auto">
          <a:xfrm>
            <a:off x="3352800" y="5763575"/>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7655" name="Text Box 8"/>
          <p:cNvSpPr txBox="1">
            <a:spLocks noChangeArrowheads="1"/>
          </p:cNvSpPr>
          <p:nvPr/>
        </p:nvSpPr>
        <p:spPr bwMode="auto">
          <a:xfrm>
            <a:off x="0" y="3858575"/>
            <a:ext cx="1030288"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Prop.</a:t>
            </a:r>
          </a:p>
          <a:p>
            <a:r>
              <a:rPr lang="en-US"/>
              <a:t>correct</a:t>
            </a:r>
          </a:p>
        </p:txBody>
      </p:sp>
      <p:sp>
        <p:nvSpPr>
          <p:cNvPr id="27656" name="Line 9"/>
          <p:cNvSpPr>
            <a:spLocks noChangeShapeType="1"/>
          </p:cNvSpPr>
          <p:nvPr/>
        </p:nvSpPr>
        <p:spPr bwMode="auto">
          <a:xfrm flipV="1">
            <a:off x="609600" y="332517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7657" name="Line 10"/>
          <p:cNvSpPr>
            <a:spLocks noChangeShapeType="1"/>
          </p:cNvSpPr>
          <p:nvPr/>
        </p:nvSpPr>
        <p:spPr bwMode="auto">
          <a:xfrm>
            <a:off x="990600" y="3096575"/>
            <a:ext cx="1524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58" name="Text Box 11"/>
          <p:cNvSpPr txBox="1">
            <a:spLocks noChangeArrowheads="1"/>
          </p:cNvSpPr>
          <p:nvPr/>
        </p:nvSpPr>
        <p:spPr bwMode="auto">
          <a:xfrm>
            <a:off x="304800" y="2944175"/>
            <a:ext cx="717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a:t>100%</a:t>
            </a:r>
            <a:endParaRPr lang="en-US"/>
          </a:p>
        </p:txBody>
      </p:sp>
      <p:sp>
        <p:nvSpPr>
          <p:cNvPr id="27666" name="Line 13"/>
          <p:cNvSpPr>
            <a:spLocks noChangeShapeType="1"/>
          </p:cNvSpPr>
          <p:nvPr/>
        </p:nvSpPr>
        <p:spPr bwMode="auto">
          <a:xfrm>
            <a:off x="1143000" y="3094559"/>
            <a:ext cx="1447800"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64" name="Freeform 16"/>
          <p:cNvSpPr>
            <a:spLocks/>
          </p:cNvSpPr>
          <p:nvPr/>
        </p:nvSpPr>
        <p:spPr bwMode="auto">
          <a:xfrm>
            <a:off x="2514600" y="3096575"/>
            <a:ext cx="1752600" cy="1066800"/>
          </a:xfrm>
          <a:custGeom>
            <a:avLst/>
            <a:gdLst>
              <a:gd name="T0" fmla="*/ 0 w 1104"/>
              <a:gd name="T1" fmla="*/ 0 h 672"/>
              <a:gd name="T2" fmla="*/ 288 w 1104"/>
              <a:gd name="T3" fmla="*/ 96 h 672"/>
              <a:gd name="T4" fmla="*/ 576 w 1104"/>
              <a:gd name="T5" fmla="*/ 528 h 672"/>
              <a:gd name="T6" fmla="*/ 1104 w 1104"/>
              <a:gd name="T7" fmla="*/ 672 h 672"/>
              <a:gd name="T8" fmla="*/ 0 60000 65536"/>
              <a:gd name="T9" fmla="*/ 0 60000 65536"/>
              <a:gd name="T10" fmla="*/ 0 60000 65536"/>
              <a:gd name="T11" fmla="*/ 0 60000 65536"/>
              <a:gd name="T12" fmla="*/ 0 w 1104"/>
              <a:gd name="T13" fmla="*/ 0 h 672"/>
              <a:gd name="T14" fmla="*/ 1104 w 1104"/>
              <a:gd name="T15" fmla="*/ 672 h 672"/>
            </a:gdLst>
            <a:ahLst/>
            <a:cxnLst>
              <a:cxn ang="T8">
                <a:pos x="T0" y="T1"/>
              </a:cxn>
              <a:cxn ang="T9">
                <a:pos x="T2" y="T3"/>
              </a:cxn>
              <a:cxn ang="T10">
                <a:pos x="T4" y="T5"/>
              </a:cxn>
              <a:cxn ang="T11">
                <a:pos x="T6" y="T7"/>
              </a:cxn>
            </a:cxnLst>
            <a:rect l="T12" t="T13" r="T14" b="T15"/>
            <a:pathLst>
              <a:path w="1104" h="672">
                <a:moveTo>
                  <a:pt x="0" y="0"/>
                </a:moveTo>
                <a:cubicBezTo>
                  <a:pt x="96" y="4"/>
                  <a:pt x="192" y="8"/>
                  <a:pt x="288" y="96"/>
                </a:cubicBezTo>
                <a:cubicBezTo>
                  <a:pt x="384" y="184"/>
                  <a:pt x="440" y="432"/>
                  <a:pt x="576" y="528"/>
                </a:cubicBezTo>
                <a:cubicBezTo>
                  <a:pt x="711" y="623"/>
                  <a:pt x="1016" y="648"/>
                  <a:pt x="1104" y="672"/>
                </a:cubicBezTo>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662" name="Freeform 19"/>
          <p:cNvSpPr>
            <a:spLocks/>
          </p:cNvSpPr>
          <p:nvPr/>
        </p:nvSpPr>
        <p:spPr bwMode="auto">
          <a:xfrm>
            <a:off x="4267200" y="3096575"/>
            <a:ext cx="3505200" cy="1066800"/>
          </a:xfrm>
          <a:custGeom>
            <a:avLst/>
            <a:gdLst>
              <a:gd name="T0" fmla="*/ 0 w 2208"/>
              <a:gd name="T1" fmla="*/ 672 h 672"/>
              <a:gd name="T2" fmla="*/ 528 w 2208"/>
              <a:gd name="T3" fmla="*/ 480 h 672"/>
              <a:gd name="T4" fmla="*/ 960 w 2208"/>
              <a:gd name="T5" fmla="*/ 240 h 672"/>
              <a:gd name="T6" fmla="*/ 1392 w 2208"/>
              <a:gd name="T7" fmla="*/ 48 h 672"/>
              <a:gd name="T8" fmla="*/ 2208 w 2208"/>
              <a:gd name="T9" fmla="*/ 0 h 672"/>
              <a:gd name="T10" fmla="*/ 0 60000 65536"/>
              <a:gd name="T11" fmla="*/ 0 60000 65536"/>
              <a:gd name="T12" fmla="*/ 0 60000 65536"/>
              <a:gd name="T13" fmla="*/ 0 60000 65536"/>
              <a:gd name="T14" fmla="*/ 0 60000 65536"/>
              <a:gd name="T15" fmla="*/ 0 w 2208"/>
              <a:gd name="T16" fmla="*/ 0 h 672"/>
              <a:gd name="T17" fmla="*/ 2208 w 2208"/>
              <a:gd name="T18" fmla="*/ 672 h 672"/>
            </a:gdLst>
            <a:ahLst/>
            <a:cxnLst>
              <a:cxn ang="T10">
                <a:pos x="T0" y="T1"/>
              </a:cxn>
              <a:cxn ang="T11">
                <a:pos x="T2" y="T3"/>
              </a:cxn>
              <a:cxn ang="T12">
                <a:pos x="T4" y="T5"/>
              </a:cxn>
              <a:cxn ang="T13">
                <a:pos x="T6" y="T7"/>
              </a:cxn>
              <a:cxn ang="T14">
                <a:pos x="T8" y="T9"/>
              </a:cxn>
            </a:cxnLst>
            <a:rect l="T15" t="T16" r="T17" b="T18"/>
            <a:pathLst>
              <a:path w="2208" h="672">
                <a:moveTo>
                  <a:pt x="0" y="672"/>
                </a:moveTo>
                <a:cubicBezTo>
                  <a:pt x="184" y="611"/>
                  <a:pt x="368" y="551"/>
                  <a:pt x="528" y="480"/>
                </a:cubicBezTo>
                <a:cubicBezTo>
                  <a:pt x="687" y="408"/>
                  <a:pt x="816" y="312"/>
                  <a:pt x="960" y="240"/>
                </a:cubicBezTo>
                <a:cubicBezTo>
                  <a:pt x="1104" y="168"/>
                  <a:pt x="1184" y="87"/>
                  <a:pt x="1392" y="48"/>
                </a:cubicBezTo>
                <a:cubicBezTo>
                  <a:pt x="1599" y="8"/>
                  <a:pt x="2072" y="7"/>
                  <a:pt x="2208" y="0"/>
                </a:cubicBezTo>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1" name="Rectangle 3"/>
          <p:cNvSpPr txBox="1">
            <a:spLocks noChangeArrowheads="1"/>
          </p:cNvSpPr>
          <p:nvPr/>
        </p:nvSpPr>
        <p:spPr>
          <a:xfrm>
            <a:off x="838200" y="1750443"/>
            <a:ext cx="2388932"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Font typeface="Monotype Sorts" charset="0"/>
              <a:buNone/>
              <a:defRPr/>
            </a:pPr>
            <a:r>
              <a:rPr lang="en-US" sz="2400" dirty="0">
                <a:latin typeface="Optima" charset="0"/>
                <a:ea typeface="ＭＳ Ｐゴシック" charset="0"/>
                <a:cs typeface="ＭＳ Ｐゴシック" charset="0"/>
              </a:rPr>
              <a:t>Stage 1:</a:t>
            </a:r>
            <a:br>
              <a:rPr lang="en-US" sz="2400" dirty="0">
                <a:latin typeface="Optima" charset="0"/>
                <a:ea typeface="ＭＳ Ｐゴシック" charset="0"/>
                <a:cs typeface="ＭＳ Ｐゴシック" charset="0"/>
              </a:rPr>
            </a:br>
            <a:r>
              <a:rPr lang="en-US" sz="2400" dirty="0">
                <a:latin typeface="Optima" charset="0"/>
                <a:ea typeface="ＭＳ Ｐゴシック" charset="0"/>
                <a:cs typeface="ＭＳ Ｐゴシック" charset="0"/>
              </a:rPr>
              <a:t>talk – talked</a:t>
            </a:r>
            <a:br>
              <a:rPr lang="en-US" sz="2400" dirty="0">
                <a:latin typeface="Optima" charset="0"/>
                <a:ea typeface="ＭＳ Ｐゴシック" charset="0"/>
                <a:cs typeface="ＭＳ Ｐゴシック" charset="0"/>
              </a:rPr>
            </a:br>
            <a:r>
              <a:rPr lang="en-US" sz="2400" dirty="0">
                <a:latin typeface="Optima" charset="0"/>
                <a:ea typeface="ＭＳ Ｐゴシック" charset="0"/>
                <a:cs typeface="ＭＳ Ｐゴシック" charset="0"/>
              </a:rPr>
              <a:t>bring-brought</a:t>
            </a:r>
          </a:p>
        </p:txBody>
      </p:sp>
      <p:sp>
        <p:nvSpPr>
          <p:cNvPr id="22" name="Rectangle 3"/>
          <p:cNvSpPr txBox="1">
            <a:spLocks noChangeArrowheads="1"/>
          </p:cNvSpPr>
          <p:nvPr/>
        </p:nvSpPr>
        <p:spPr>
          <a:xfrm>
            <a:off x="2885893" y="1750443"/>
            <a:ext cx="2550357"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Font typeface="Monotype Sorts" charset="0"/>
              <a:buNone/>
              <a:defRPr/>
            </a:pPr>
            <a:r>
              <a:rPr lang="en-US" sz="2400" dirty="0">
                <a:latin typeface="Optima" charset="0"/>
                <a:ea typeface="ＭＳ Ｐゴシック" charset="0"/>
                <a:cs typeface="ＭＳ Ｐゴシック" charset="0"/>
              </a:rPr>
              <a:t>Stage 2:</a:t>
            </a:r>
            <a:br>
              <a:rPr lang="en-US" sz="2400" dirty="0">
                <a:latin typeface="Optima" charset="0"/>
                <a:ea typeface="ＭＳ Ｐゴシック" charset="0"/>
                <a:cs typeface="ＭＳ Ｐゴシック" charset="0"/>
              </a:rPr>
            </a:br>
            <a:r>
              <a:rPr lang="en-US" sz="2400" dirty="0">
                <a:latin typeface="Optima" charset="0"/>
                <a:ea typeface="ＭＳ Ｐゴシック" charset="0"/>
                <a:cs typeface="ＭＳ Ｐゴシック" charset="0"/>
              </a:rPr>
              <a:t>talk – talked</a:t>
            </a:r>
            <a:br>
              <a:rPr lang="en-US" sz="2400" dirty="0">
                <a:latin typeface="Optima" charset="0"/>
                <a:ea typeface="ＭＳ Ｐゴシック" charset="0"/>
                <a:cs typeface="ＭＳ Ｐゴシック" charset="0"/>
              </a:rPr>
            </a:br>
            <a:r>
              <a:rPr lang="en-US" sz="2400" dirty="0">
                <a:latin typeface="Optima" charset="0"/>
                <a:ea typeface="ＭＳ Ｐゴシック" charset="0"/>
                <a:cs typeface="ＭＳ Ｐゴシック" charset="0"/>
              </a:rPr>
              <a:t>bring-</a:t>
            </a:r>
            <a:r>
              <a:rPr lang="en-US" sz="2400" dirty="0" err="1">
                <a:latin typeface="Optima" charset="0"/>
                <a:ea typeface="ＭＳ Ｐゴシック" charset="0"/>
                <a:cs typeface="ＭＳ Ｐゴシック" charset="0"/>
              </a:rPr>
              <a:t>bringed</a:t>
            </a:r>
            <a:endParaRPr lang="en-US" sz="2400" dirty="0">
              <a:latin typeface="Optima" charset="0"/>
              <a:ea typeface="ＭＳ Ｐゴシック" charset="0"/>
              <a:cs typeface="ＭＳ Ｐゴシック" charset="0"/>
            </a:endParaRPr>
          </a:p>
        </p:txBody>
      </p:sp>
      <p:sp>
        <p:nvSpPr>
          <p:cNvPr id="23" name="Rectangle 3"/>
          <p:cNvSpPr txBox="1">
            <a:spLocks noChangeArrowheads="1"/>
          </p:cNvSpPr>
          <p:nvPr/>
        </p:nvSpPr>
        <p:spPr>
          <a:xfrm>
            <a:off x="5436251" y="1750443"/>
            <a:ext cx="2388932"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None/>
              <a:defRPr/>
            </a:pPr>
            <a:r>
              <a:rPr lang="en-US" sz="2400" dirty="0">
                <a:latin typeface="Optima" charset="0"/>
                <a:ea typeface="ＭＳ Ｐゴシック" charset="0"/>
                <a:cs typeface="ＭＳ Ｐゴシック" charset="0"/>
              </a:rPr>
              <a:t>Stage 3:</a:t>
            </a:r>
            <a:br>
              <a:rPr lang="en-US" sz="2400" dirty="0">
                <a:latin typeface="Optima" charset="0"/>
                <a:ea typeface="ＭＳ Ｐゴシック" charset="0"/>
                <a:cs typeface="ＭＳ Ｐゴシック" charset="0"/>
              </a:rPr>
            </a:br>
            <a:r>
              <a:rPr lang="en-US" sz="2400" dirty="0">
                <a:latin typeface="Optima" charset="0"/>
                <a:ea typeface="ＭＳ Ｐゴシック" charset="0"/>
                <a:cs typeface="ＭＳ Ｐゴシック" charset="0"/>
              </a:rPr>
              <a:t>talk – talked</a:t>
            </a:r>
            <a:br>
              <a:rPr lang="en-US" sz="2400" dirty="0">
                <a:latin typeface="Optima" charset="0"/>
                <a:ea typeface="ＭＳ Ｐゴシック" charset="0"/>
                <a:cs typeface="ＭＳ Ｐゴシック" charset="0"/>
              </a:rPr>
            </a:br>
            <a:r>
              <a:rPr lang="en-US" sz="2400" dirty="0">
                <a:latin typeface="Optima" charset="0"/>
                <a:ea typeface="ＭＳ Ｐゴシック" charset="0"/>
                <a:cs typeface="ＭＳ Ｐゴシック" charset="0"/>
              </a:rPr>
              <a:t>bring-brought</a:t>
            </a:r>
          </a:p>
          <a:p>
            <a:pPr algn="ctr">
              <a:buFont typeface="Monotype Sorts" charset="0"/>
              <a:buNone/>
              <a:defRPr/>
            </a:pPr>
            <a:endParaRPr lang="en-US" sz="2400" dirty="0">
              <a:latin typeface="Optima" charset="0"/>
              <a:ea typeface="ＭＳ Ｐゴシック" charset="0"/>
              <a:cs typeface="ＭＳ Ｐゴシック" charset="0"/>
            </a:endParaRPr>
          </a:p>
        </p:txBody>
      </p:sp>
      <p:sp>
        <p:nvSpPr>
          <p:cNvPr id="3" name="TextBox 2">
            <a:extLst>
              <a:ext uri="{FF2B5EF4-FFF2-40B4-BE49-F238E27FC236}">
                <a16:creationId xmlns:a16="http://schemas.microsoft.com/office/drawing/2014/main" id="{5FBFAD54-DA9A-5B4D-ADBF-E995FD249658}"/>
              </a:ext>
            </a:extLst>
          </p:cNvPr>
          <p:cNvSpPr txBox="1"/>
          <p:nvPr/>
        </p:nvSpPr>
        <p:spPr>
          <a:xfrm>
            <a:off x="578759" y="4823707"/>
            <a:ext cx="7986482"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3600" b="1" dirty="0">
                <a:latin typeface="Source Sans Pro Semibold" panose="020B0503030403020204" pitchFamily="34" charset="0"/>
                <a:ea typeface="Source Sans Pro Semibold" panose="020B0503030403020204" pitchFamily="34" charset="0"/>
              </a:rPr>
              <a:t>The Debate:</a:t>
            </a:r>
          </a:p>
          <a:p>
            <a:pPr algn="ctr"/>
            <a:r>
              <a:rPr lang="en-US" sz="3600" dirty="0"/>
              <a:t>Symbolic Rules vs. Connectionist Network</a:t>
            </a:r>
          </a:p>
        </p:txBody>
      </p:sp>
    </p:spTree>
    <p:extLst>
      <p:ext uri="{BB962C8B-B14F-4D97-AF65-F5344CB8AC3E}">
        <p14:creationId xmlns:p14="http://schemas.microsoft.com/office/powerpoint/2010/main" val="417064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6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6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nimBg="1"/>
      <p:bldP spid="27652" grpId="0" animBg="1"/>
      <p:bldP spid="27653" grpId="0"/>
      <p:bldP spid="27654" grpId="0" animBg="1"/>
      <p:bldP spid="27655" grpId="0"/>
      <p:bldP spid="27656" grpId="0" animBg="1"/>
      <p:bldP spid="27657" grpId="0" animBg="1"/>
      <p:bldP spid="27658" grpId="0"/>
      <p:bldP spid="27666" grpId="0" animBg="1"/>
      <p:bldP spid="27664" grpId="0" animBg="1"/>
      <p:bldP spid="27662" grpId="0" animBg="1"/>
      <p:bldP spid="21" grpId="0"/>
      <p:bldP spid="22" grpId="0"/>
      <p:bldP spid="23" grpId="0"/>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p:txBody>
          <a:bodyPr>
            <a:normAutofit fontScale="90000"/>
          </a:bodyPr>
          <a:lstStyle/>
          <a:p>
            <a:pPr eaLnBrk="1" hangingPunct="1">
              <a:defRPr/>
            </a:pPr>
            <a:r>
              <a:rPr lang="en-US" dirty="0">
                <a:ea typeface="ＭＳ Ｐゴシック" charset="0"/>
              </a:rPr>
              <a:t>Symbolic theory </a:t>
            </a:r>
            <a:br>
              <a:rPr lang="en-US" dirty="0">
                <a:ea typeface="ＭＳ Ｐゴシック" charset="0"/>
              </a:rPr>
            </a:br>
            <a:r>
              <a:rPr lang="en-US" sz="3600" dirty="0">
                <a:ea typeface="ＭＳ Ｐゴシック" charset="0"/>
              </a:rPr>
              <a:t>(e.g. Pinker &amp; Prince, 1988)</a:t>
            </a:r>
            <a:endParaRPr lang="en-US" dirty="0">
              <a:ea typeface="ＭＳ Ｐゴシック" charset="0"/>
            </a:endParaRPr>
          </a:p>
        </p:txBody>
      </p:sp>
      <p:sp>
        <p:nvSpPr>
          <p:cNvPr id="53253" name="Rectangle 5"/>
          <p:cNvSpPr>
            <a:spLocks noGrp="1" noChangeArrowheads="1"/>
          </p:cNvSpPr>
          <p:nvPr>
            <p:ph type="body" sz="quarter" idx="10"/>
          </p:nvPr>
        </p:nvSpPr>
        <p:spPr>
          <a:xfrm>
            <a:off x="457200" y="1690688"/>
            <a:ext cx="8229600" cy="4988188"/>
          </a:xfrm>
        </p:spPr>
        <p:txBody>
          <a:bodyPr>
            <a:normAutofit/>
          </a:bodyPr>
          <a:lstStyle/>
          <a:p>
            <a:pPr eaLnBrk="1" hangingPunct="1">
              <a:defRPr/>
            </a:pPr>
            <a:r>
              <a:rPr lang="en-US" sz="2800" dirty="0">
                <a:ea typeface="ＭＳ Ｐゴシック" charset="0"/>
              </a:rPr>
              <a:t>Regular verbs are represented by a rule</a:t>
            </a:r>
          </a:p>
          <a:p>
            <a:pPr eaLnBrk="1" hangingPunct="1">
              <a:defRPr/>
            </a:pPr>
            <a:r>
              <a:rPr lang="en-US" sz="2800" dirty="0">
                <a:ea typeface="ＭＳ Ｐゴシック" charset="0"/>
              </a:rPr>
              <a:t>Irregular verbs are memorized</a:t>
            </a:r>
          </a:p>
          <a:p>
            <a:pPr eaLnBrk="1" hangingPunct="1">
              <a:defRPr/>
            </a:pPr>
            <a:endParaRPr lang="en-US" sz="2800" dirty="0">
              <a:ea typeface="ＭＳ Ｐゴシック" charset="0"/>
            </a:endParaRPr>
          </a:p>
          <a:p>
            <a:pPr eaLnBrk="1" hangingPunct="1">
              <a:defRPr/>
            </a:pPr>
            <a:endParaRPr lang="en-US" sz="2800" dirty="0">
              <a:ea typeface="ＭＳ Ｐゴシック" charset="0"/>
            </a:endParaRPr>
          </a:p>
          <a:p>
            <a:pPr eaLnBrk="1" hangingPunct="1">
              <a:defRPr/>
            </a:pPr>
            <a:r>
              <a:rPr lang="en-US" sz="2800" dirty="0">
                <a:ea typeface="ＭＳ Ｐゴシック" charset="0"/>
              </a:rPr>
              <a:t>The onset of the U-shape coincides with the learning of the “regular” rule</a:t>
            </a:r>
          </a:p>
          <a:p>
            <a:pPr eaLnBrk="1" hangingPunct="1">
              <a:defRPr/>
            </a:pPr>
            <a:endParaRPr lang="en-US" sz="2800" dirty="0">
              <a:ea typeface="ＭＳ Ｐゴシック" charset="0"/>
            </a:endParaRPr>
          </a:p>
          <a:p>
            <a:pPr eaLnBrk="1" hangingPunct="1">
              <a:defRPr/>
            </a:pPr>
            <a:r>
              <a:rPr lang="en-US" sz="2800" dirty="0">
                <a:ea typeface="ＭＳ Ｐゴシック" charset="0"/>
              </a:rPr>
              <a:t>Overgeneralization </a:t>
            </a:r>
            <a:r>
              <a:rPr lang="en-US" sz="2800" b="1" i="1" dirty="0">
                <a:ea typeface="ＭＳ Ｐゴシック" charset="0"/>
              </a:rPr>
              <a:t>must be</a:t>
            </a:r>
            <a:r>
              <a:rPr lang="en-US" sz="2800" dirty="0">
                <a:ea typeface="ＭＳ Ｐゴシック" charset="0"/>
              </a:rPr>
              <a:t> the result of rule learning, because children could not have learned incorrect past tenses from experience</a:t>
            </a:r>
          </a:p>
          <a:p>
            <a:pPr eaLnBrk="1" hangingPunct="1">
              <a:defRPr/>
            </a:pPr>
            <a:endParaRPr lang="en-US" sz="2800" dirty="0">
              <a:ea typeface="ＭＳ Ｐゴシック" charset="0"/>
            </a:endParaRPr>
          </a:p>
          <a:p>
            <a:pPr eaLnBrk="1" hangingPunct="1">
              <a:buFont typeface="Monotype Sorts" charset="0"/>
              <a:buNone/>
              <a:defRPr/>
            </a:pPr>
            <a:endParaRPr lang="en-US" sz="2800" dirty="0">
              <a:ea typeface="ＭＳ Ｐゴシック" charset="0"/>
            </a:endParaRPr>
          </a:p>
        </p:txBody>
      </p:sp>
      <p:pic>
        <p:nvPicPr>
          <p:cNvPr id="2" name="Picture 1"/>
          <p:cNvPicPr>
            <a:picLocks noChangeAspect="1"/>
          </p:cNvPicPr>
          <p:nvPr/>
        </p:nvPicPr>
        <p:blipFill>
          <a:blip r:embed="rId3"/>
          <a:stretch>
            <a:fillRect/>
          </a:stretch>
        </p:blipFill>
        <p:spPr>
          <a:xfrm flipH="1">
            <a:off x="7130573" y="179124"/>
            <a:ext cx="1872963" cy="1881324"/>
          </a:xfrm>
          <a:prstGeom prst="rect">
            <a:avLst/>
          </a:prstGeom>
        </p:spPr>
      </p:pic>
      <p:sp>
        <p:nvSpPr>
          <p:cNvPr id="5" name="Rectangle 3"/>
          <p:cNvSpPr txBox="1">
            <a:spLocks noChangeArrowheads="1"/>
          </p:cNvSpPr>
          <p:nvPr/>
        </p:nvSpPr>
        <p:spPr>
          <a:xfrm>
            <a:off x="1334788" y="2954486"/>
            <a:ext cx="2388932"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Font typeface="Monotype Sorts" charset="0"/>
              <a:buNone/>
              <a:defRPr/>
            </a:pPr>
            <a:r>
              <a:rPr lang="en-US" sz="2400" dirty="0">
                <a:latin typeface="Optima" charset="0"/>
                <a:ea typeface="ＭＳ Ｐゴシック" charset="0"/>
                <a:cs typeface="ＭＳ Ｐゴシック" charset="0"/>
              </a:rPr>
              <a:t>play </a:t>
            </a:r>
            <a:r>
              <a:rPr lang="en-US" sz="2400" dirty="0">
                <a:latin typeface="Optima" charset="0"/>
                <a:ea typeface="ＭＳ Ｐゴシック" charset="0"/>
                <a:cs typeface="ＭＳ Ｐゴシック" charset="0"/>
                <a:sym typeface="Wingdings"/>
              </a:rPr>
              <a:t></a:t>
            </a:r>
            <a:r>
              <a:rPr lang="en-US" sz="2400" dirty="0">
                <a:latin typeface="Optima" charset="0"/>
                <a:ea typeface="ＭＳ Ｐゴシック" charset="0"/>
                <a:cs typeface="ＭＳ Ｐゴシック" charset="0"/>
              </a:rPr>
              <a:t> played </a:t>
            </a:r>
          </a:p>
        </p:txBody>
      </p:sp>
      <p:sp>
        <p:nvSpPr>
          <p:cNvPr id="6" name="Rectangle 3"/>
          <p:cNvSpPr txBox="1">
            <a:spLocks noChangeArrowheads="1"/>
          </p:cNvSpPr>
          <p:nvPr/>
        </p:nvSpPr>
        <p:spPr>
          <a:xfrm>
            <a:off x="1950622" y="4636383"/>
            <a:ext cx="2550357"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Font typeface="Monotype Sorts" charset="0"/>
              <a:buNone/>
              <a:defRPr/>
            </a:pPr>
            <a:r>
              <a:rPr lang="en-US" sz="2400" dirty="0">
                <a:latin typeface="Optima" charset="0"/>
                <a:ea typeface="ＭＳ Ｐゴシック" charset="0"/>
                <a:cs typeface="ＭＳ Ｐゴシック" charset="0"/>
              </a:rPr>
              <a:t>break </a:t>
            </a:r>
            <a:r>
              <a:rPr lang="en-US" sz="2400" dirty="0">
                <a:latin typeface="Optima" charset="0"/>
                <a:ea typeface="ＭＳ Ｐゴシック" charset="0"/>
                <a:cs typeface="ＭＳ Ｐゴシック" charset="0"/>
                <a:sym typeface="Wingdings"/>
              </a:rPr>
              <a:t> </a:t>
            </a:r>
            <a:r>
              <a:rPr lang="en-US" sz="2400" dirty="0" err="1">
                <a:latin typeface="Optima" charset="0"/>
                <a:ea typeface="ＭＳ Ｐゴシック" charset="0"/>
                <a:cs typeface="ＭＳ Ｐゴシック" charset="0"/>
              </a:rPr>
              <a:t>breaked</a:t>
            </a:r>
            <a:endParaRPr lang="en-US" sz="2400" dirty="0">
              <a:latin typeface="Optima" charset="0"/>
              <a:ea typeface="ＭＳ Ｐゴシック" charset="0"/>
              <a:cs typeface="ＭＳ Ｐゴシック" charset="0"/>
            </a:endParaRPr>
          </a:p>
        </p:txBody>
      </p:sp>
      <p:sp>
        <p:nvSpPr>
          <p:cNvPr id="7" name="Rectangle 3"/>
          <p:cNvSpPr txBox="1">
            <a:spLocks noChangeArrowheads="1"/>
          </p:cNvSpPr>
          <p:nvPr/>
        </p:nvSpPr>
        <p:spPr>
          <a:xfrm>
            <a:off x="3593276" y="2984300"/>
            <a:ext cx="2388932"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Font typeface="Monotype Sorts" charset="0"/>
              <a:buNone/>
              <a:defRPr/>
            </a:pPr>
            <a:r>
              <a:rPr lang="en-US" sz="2400" dirty="0">
                <a:latin typeface="Optima" charset="0"/>
                <a:ea typeface="ＭＳ Ｐゴシック" charset="0"/>
                <a:cs typeface="ＭＳ Ｐゴシック" charset="0"/>
              </a:rPr>
              <a:t>break </a:t>
            </a:r>
            <a:r>
              <a:rPr lang="en-US" sz="2400" dirty="0">
                <a:latin typeface="Optima" charset="0"/>
                <a:ea typeface="ＭＳ Ｐゴシック" charset="0"/>
                <a:cs typeface="ＭＳ Ｐゴシック" charset="0"/>
                <a:sym typeface="Wingdings"/>
              </a:rPr>
              <a:t> </a:t>
            </a:r>
            <a:r>
              <a:rPr lang="en-US" sz="2400" dirty="0">
                <a:latin typeface="Optima" charset="0"/>
                <a:ea typeface="ＭＳ Ｐゴシック" charset="0"/>
                <a:cs typeface="ＭＳ Ｐゴシック" charset="0"/>
              </a:rPr>
              <a:t>broke</a:t>
            </a:r>
          </a:p>
        </p:txBody>
      </p:sp>
    </p:spTree>
    <p:extLst>
      <p:ext uri="{BB962C8B-B14F-4D97-AF65-F5344CB8AC3E}">
        <p14:creationId xmlns:p14="http://schemas.microsoft.com/office/powerpoint/2010/main" val="69276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25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25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2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3"/>
          <p:cNvSpPr txBox="1">
            <a:spLocks noChangeArrowheads="1"/>
          </p:cNvSpPr>
          <p:nvPr/>
        </p:nvSpPr>
        <p:spPr>
          <a:xfrm>
            <a:off x="838200" y="1999502"/>
            <a:ext cx="2388932"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Font typeface="Monotype Sorts" charset="0"/>
              <a:buNone/>
              <a:defRPr/>
            </a:pPr>
            <a:r>
              <a:rPr lang="en-US" sz="2400" dirty="0">
                <a:latin typeface="Optima" charset="0"/>
                <a:ea typeface="ＭＳ Ｐゴシック" charset="0"/>
                <a:cs typeface="ＭＳ Ｐゴシック" charset="0"/>
              </a:rPr>
              <a:t>Stage 1:</a:t>
            </a:r>
            <a:br>
              <a:rPr lang="en-US" sz="2400" dirty="0">
                <a:latin typeface="Optima" charset="0"/>
                <a:ea typeface="ＭＳ Ｐゴシック" charset="0"/>
                <a:cs typeface="ＭＳ Ｐゴシック" charset="0"/>
              </a:rPr>
            </a:br>
            <a:r>
              <a:rPr lang="en-US" sz="2400" dirty="0">
                <a:latin typeface="Optima" charset="0"/>
                <a:ea typeface="ＭＳ Ｐゴシック" charset="0"/>
                <a:cs typeface="ＭＳ Ｐゴシック" charset="0"/>
              </a:rPr>
              <a:t>break-broke</a:t>
            </a:r>
          </a:p>
        </p:txBody>
      </p:sp>
      <p:sp>
        <p:nvSpPr>
          <p:cNvPr id="27" name="Rectangle 3"/>
          <p:cNvSpPr txBox="1">
            <a:spLocks noChangeArrowheads="1"/>
          </p:cNvSpPr>
          <p:nvPr/>
        </p:nvSpPr>
        <p:spPr>
          <a:xfrm>
            <a:off x="2885893" y="1999502"/>
            <a:ext cx="2550357"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Font typeface="Monotype Sorts" charset="0"/>
              <a:buNone/>
              <a:defRPr/>
            </a:pPr>
            <a:r>
              <a:rPr lang="en-US" sz="2400" dirty="0">
                <a:latin typeface="Optima" charset="0"/>
                <a:ea typeface="ＭＳ Ｐゴシック" charset="0"/>
                <a:cs typeface="ＭＳ Ｐゴシック" charset="0"/>
              </a:rPr>
              <a:t>Stage 2:</a:t>
            </a:r>
            <a:br>
              <a:rPr lang="en-US" sz="2400" dirty="0">
                <a:latin typeface="Optima" charset="0"/>
                <a:ea typeface="ＭＳ Ｐゴシック" charset="0"/>
                <a:cs typeface="ＭＳ Ｐゴシック" charset="0"/>
              </a:rPr>
            </a:br>
            <a:r>
              <a:rPr lang="en-US" sz="2400" dirty="0">
                <a:latin typeface="Optima" charset="0"/>
                <a:ea typeface="ＭＳ Ｐゴシック" charset="0"/>
                <a:cs typeface="ＭＳ Ｐゴシック" charset="0"/>
              </a:rPr>
              <a:t>break-</a:t>
            </a:r>
            <a:r>
              <a:rPr lang="en-US" sz="2400" dirty="0" err="1">
                <a:latin typeface="Optima" charset="0"/>
                <a:ea typeface="ＭＳ Ｐゴシック" charset="0"/>
                <a:cs typeface="ＭＳ Ｐゴシック" charset="0"/>
              </a:rPr>
              <a:t>breaked</a:t>
            </a:r>
            <a:endParaRPr lang="en-US" sz="2400" dirty="0">
              <a:latin typeface="Optima" charset="0"/>
              <a:ea typeface="ＭＳ Ｐゴシック" charset="0"/>
              <a:cs typeface="ＭＳ Ｐゴシック" charset="0"/>
            </a:endParaRPr>
          </a:p>
        </p:txBody>
      </p:sp>
      <p:sp>
        <p:nvSpPr>
          <p:cNvPr id="28" name="Rectangle 3"/>
          <p:cNvSpPr txBox="1">
            <a:spLocks noChangeArrowheads="1"/>
          </p:cNvSpPr>
          <p:nvPr/>
        </p:nvSpPr>
        <p:spPr>
          <a:xfrm>
            <a:off x="5436251" y="1999502"/>
            <a:ext cx="2388932"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Font typeface="Monotype Sorts" charset="0"/>
              <a:buNone/>
              <a:defRPr/>
            </a:pPr>
            <a:r>
              <a:rPr lang="en-US" sz="2400" dirty="0">
                <a:latin typeface="Optima" charset="0"/>
                <a:ea typeface="ＭＳ Ｐゴシック" charset="0"/>
                <a:cs typeface="ＭＳ Ｐゴシック" charset="0"/>
              </a:rPr>
              <a:t>Stage 3:</a:t>
            </a:r>
            <a:br>
              <a:rPr lang="en-US" sz="2400" dirty="0">
                <a:latin typeface="Optima" charset="0"/>
                <a:ea typeface="ＭＳ Ｐゴシック" charset="0"/>
                <a:cs typeface="ＭＳ Ｐゴシック" charset="0"/>
              </a:rPr>
            </a:br>
            <a:r>
              <a:rPr lang="en-US" sz="2400" dirty="0">
                <a:latin typeface="Optima" charset="0"/>
                <a:ea typeface="ＭＳ Ｐゴシック" charset="0"/>
                <a:cs typeface="ＭＳ Ｐゴシック" charset="0"/>
              </a:rPr>
              <a:t>break-broke</a:t>
            </a:r>
          </a:p>
        </p:txBody>
      </p:sp>
      <p:sp>
        <p:nvSpPr>
          <p:cNvPr id="173058" name="Rectangle 2"/>
          <p:cNvSpPr>
            <a:spLocks noGrp="1" noChangeArrowheads="1"/>
          </p:cNvSpPr>
          <p:nvPr>
            <p:ph type="title"/>
          </p:nvPr>
        </p:nvSpPr>
        <p:spPr/>
        <p:txBody>
          <a:bodyPr>
            <a:normAutofit fontScale="90000"/>
          </a:bodyPr>
          <a:lstStyle/>
          <a:p>
            <a:pPr>
              <a:defRPr/>
            </a:pPr>
            <a:r>
              <a:rPr lang="en-US" sz="4000" dirty="0">
                <a:ea typeface="ＭＳ Ｐゴシック" charset="0"/>
              </a:rPr>
              <a:t>Symbolic theory </a:t>
            </a:r>
            <a:br>
              <a:rPr lang="en-US" sz="4000" dirty="0">
                <a:ea typeface="ＭＳ Ｐゴシック" charset="0"/>
              </a:rPr>
            </a:br>
            <a:r>
              <a:rPr lang="en-US" sz="4000" dirty="0">
                <a:ea typeface="ＭＳ Ｐゴシック" charset="0"/>
              </a:rPr>
              <a:t>(e.g. Pinker &amp; Prince, 1988)</a:t>
            </a:r>
            <a:endParaRPr kumimoji="0" lang="en-US" sz="4800" dirty="0">
              <a:ea typeface="ＭＳ Ｐゴシック" charset="0"/>
            </a:endParaRPr>
          </a:p>
        </p:txBody>
      </p:sp>
      <p:sp>
        <p:nvSpPr>
          <p:cNvPr id="27651" name="Line 4"/>
          <p:cNvSpPr>
            <a:spLocks noChangeShapeType="1"/>
          </p:cNvSpPr>
          <p:nvPr/>
        </p:nvSpPr>
        <p:spPr bwMode="auto">
          <a:xfrm>
            <a:off x="1066800" y="2867975"/>
            <a:ext cx="0" cy="289560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55" name="Text Box 8"/>
          <p:cNvSpPr txBox="1">
            <a:spLocks noChangeArrowheads="1"/>
          </p:cNvSpPr>
          <p:nvPr/>
        </p:nvSpPr>
        <p:spPr bwMode="auto">
          <a:xfrm>
            <a:off x="0" y="3858575"/>
            <a:ext cx="1030288"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Prop.</a:t>
            </a:r>
          </a:p>
          <a:p>
            <a:r>
              <a:rPr lang="en-US"/>
              <a:t>correct</a:t>
            </a:r>
          </a:p>
        </p:txBody>
      </p:sp>
      <p:sp>
        <p:nvSpPr>
          <p:cNvPr id="27656" name="Line 9"/>
          <p:cNvSpPr>
            <a:spLocks noChangeShapeType="1"/>
          </p:cNvSpPr>
          <p:nvPr/>
        </p:nvSpPr>
        <p:spPr bwMode="auto">
          <a:xfrm flipV="1">
            <a:off x="609600" y="332517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7657" name="Line 10"/>
          <p:cNvSpPr>
            <a:spLocks noChangeShapeType="1"/>
          </p:cNvSpPr>
          <p:nvPr/>
        </p:nvSpPr>
        <p:spPr bwMode="auto">
          <a:xfrm>
            <a:off x="990600" y="3096575"/>
            <a:ext cx="1524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58" name="Text Box 11"/>
          <p:cNvSpPr txBox="1">
            <a:spLocks noChangeArrowheads="1"/>
          </p:cNvSpPr>
          <p:nvPr/>
        </p:nvSpPr>
        <p:spPr bwMode="auto">
          <a:xfrm>
            <a:off x="304800" y="2944175"/>
            <a:ext cx="717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a:t>100%</a:t>
            </a:r>
            <a:endParaRPr lang="en-US"/>
          </a:p>
        </p:txBody>
      </p:sp>
      <p:sp>
        <p:nvSpPr>
          <p:cNvPr id="27666" name="Line 13"/>
          <p:cNvSpPr>
            <a:spLocks noChangeShapeType="1"/>
          </p:cNvSpPr>
          <p:nvPr/>
        </p:nvSpPr>
        <p:spPr bwMode="auto">
          <a:xfrm>
            <a:off x="1143000" y="3094559"/>
            <a:ext cx="1447800"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64" name="Freeform 16"/>
          <p:cNvSpPr>
            <a:spLocks/>
          </p:cNvSpPr>
          <p:nvPr/>
        </p:nvSpPr>
        <p:spPr bwMode="auto">
          <a:xfrm>
            <a:off x="2514600" y="3096575"/>
            <a:ext cx="1752600" cy="1066800"/>
          </a:xfrm>
          <a:custGeom>
            <a:avLst/>
            <a:gdLst>
              <a:gd name="T0" fmla="*/ 0 w 1104"/>
              <a:gd name="T1" fmla="*/ 0 h 672"/>
              <a:gd name="T2" fmla="*/ 288 w 1104"/>
              <a:gd name="T3" fmla="*/ 96 h 672"/>
              <a:gd name="T4" fmla="*/ 576 w 1104"/>
              <a:gd name="T5" fmla="*/ 528 h 672"/>
              <a:gd name="T6" fmla="*/ 1104 w 1104"/>
              <a:gd name="T7" fmla="*/ 672 h 672"/>
              <a:gd name="T8" fmla="*/ 0 60000 65536"/>
              <a:gd name="T9" fmla="*/ 0 60000 65536"/>
              <a:gd name="T10" fmla="*/ 0 60000 65536"/>
              <a:gd name="T11" fmla="*/ 0 60000 65536"/>
              <a:gd name="T12" fmla="*/ 0 w 1104"/>
              <a:gd name="T13" fmla="*/ 0 h 672"/>
              <a:gd name="T14" fmla="*/ 1104 w 1104"/>
              <a:gd name="T15" fmla="*/ 672 h 672"/>
            </a:gdLst>
            <a:ahLst/>
            <a:cxnLst>
              <a:cxn ang="T8">
                <a:pos x="T0" y="T1"/>
              </a:cxn>
              <a:cxn ang="T9">
                <a:pos x="T2" y="T3"/>
              </a:cxn>
              <a:cxn ang="T10">
                <a:pos x="T4" y="T5"/>
              </a:cxn>
              <a:cxn ang="T11">
                <a:pos x="T6" y="T7"/>
              </a:cxn>
            </a:cxnLst>
            <a:rect l="T12" t="T13" r="T14" b="T15"/>
            <a:pathLst>
              <a:path w="1104" h="672">
                <a:moveTo>
                  <a:pt x="0" y="0"/>
                </a:moveTo>
                <a:cubicBezTo>
                  <a:pt x="96" y="4"/>
                  <a:pt x="192" y="8"/>
                  <a:pt x="288" y="96"/>
                </a:cubicBezTo>
                <a:cubicBezTo>
                  <a:pt x="384" y="184"/>
                  <a:pt x="440" y="432"/>
                  <a:pt x="576" y="528"/>
                </a:cubicBezTo>
                <a:cubicBezTo>
                  <a:pt x="711" y="623"/>
                  <a:pt x="1016" y="648"/>
                  <a:pt x="1104" y="672"/>
                </a:cubicBezTo>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662" name="Freeform 19"/>
          <p:cNvSpPr>
            <a:spLocks/>
          </p:cNvSpPr>
          <p:nvPr/>
        </p:nvSpPr>
        <p:spPr bwMode="auto">
          <a:xfrm>
            <a:off x="4267200" y="3096575"/>
            <a:ext cx="3505200" cy="1066800"/>
          </a:xfrm>
          <a:custGeom>
            <a:avLst/>
            <a:gdLst>
              <a:gd name="T0" fmla="*/ 0 w 2208"/>
              <a:gd name="T1" fmla="*/ 672 h 672"/>
              <a:gd name="T2" fmla="*/ 528 w 2208"/>
              <a:gd name="T3" fmla="*/ 480 h 672"/>
              <a:gd name="T4" fmla="*/ 960 w 2208"/>
              <a:gd name="T5" fmla="*/ 240 h 672"/>
              <a:gd name="T6" fmla="*/ 1392 w 2208"/>
              <a:gd name="T7" fmla="*/ 48 h 672"/>
              <a:gd name="T8" fmla="*/ 2208 w 2208"/>
              <a:gd name="T9" fmla="*/ 0 h 672"/>
              <a:gd name="T10" fmla="*/ 0 60000 65536"/>
              <a:gd name="T11" fmla="*/ 0 60000 65536"/>
              <a:gd name="T12" fmla="*/ 0 60000 65536"/>
              <a:gd name="T13" fmla="*/ 0 60000 65536"/>
              <a:gd name="T14" fmla="*/ 0 60000 65536"/>
              <a:gd name="T15" fmla="*/ 0 w 2208"/>
              <a:gd name="T16" fmla="*/ 0 h 672"/>
              <a:gd name="T17" fmla="*/ 2208 w 2208"/>
              <a:gd name="T18" fmla="*/ 672 h 672"/>
            </a:gdLst>
            <a:ahLst/>
            <a:cxnLst>
              <a:cxn ang="T10">
                <a:pos x="T0" y="T1"/>
              </a:cxn>
              <a:cxn ang="T11">
                <a:pos x="T2" y="T3"/>
              </a:cxn>
              <a:cxn ang="T12">
                <a:pos x="T4" y="T5"/>
              </a:cxn>
              <a:cxn ang="T13">
                <a:pos x="T6" y="T7"/>
              </a:cxn>
              <a:cxn ang="T14">
                <a:pos x="T8" y="T9"/>
              </a:cxn>
            </a:cxnLst>
            <a:rect l="T15" t="T16" r="T17" b="T18"/>
            <a:pathLst>
              <a:path w="2208" h="672">
                <a:moveTo>
                  <a:pt x="0" y="672"/>
                </a:moveTo>
                <a:cubicBezTo>
                  <a:pt x="184" y="611"/>
                  <a:pt x="368" y="551"/>
                  <a:pt x="528" y="480"/>
                </a:cubicBezTo>
                <a:cubicBezTo>
                  <a:pt x="687" y="408"/>
                  <a:pt x="816" y="312"/>
                  <a:pt x="960" y="240"/>
                </a:cubicBezTo>
                <a:cubicBezTo>
                  <a:pt x="1104" y="168"/>
                  <a:pt x="1184" y="87"/>
                  <a:pt x="1392" y="48"/>
                </a:cubicBezTo>
                <a:cubicBezTo>
                  <a:pt x="1599" y="8"/>
                  <a:pt x="2072" y="7"/>
                  <a:pt x="2208" y="0"/>
                </a:cubicBezTo>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9" name="Rectangle 3"/>
          <p:cNvSpPr txBox="1">
            <a:spLocks noChangeArrowheads="1"/>
          </p:cNvSpPr>
          <p:nvPr/>
        </p:nvSpPr>
        <p:spPr>
          <a:xfrm>
            <a:off x="5770118" y="3295769"/>
            <a:ext cx="2550357" cy="13716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defRPr/>
            </a:pPr>
            <a:r>
              <a:rPr lang="en-US" sz="2000" dirty="0"/>
              <a:t>All retrievals are successful</a:t>
            </a:r>
          </a:p>
        </p:txBody>
      </p:sp>
      <p:sp>
        <p:nvSpPr>
          <p:cNvPr id="17" name="Line 5"/>
          <p:cNvSpPr>
            <a:spLocks noChangeShapeType="1"/>
          </p:cNvSpPr>
          <p:nvPr/>
        </p:nvSpPr>
        <p:spPr bwMode="auto">
          <a:xfrm>
            <a:off x="838200" y="5534975"/>
            <a:ext cx="67818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 name="Text Box 6"/>
          <p:cNvSpPr txBox="1">
            <a:spLocks noChangeArrowheads="1"/>
          </p:cNvSpPr>
          <p:nvPr/>
        </p:nvSpPr>
        <p:spPr bwMode="auto">
          <a:xfrm>
            <a:off x="2057400" y="5519100"/>
            <a:ext cx="692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Age</a:t>
            </a:r>
          </a:p>
        </p:txBody>
      </p:sp>
      <p:sp>
        <p:nvSpPr>
          <p:cNvPr id="25" name="Line 7"/>
          <p:cNvSpPr>
            <a:spLocks noChangeShapeType="1"/>
          </p:cNvSpPr>
          <p:nvPr/>
        </p:nvSpPr>
        <p:spPr bwMode="auto">
          <a:xfrm>
            <a:off x="3352800" y="5763575"/>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8" name="Rectangle 3"/>
          <p:cNvSpPr txBox="1">
            <a:spLocks noChangeArrowheads="1"/>
          </p:cNvSpPr>
          <p:nvPr/>
        </p:nvSpPr>
        <p:spPr>
          <a:xfrm>
            <a:off x="2883556" y="4203395"/>
            <a:ext cx="2552693" cy="16628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defRPr/>
            </a:pPr>
            <a:r>
              <a:rPr lang="en-US" sz="2000" dirty="0"/>
              <a:t>Successful retrievals result in correct answers, failed retrievals in application of the rule (-</a:t>
            </a:r>
            <a:r>
              <a:rPr lang="en-US" sz="2000" dirty="0" err="1"/>
              <a:t>ed</a:t>
            </a:r>
            <a:r>
              <a:rPr lang="en-US" sz="2000" dirty="0"/>
              <a:t>)</a:t>
            </a:r>
          </a:p>
        </p:txBody>
      </p:sp>
      <p:sp>
        <p:nvSpPr>
          <p:cNvPr id="21" name="Rectangle 3"/>
          <p:cNvSpPr txBox="1">
            <a:spLocks noChangeArrowheads="1"/>
          </p:cNvSpPr>
          <p:nvPr/>
        </p:nvSpPr>
        <p:spPr>
          <a:xfrm>
            <a:off x="1040344" y="3180347"/>
            <a:ext cx="2090470" cy="13716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defRPr/>
            </a:pPr>
            <a:r>
              <a:rPr lang="en-US" sz="2000" dirty="0"/>
              <a:t>Successful retrievals result in correct answers, failed retrievals in no answer</a:t>
            </a:r>
          </a:p>
        </p:txBody>
      </p:sp>
    </p:spTree>
    <p:extLst>
      <p:ext uri="{BB962C8B-B14F-4D97-AF65-F5344CB8AC3E}">
        <p14:creationId xmlns:p14="http://schemas.microsoft.com/office/powerpoint/2010/main" val="75613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p:txBody>
          <a:bodyPr>
            <a:normAutofit fontScale="90000"/>
          </a:bodyPr>
          <a:lstStyle/>
          <a:p>
            <a:pPr eaLnBrk="1" hangingPunct="1">
              <a:defRPr/>
            </a:pPr>
            <a:r>
              <a:rPr lang="en-US" dirty="0">
                <a:ea typeface="ＭＳ Ｐゴシック" charset="0"/>
              </a:rPr>
              <a:t>Two problems with the Symbolic theory </a:t>
            </a:r>
          </a:p>
        </p:txBody>
      </p:sp>
      <p:sp>
        <p:nvSpPr>
          <p:cNvPr id="53253" name="Rectangle 5"/>
          <p:cNvSpPr>
            <a:spLocks noGrp="1" noChangeArrowheads="1"/>
          </p:cNvSpPr>
          <p:nvPr>
            <p:ph type="body" sz="quarter" idx="10"/>
          </p:nvPr>
        </p:nvSpPr>
        <p:spPr>
          <a:xfrm>
            <a:off x="457200" y="1975104"/>
            <a:ext cx="8686800" cy="4450788"/>
          </a:xfrm>
        </p:spPr>
        <p:txBody>
          <a:bodyPr>
            <a:normAutofit/>
          </a:bodyPr>
          <a:lstStyle/>
          <a:p>
            <a:pPr eaLnBrk="1" hangingPunct="1">
              <a:defRPr/>
            </a:pPr>
            <a:r>
              <a:rPr lang="en-US" sz="2800" dirty="0">
                <a:ea typeface="ＭＳ Ｐゴシック" charset="0"/>
              </a:rPr>
              <a:t>How is the rule discovered?</a:t>
            </a:r>
          </a:p>
          <a:p>
            <a:pPr eaLnBrk="1" hangingPunct="1">
              <a:defRPr/>
            </a:pPr>
            <a:r>
              <a:rPr lang="en-US" sz="2800" dirty="0">
                <a:ea typeface="ＭＳ Ｐゴシック" charset="0"/>
              </a:rPr>
              <a:t>Does not explain wrong overregularization</a:t>
            </a:r>
            <a:br>
              <a:rPr lang="en-US" sz="2800" dirty="0">
                <a:ea typeface="ＭＳ Ｐゴシック" charset="0"/>
              </a:rPr>
            </a:br>
            <a:r>
              <a:rPr lang="en-US" sz="2800" dirty="0">
                <a:ea typeface="ＭＳ Ｐゴシック" charset="0"/>
              </a:rPr>
              <a:t>(e.g. bring-</a:t>
            </a:r>
            <a:r>
              <a:rPr lang="en-US" sz="2800" dirty="0" err="1">
                <a:ea typeface="ＭＳ Ｐゴシック" charset="0"/>
              </a:rPr>
              <a:t>brang</a:t>
            </a:r>
            <a:r>
              <a:rPr lang="en-US" sz="2800" dirty="0">
                <a:ea typeface="ＭＳ Ｐゴシック" charset="0"/>
              </a:rPr>
              <a:t>)</a:t>
            </a:r>
          </a:p>
          <a:p>
            <a:pPr eaLnBrk="1" hangingPunct="1">
              <a:defRPr/>
            </a:pPr>
            <a:endParaRPr lang="en-US" sz="2800" dirty="0">
              <a:ea typeface="ＭＳ Ｐゴシック" charset="0"/>
            </a:endParaRPr>
          </a:p>
          <a:p>
            <a:pPr eaLnBrk="1" hangingPunct="1">
              <a:defRPr/>
            </a:pPr>
            <a:endParaRPr lang="en-US" sz="2800" dirty="0">
              <a:ea typeface="ＭＳ Ｐゴシック" charset="0"/>
            </a:endParaRPr>
          </a:p>
        </p:txBody>
      </p:sp>
      <p:pic>
        <p:nvPicPr>
          <p:cNvPr id="2" name="Picture 1"/>
          <p:cNvPicPr>
            <a:picLocks noChangeAspect="1"/>
          </p:cNvPicPr>
          <p:nvPr/>
        </p:nvPicPr>
        <p:blipFill>
          <a:blip r:embed="rId3"/>
          <a:stretch>
            <a:fillRect/>
          </a:stretch>
        </p:blipFill>
        <p:spPr>
          <a:xfrm>
            <a:off x="2692122" y="4244804"/>
            <a:ext cx="3911628" cy="2613196"/>
          </a:xfrm>
          <a:prstGeom prst="rect">
            <a:avLst/>
          </a:prstGeom>
        </p:spPr>
      </p:pic>
    </p:spTree>
    <p:extLst>
      <p:ext uri="{BB962C8B-B14F-4D97-AF65-F5344CB8AC3E}">
        <p14:creationId xmlns:p14="http://schemas.microsoft.com/office/powerpoint/2010/main" val="253377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normAutofit fontScale="90000"/>
          </a:bodyPr>
          <a:lstStyle/>
          <a:p>
            <a:r>
              <a:rPr lang="en-US"/>
              <a:t>Connectionist Theory </a:t>
            </a:r>
            <a:br>
              <a:rPr lang="en-US"/>
            </a:br>
            <a:r>
              <a:rPr lang="en-US"/>
              <a:t>(e.g., Rumelhart &amp; McClelland, 1986)</a:t>
            </a:r>
            <a:endParaRPr lang="en-US" dirty="0"/>
          </a:p>
        </p:txBody>
      </p:sp>
      <p:sp>
        <p:nvSpPr>
          <p:cNvPr id="79875" name="Rectangle 3"/>
          <p:cNvSpPr>
            <a:spLocks noGrp="1" noChangeArrowheads="1"/>
          </p:cNvSpPr>
          <p:nvPr>
            <p:ph type="body" sz="quarter" idx="10"/>
          </p:nvPr>
        </p:nvSpPr>
        <p:spPr/>
        <p:txBody>
          <a:bodyPr/>
          <a:lstStyle/>
          <a:p>
            <a:r>
              <a:rPr lang="en-US"/>
              <a:t>All knowledge is represented in a neural network</a:t>
            </a:r>
          </a:p>
          <a:p>
            <a:r>
              <a:rPr lang="en-US"/>
              <a:t>U-shaped learning is explained by the growth of the vocabulary</a:t>
            </a:r>
            <a:endParaRPr lang="en-US" dirty="0"/>
          </a:p>
        </p:txBody>
      </p:sp>
      <p:pic>
        <p:nvPicPr>
          <p:cNvPr id="2" name="Picture 1"/>
          <p:cNvPicPr>
            <a:picLocks noChangeAspect="1"/>
          </p:cNvPicPr>
          <p:nvPr/>
        </p:nvPicPr>
        <p:blipFill>
          <a:blip r:embed="rId3"/>
          <a:stretch>
            <a:fillRect/>
          </a:stretch>
        </p:blipFill>
        <p:spPr>
          <a:xfrm>
            <a:off x="5610387" y="4254258"/>
            <a:ext cx="1655703" cy="2320698"/>
          </a:xfrm>
          <a:prstGeom prst="rect">
            <a:avLst/>
          </a:prstGeom>
        </p:spPr>
      </p:pic>
      <p:pic>
        <p:nvPicPr>
          <p:cNvPr id="3" name="Picture 2"/>
          <p:cNvPicPr>
            <a:picLocks noChangeAspect="1"/>
          </p:cNvPicPr>
          <p:nvPr/>
        </p:nvPicPr>
        <p:blipFill>
          <a:blip r:embed="rId4"/>
          <a:stretch>
            <a:fillRect/>
          </a:stretch>
        </p:blipFill>
        <p:spPr>
          <a:xfrm>
            <a:off x="7151311" y="3851328"/>
            <a:ext cx="1718895" cy="2200761"/>
          </a:xfrm>
          <a:prstGeom prst="rect">
            <a:avLst/>
          </a:prstGeom>
        </p:spPr>
      </p:pic>
    </p:spTree>
    <p:extLst>
      <p:ext uri="{BB962C8B-B14F-4D97-AF65-F5344CB8AC3E}">
        <p14:creationId xmlns:p14="http://schemas.microsoft.com/office/powerpoint/2010/main" val="303743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The </a:t>
            </a:r>
            <a:r>
              <a:rPr lang="en-US" sz="3600" dirty="0" err="1"/>
              <a:t>Rumelhart</a:t>
            </a:r>
            <a:r>
              <a:rPr lang="en-US" sz="3600" dirty="0"/>
              <a:t> and McClelland Model (1986)</a:t>
            </a:r>
          </a:p>
        </p:txBody>
      </p:sp>
      <p:sp>
        <p:nvSpPr>
          <p:cNvPr id="7" name="Text Placeholder 6"/>
          <p:cNvSpPr>
            <a:spLocks noGrp="1"/>
          </p:cNvSpPr>
          <p:nvPr>
            <p:ph type="body" sz="quarter" idx="10"/>
          </p:nvPr>
        </p:nvSpPr>
        <p:spPr/>
        <p:txBody>
          <a:bodyPr/>
          <a:lstStyle/>
          <a:p>
            <a:endParaRPr lang="en-US"/>
          </a:p>
        </p:txBody>
      </p:sp>
      <p:pic>
        <p:nvPicPr>
          <p:cNvPr id="4" name="Picture 3" descr="Screen Shot 2014-11-25 at 15.4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3" y="1526629"/>
            <a:ext cx="8320471" cy="4896836"/>
          </a:xfrm>
          <a:prstGeom prst="rect">
            <a:avLst/>
          </a:prstGeom>
        </p:spPr>
      </p:pic>
      <p:sp>
        <p:nvSpPr>
          <p:cNvPr id="5" name="TextBox 4"/>
          <p:cNvSpPr txBox="1"/>
          <p:nvPr/>
        </p:nvSpPr>
        <p:spPr>
          <a:xfrm rot="21272407">
            <a:off x="46952" y="2973189"/>
            <a:ext cx="646331" cy="461665"/>
          </a:xfrm>
          <a:prstGeom prst="rect">
            <a:avLst/>
          </a:prstGeom>
          <a:solidFill>
            <a:schemeClr val="accent4">
              <a:lumMod val="40000"/>
              <a:lumOff val="60000"/>
            </a:schemeClr>
          </a:solidFill>
          <a:ln>
            <a:solidFill>
              <a:schemeClr val="tx1"/>
            </a:solidFill>
          </a:ln>
          <a:effectLst>
            <a:outerShdw blurRad="50800" dist="38100" dir="2700000" algn="tl" rotWithShape="0">
              <a:srgbClr val="000000">
                <a:alpha val="43000"/>
              </a:srgbClr>
            </a:outerShdw>
          </a:effectLst>
        </p:spPr>
        <p:txBody>
          <a:bodyPr wrap="none" rtlCol="0">
            <a:spAutoFit/>
          </a:bodyPr>
          <a:lstStyle/>
          <a:p>
            <a:r>
              <a:rPr lang="en-US" sz="2400" dirty="0">
                <a:latin typeface="Gill Sans Light"/>
                <a:cs typeface="Gill Sans Light"/>
              </a:rPr>
              <a:t>kick</a:t>
            </a:r>
          </a:p>
        </p:txBody>
      </p:sp>
      <p:cxnSp>
        <p:nvCxnSpPr>
          <p:cNvPr id="8" name="Straight Arrow Connector 7"/>
          <p:cNvCxnSpPr/>
          <p:nvPr/>
        </p:nvCxnSpPr>
        <p:spPr>
          <a:xfrm>
            <a:off x="713781" y="3175153"/>
            <a:ext cx="2121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21272407">
            <a:off x="8268633" y="3053083"/>
            <a:ext cx="934871" cy="461665"/>
          </a:xfrm>
          <a:prstGeom prst="rect">
            <a:avLst/>
          </a:prstGeom>
          <a:solidFill>
            <a:schemeClr val="accent4">
              <a:lumMod val="40000"/>
              <a:lumOff val="60000"/>
            </a:schemeClr>
          </a:solidFill>
          <a:ln>
            <a:solidFill>
              <a:schemeClr val="tx1"/>
            </a:solidFill>
          </a:ln>
          <a:effectLst>
            <a:outerShdw blurRad="50800" dist="38100" dir="2700000" algn="tl" rotWithShape="0">
              <a:srgbClr val="000000">
                <a:alpha val="43000"/>
              </a:srgbClr>
            </a:outerShdw>
          </a:effectLst>
        </p:spPr>
        <p:txBody>
          <a:bodyPr wrap="none" rtlCol="0">
            <a:spAutoFit/>
          </a:bodyPr>
          <a:lstStyle/>
          <a:p>
            <a:r>
              <a:rPr lang="en-US" sz="2400" dirty="0">
                <a:latin typeface="Gill Sans Light"/>
                <a:cs typeface="Gill Sans Light"/>
              </a:rPr>
              <a:t>kicked</a:t>
            </a:r>
          </a:p>
        </p:txBody>
      </p:sp>
      <p:cxnSp>
        <p:nvCxnSpPr>
          <p:cNvPr id="14" name="Straight Arrow Connector 13"/>
          <p:cNvCxnSpPr/>
          <p:nvPr/>
        </p:nvCxnSpPr>
        <p:spPr>
          <a:xfrm>
            <a:off x="8041774" y="3327553"/>
            <a:ext cx="2121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rot="21272407">
            <a:off x="2702205" y="2191798"/>
            <a:ext cx="502211" cy="461665"/>
          </a:xfrm>
          <a:prstGeom prst="rect">
            <a:avLst/>
          </a:prstGeom>
          <a:solidFill>
            <a:schemeClr val="accent4">
              <a:lumMod val="40000"/>
              <a:lumOff val="60000"/>
            </a:schemeClr>
          </a:solidFill>
          <a:ln>
            <a:solidFill>
              <a:schemeClr val="tx1"/>
            </a:solidFill>
          </a:ln>
          <a:effectLst>
            <a:outerShdw blurRad="50800" dist="38100" dir="2700000" algn="tl" rotWithShape="0">
              <a:srgbClr val="000000">
                <a:alpha val="43000"/>
              </a:srgbClr>
            </a:outerShdw>
          </a:effectLst>
        </p:spPr>
        <p:txBody>
          <a:bodyPr wrap="none" rtlCol="0">
            <a:spAutoFit/>
          </a:bodyPr>
          <a:lstStyle/>
          <a:p>
            <a:r>
              <a:rPr lang="en-US" sz="2400" dirty="0" err="1">
                <a:latin typeface="Gill Sans Light"/>
                <a:cs typeface="Gill Sans Light"/>
              </a:rPr>
              <a:t>kic</a:t>
            </a:r>
            <a:endParaRPr lang="en-US" sz="2400" dirty="0">
              <a:latin typeface="Gill Sans Light"/>
              <a:cs typeface="Gill Sans Light"/>
            </a:endParaRPr>
          </a:p>
        </p:txBody>
      </p:sp>
      <p:sp>
        <p:nvSpPr>
          <p:cNvPr id="19" name="TextBox 18"/>
          <p:cNvSpPr txBox="1"/>
          <p:nvPr/>
        </p:nvSpPr>
        <p:spPr>
          <a:xfrm rot="21272407">
            <a:off x="2686361" y="2749899"/>
            <a:ext cx="518091" cy="461665"/>
          </a:xfrm>
          <a:prstGeom prst="rect">
            <a:avLst/>
          </a:prstGeom>
          <a:solidFill>
            <a:schemeClr val="accent4">
              <a:lumMod val="40000"/>
              <a:lumOff val="60000"/>
            </a:schemeClr>
          </a:solidFill>
          <a:ln>
            <a:solidFill>
              <a:schemeClr val="tx1"/>
            </a:solidFill>
          </a:ln>
          <a:effectLst>
            <a:outerShdw blurRad="50800" dist="38100" dir="2700000" algn="tl" rotWithShape="0">
              <a:srgbClr val="000000">
                <a:alpha val="43000"/>
              </a:srgbClr>
            </a:outerShdw>
          </a:effectLst>
        </p:spPr>
        <p:txBody>
          <a:bodyPr wrap="none" rtlCol="0">
            <a:spAutoFit/>
          </a:bodyPr>
          <a:lstStyle/>
          <a:p>
            <a:r>
              <a:rPr lang="en-US" sz="2400" dirty="0">
                <a:latin typeface="Gill Sans Light"/>
                <a:cs typeface="Gill Sans Light"/>
              </a:rPr>
              <a:t>ick</a:t>
            </a:r>
          </a:p>
        </p:txBody>
      </p:sp>
      <p:sp>
        <p:nvSpPr>
          <p:cNvPr id="22" name="TextBox 21"/>
          <p:cNvSpPr txBox="1"/>
          <p:nvPr/>
        </p:nvSpPr>
        <p:spPr>
          <a:xfrm rot="21272407">
            <a:off x="5702104" y="2192115"/>
            <a:ext cx="502211" cy="461665"/>
          </a:xfrm>
          <a:prstGeom prst="rect">
            <a:avLst/>
          </a:prstGeom>
          <a:solidFill>
            <a:schemeClr val="accent4">
              <a:lumMod val="40000"/>
              <a:lumOff val="60000"/>
            </a:schemeClr>
          </a:solidFill>
          <a:ln>
            <a:solidFill>
              <a:schemeClr val="tx1"/>
            </a:solidFill>
          </a:ln>
          <a:effectLst>
            <a:outerShdw blurRad="50800" dist="38100" dir="2700000" algn="tl" rotWithShape="0">
              <a:srgbClr val="000000">
                <a:alpha val="43000"/>
              </a:srgbClr>
            </a:outerShdw>
          </a:effectLst>
        </p:spPr>
        <p:txBody>
          <a:bodyPr wrap="none" rtlCol="0">
            <a:spAutoFit/>
          </a:bodyPr>
          <a:lstStyle/>
          <a:p>
            <a:r>
              <a:rPr lang="en-US" sz="2400" dirty="0" err="1">
                <a:latin typeface="Gill Sans Light"/>
                <a:cs typeface="Gill Sans Light"/>
              </a:rPr>
              <a:t>kic</a:t>
            </a:r>
            <a:endParaRPr lang="en-US" sz="2400" dirty="0">
              <a:latin typeface="Gill Sans Light"/>
              <a:cs typeface="Gill Sans Light"/>
            </a:endParaRPr>
          </a:p>
        </p:txBody>
      </p:sp>
      <p:sp>
        <p:nvSpPr>
          <p:cNvPr id="23" name="TextBox 22"/>
          <p:cNvSpPr txBox="1"/>
          <p:nvPr/>
        </p:nvSpPr>
        <p:spPr>
          <a:xfrm rot="21272407">
            <a:off x="5686260" y="2750216"/>
            <a:ext cx="518091" cy="461665"/>
          </a:xfrm>
          <a:prstGeom prst="rect">
            <a:avLst/>
          </a:prstGeom>
          <a:solidFill>
            <a:schemeClr val="accent4">
              <a:lumMod val="40000"/>
              <a:lumOff val="60000"/>
            </a:schemeClr>
          </a:solidFill>
          <a:ln>
            <a:solidFill>
              <a:schemeClr val="tx1"/>
            </a:solidFill>
          </a:ln>
          <a:effectLst>
            <a:outerShdw blurRad="50800" dist="38100" dir="2700000" algn="tl" rotWithShape="0">
              <a:srgbClr val="000000">
                <a:alpha val="43000"/>
              </a:srgbClr>
            </a:outerShdw>
          </a:effectLst>
        </p:spPr>
        <p:txBody>
          <a:bodyPr wrap="none" rtlCol="0">
            <a:spAutoFit/>
          </a:bodyPr>
          <a:lstStyle/>
          <a:p>
            <a:r>
              <a:rPr lang="en-US" sz="2400" dirty="0">
                <a:latin typeface="Gill Sans Light"/>
                <a:cs typeface="Gill Sans Light"/>
              </a:rPr>
              <a:t>ick</a:t>
            </a:r>
          </a:p>
        </p:txBody>
      </p:sp>
      <p:sp>
        <p:nvSpPr>
          <p:cNvPr id="24" name="TextBox 23"/>
          <p:cNvSpPr txBox="1"/>
          <p:nvPr/>
        </p:nvSpPr>
        <p:spPr>
          <a:xfrm rot="21272407">
            <a:off x="5641715" y="3327662"/>
            <a:ext cx="588773" cy="461665"/>
          </a:xfrm>
          <a:prstGeom prst="rect">
            <a:avLst/>
          </a:prstGeom>
          <a:solidFill>
            <a:schemeClr val="accent4">
              <a:lumMod val="40000"/>
              <a:lumOff val="60000"/>
            </a:schemeClr>
          </a:solidFill>
          <a:ln>
            <a:solidFill>
              <a:schemeClr val="tx1"/>
            </a:solidFill>
          </a:ln>
          <a:effectLst>
            <a:outerShdw blurRad="50800" dist="38100" dir="2700000" algn="tl" rotWithShape="0">
              <a:srgbClr val="000000">
                <a:alpha val="43000"/>
              </a:srgbClr>
            </a:outerShdw>
          </a:effectLst>
        </p:spPr>
        <p:txBody>
          <a:bodyPr wrap="none" rtlCol="0">
            <a:spAutoFit/>
          </a:bodyPr>
          <a:lstStyle/>
          <a:p>
            <a:r>
              <a:rPr lang="en-US" sz="2400" dirty="0" err="1">
                <a:latin typeface="Gill Sans Light"/>
                <a:cs typeface="Gill Sans Light"/>
              </a:rPr>
              <a:t>cke</a:t>
            </a:r>
            <a:endParaRPr lang="en-US" sz="2400" dirty="0">
              <a:latin typeface="Gill Sans Light"/>
              <a:cs typeface="Gill Sans Light"/>
            </a:endParaRPr>
          </a:p>
        </p:txBody>
      </p:sp>
      <p:sp>
        <p:nvSpPr>
          <p:cNvPr id="25" name="TextBox 24"/>
          <p:cNvSpPr txBox="1"/>
          <p:nvPr/>
        </p:nvSpPr>
        <p:spPr>
          <a:xfrm rot="21272407">
            <a:off x="5616144" y="3900765"/>
            <a:ext cx="617326" cy="461665"/>
          </a:xfrm>
          <a:prstGeom prst="rect">
            <a:avLst/>
          </a:prstGeom>
          <a:solidFill>
            <a:schemeClr val="accent4">
              <a:lumMod val="40000"/>
              <a:lumOff val="60000"/>
            </a:schemeClr>
          </a:solidFill>
          <a:ln>
            <a:solidFill>
              <a:schemeClr val="tx1"/>
            </a:solidFill>
          </a:ln>
          <a:effectLst>
            <a:outerShdw blurRad="50800" dist="38100" dir="2700000" algn="tl" rotWithShape="0">
              <a:srgbClr val="000000">
                <a:alpha val="43000"/>
              </a:srgbClr>
            </a:outerShdw>
          </a:effectLst>
        </p:spPr>
        <p:txBody>
          <a:bodyPr wrap="none" rtlCol="0">
            <a:spAutoFit/>
          </a:bodyPr>
          <a:lstStyle/>
          <a:p>
            <a:r>
              <a:rPr lang="en-US" sz="2400" dirty="0">
                <a:latin typeface="Gill Sans Light"/>
                <a:cs typeface="Gill Sans Light"/>
              </a:rPr>
              <a:t>ked</a:t>
            </a:r>
          </a:p>
        </p:txBody>
      </p:sp>
      <p:sp>
        <p:nvSpPr>
          <p:cNvPr id="3" name="Rectangle 2">
            <a:extLst>
              <a:ext uri="{FF2B5EF4-FFF2-40B4-BE49-F238E27FC236}">
                <a16:creationId xmlns:a16="http://schemas.microsoft.com/office/drawing/2014/main" id="{89122D09-89DB-1581-9E6C-B66C92D8FBF0}"/>
              </a:ext>
            </a:extLst>
          </p:cNvPr>
          <p:cNvSpPr/>
          <p:nvPr/>
        </p:nvSpPr>
        <p:spPr>
          <a:xfrm>
            <a:off x="2381079" y="1526629"/>
            <a:ext cx="4378537" cy="5194112"/>
          </a:xfrm>
          <a:prstGeom prst="rect">
            <a:avLst/>
          </a:prstGeom>
          <a:noFill/>
          <a:ln w="444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78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8" grpId="0" animBg="1"/>
      <p:bldP spid="19" grpId="0" animBg="1"/>
      <p:bldP spid="22" grpId="0" animBg="1"/>
      <p:bldP spid="23" grpId="0" animBg="1"/>
      <p:bldP spid="24" grpId="0" animBg="1"/>
      <p:bldP spid="25" grpId="0" animBg="1"/>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normAutofit fontScale="90000"/>
          </a:bodyPr>
          <a:lstStyle/>
          <a:p>
            <a:pPr eaLnBrk="1" hangingPunct="1">
              <a:defRPr/>
            </a:pPr>
            <a:r>
              <a:rPr lang="en-US" dirty="0">
                <a:ea typeface="ＭＳ Ｐゴシック" charset="0"/>
              </a:rPr>
              <a:t>Feature representation </a:t>
            </a:r>
            <a:br>
              <a:rPr lang="en-US" dirty="0">
                <a:ea typeface="ＭＳ Ｐゴシック" charset="0"/>
              </a:rPr>
            </a:br>
            <a:r>
              <a:rPr lang="en-US" dirty="0">
                <a:ea typeface="ＭＳ Ｐゴシック" charset="0"/>
              </a:rPr>
              <a:t>in the neural network</a:t>
            </a:r>
          </a:p>
        </p:txBody>
      </p:sp>
      <p:sp>
        <p:nvSpPr>
          <p:cNvPr id="81923" name="Rectangle 3"/>
          <p:cNvSpPr>
            <a:spLocks noGrp="1" noChangeArrowheads="1"/>
          </p:cNvSpPr>
          <p:nvPr>
            <p:ph type="body" sz="quarter" idx="10"/>
          </p:nvPr>
        </p:nvSpPr>
        <p:spPr/>
        <p:txBody>
          <a:bodyPr>
            <a:normAutofit/>
          </a:bodyPr>
          <a:lstStyle/>
          <a:p>
            <a:pPr eaLnBrk="1" hangingPunct="1">
              <a:defRPr/>
            </a:pPr>
            <a:r>
              <a:rPr lang="en-US" dirty="0">
                <a:ea typeface="ＭＳ Ｐゴシック" charset="0"/>
              </a:rPr>
              <a:t>Words are represented by phonetic “</a:t>
            </a:r>
            <a:r>
              <a:rPr lang="en-US" dirty="0" err="1">
                <a:ea typeface="ＭＳ Ｐゴシック" charset="0"/>
              </a:rPr>
              <a:t>Wickelfeatures</a:t>
            </a:r>
            <a:r>
              <a:rPr lang="en-US" dirty="0">
                <a:ea typeface="ＭＳ Ｐゴシック" charset="0"/>
              </a:rPr>
              <a:t>”</a:t>
            </a:r>
          </a:p>
          <a:p>
            <a:pPr eaLnBrk="1" hangingPunct="1">
              <a:defRPr/>
            </a:pPr>
            <a:r>
              <a:rPr lang="en-US" dirty="0">
                <a:ea typeface="ＭＳ Ｐゴシック" charset="0"/>
              </a:rPr>
              <a:t>Break becomes:</a:t>
            </a:r>
          </a:p>
          <a:p>
            <a:pPr lvl="1" eaLnBrk="1" hangingPunct="1">
              <a:defRPr/>
            </a:pPr>
            <a:r>
              <a:rPr lang="en-US" dirty="0" err="1">
                <a:ea typeface="ＭＳ Ｐゴシック" charset="0"/>
              </a:rPr>
              <a:t>bre</a:t>
            </a:r>
            <a:endParaRPr lang="en-US" dirty="0">
              <a:ea typeface="ＭＳ Ｐゴシック" charset="0"/>
            </a:endParaRPr>
          </a:p>
          <a:p>
            <a:pPr lvl="1" eaLnBrk="1" hangingPunct="1">
              <a:defRPr/>
            </a:pPr>
            <a:r>
              <a:rPr lang="en-US" dirty="0" err="1">
                <a:ea typeface="ＭＳ Ｐゴシック" charset="0"/>
              </a:rPr>
              <a:t>rea</a:t>
            </a:r>
            <a:endParaRPr lang="en-US" dirty="0">
              <a:ea typeface="ＭＳ Ｐゴシック" charset="0"/>
            </a:endParaRPr>
          </a:p>
          <a:p>
            <a:pPr lvl="1" eaLnBrk="1" hangingPunct="1">
              <a:defRPr/>
            </a:pPr>
            <a:r>
              <a:rPr lang="en-US" dirty="0" err="1">
                <a:ea typeface="ＭＳ Ｐゴシック" charset="0"/>
              </a:rPr>
              <a:t>eak</a:t>
            </a:r>
            <a:endParaRPr lang="en-US" dirty="0">
              <a:ea typeface="ＭＳ Ｐゴシック" charset="0"/>
            </a:endParaRPr>
          </a:p>
        </p:txBody>
      </p:sp>
      <p:sp>
        <p:nvSpPr>
          <p:cNvPr id="33795" name="Oval 4"/>
          <p:cNvSpPr>
            <a:spLocks noChangeArrowheads="1"/>
          </p:cNvSpPr>
          <p:nvPr/>
        </p:nvSpPr>
        <p:spPr bwMode="auto">
          <a:xfrm>
            <a:off x="5010943" y="28219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t>bre</a:t>
            </a:r>
          </a:p>
        </p:txBody>
      </p:sp>
      <p:sp>
        <p:nvSpPr>
          <p:cNvPr id="33796" name="Oval 5"/>
          <p:cNvSpPr>
            <a:spLocks noChangeArrowheads="1"/>
          </p:cNvSpPr>
          <p:nvPr/>
        </p:nvSpPr>
        <p:spPr bwMode="auto">
          <a:xfrm>
            <a:off x="5010943" y="36601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t>rea</a:t>
            </a:r>
          </a:p>
        </p:txBody>
      </p:sp>
      <p:sp>
        <p:nvSpPr>
          <p:cNvPr id="33797" name="Oval 6"/>
          <p:cNvSpPr>
            <a:spLocks noChangeArrowheads="1"/>
          </p:cNvSpPr>
          <p:nvPr/>
        </p:nvSpPr>
        <p:spPr bwMode="auto">
          <a:xfrm>
            <a:off x="5010943" y="44983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t>eak</a:t>
            </a:r>
          </a:p>
        </p:txBody>
      </p:sp>
      <p:sp>
        <p:nvSpPr>
          <p:cNvPr id="33798" name="Oval 7"/>
          <p:cNvSpPr>
            <a:spLocks noChangeArrowheads="1"/>
          </p:cNvSpPr>
          <p:nvPr/>
        </p:nvSpPr>
        <p:spPr bwMode="auto">
          <a:xfrm>
            <a:off x="5010943" y="53365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dirty="0" err="1"/>
              <a:t>wor</a:t>
            </a:r>
            <a:endParaRPr lang="en-US" dirty="0"/>
          </a:p>
        </p:txBody>
      </p:sp>
      <p:sp>
        <p:nvSpPr>
          <p:cNvPr id="33799" name="Oval 8"/>
          <p:cNvSpPr>
            <a:spLocks noChangeArrowheads="1"/>
          </p:cNvSpPr>
          <p:nvPr/>
        </p:nvSpPr>
        <p:spPr bwMode="auto">
          <a:xfrm>
            <a:off x="5010943" y="60985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t>ork</a:t>
            </a:r>
          </a:p>
        </p:txBody>
      </p:sp>
      <p:sp>
        <p:nvSpPr>
          <p:cNvPr id="33800" name="Oval 9"/>
          <p:cNvSpPr>
            <a:spLocks noChangeArrowheads="1"/>
          </p:cNvSpPr>
          <p:nvPr/>
        </p:nvSpPr>
        <p:spPr bwMode="auto">
          <a:xfrm>
            <a:off x="7525543" y="28219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t>bre</a:t>
            </a:r>
          </a:p>
        </p:txBody>
      </p:sp>
      <p:sp>
        <p:nvSpPr>
          <p:cNvPr id="33801" name="Oval 10"/>
          <p:cNvSpPr>
            <a:spLocks noChangeArrowheads="1"/>
          </p:cNvSpPr>
          <p:nvPr/>
        </p:nvSpPr>
        <p:spPr bwMode="auto">
          <a:xfrm>
            <a:off x="7525543" y="36601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t>rea</a:t>
            </a:r>
          </a:p>
        </p:txBody>
      </p:sp>
      <p:sp>
        <p:nvSpPr>
          <p:cNvPr id="33802" name="Oval 11"/>
          <p:cNvSpPr>
            <a:spLocks noChangeArrowheads="1"/>
          </p:cNvSpPr>
          <p:nvPr/>
        </p:nvSpPr>
        <p:spPr bwMode="auto">
          <a:xfrm>
            <a:off x="7449343" y="45745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t>eak</a:t>
            </a:r>
          </a:p>
        </p:txBody>
      </p:sp>
      <p:sp>
        <p:nvSpPr>
          <p:cNvPr id="33803" name="Oval 12"/>
          <p:cNvSpPr>
            <a:spLocks noChangeArrowheads="1"/>
          </p:cNvSpPr>
          <p:nvPr/>
        </p:nvSpPr>
        <p:spPr bwMode="auto">
          <a:xfrm>
            <a:off x="7449343" y="53365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t>ake</a:t>
            </a:r>
          </a:p>
        </p:txBody>
      </p:sp>
      <p:sp>
        <p:nvSpPr>
          <p:cNvPr id="33804" name="Oval 13"/>
          <p:cNvSpPr>
            <a:spLocks noChangeArrowheads="1"/>
          </p:cNvSpPr>
          <p:nvPr/>
        </p:nvSpPr>
        <p:spPr bwMode="auto">
          <a:xfrm>
            <a:off x="7449343" y="60985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t>ked</a:t>
            </a:r>
          </a:p>
        </p:txBody>
      </p:sp>
      <p:sp>
        <p:nvSpPr>
          <p:cNvPr id="33805" name="Oval 14"/>
          <p:cNvSpPr>
            <a:spLocks noChangeArrowheads="1"/>
          </p:cNvSpPr>
          <p:nvPr/>
        </p:nvSpPr>
        <p:spPr bwMode="auto">
          <a:xfrm>
            <a:off x="7449343" y="20599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t>wor</a:t>
            </a:r>
          </a:p>
        </p:txBody>
      </p:sp>
      <p:sp>
        <p:nvSpPr>
          <p:cNvPr id="33806" name="Oval 15"/>
          <p:cNvSpPr>
            <a:spLocks noChangeArrowheads="1"/>
          </p:cNvSpPr>
          <p:nvPr/>
        </p:nvSpPr>
        <p:spPr bwMode="auto">
          <a:xfrm>
            <a:off x="7449343" y="1297983"/>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t>ork</a:t>
            </a:r>
          </a:p>
        </p:txBody>
      </p:sp>
      <p:cxnSp>
        <p:nvCxnSpPr>
          <p:cNvPr id="33807" name="AutoShape 16"/>
          <p:cNvCxnSpPr>
            <a:cxnSpLocks noChangeShapeType="1"/>
            <a:stCxn id="33795" idx="6"/>
            <a:endCxn id="33800" idx="2"/>
          </p:cNvCxnSpPr>
          <p:nvPr/>
        </p:nvCxnSpPr>
        <p:spPr bwMode="auto">
          <a:xfrm>
            <a:off x="5544343" y="3088683"/>
            <a:ext cx="19812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08" name="AutoShape 17"/>
          <p:cNvCxnSpPr>
            <a:cxnSpLocks noChangeShapeType="1"/>
            <a:stCxn id="33795" idx="6"/>
            <a:endCxn id="33805" idx="2"/>
          </p:cNvCxnSpPr>
          <p:nvPr/>
        </p:nvCxnSpPr>
        <p:spPr bwMode="auto">
          <a:xfrm flipV="1">
            <a:off x="5544343" y="2326683"/>
            <a:ext cx="1905000" cy="762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09" name="AutoShape 18"/>
          <p:cNvCxnSpPr>
            <a:cxnSpLocks noChangeShapeType="1"/>
            <a:stCxn id="33795" idx="6"/>
            <a:endCxn id="33806" idx="2"/>
          </p:cNvCxnSpPr>
          <p:nvPr/>
        </p:nvCxnSpPr>
        <p:spPr bwMode="auto">
          <a:xfrm flipV="1">
            <a:off x="5544343" y="1564683"/>
            <a:ext cx="1905000" cy="1524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10" name="AutoShape 19"/>
          <p:cNvCxnSpPr>
            <a:cxnSpLocks noChangeShapeType="1"/>
            <a:stCxn id="33795" idx="6"/>
            <a:endCxn id="33801" idx="2"/>
          </p:cNvCxnSpPr>
          <p:nvPr/>
        </p:nvCxnSpPr>
        <p:spPr bwMode="auto">
          <a:xfrm>
            <a:off x="5544343" y="3088683"/>
            <a:ext cx="1981200" cy="838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11" name="AutoShape 20"/>
          <p:cNvCxnSpPr>
            <a:cxnSpLocks noChangeShapeType="1"/>
            <a:stCxn id="33795" idx="6"/>
            <a:endCxn id="33802" idx="2"/>
          </p:cNvCxnSpPr>
          <p:nvPr/>
        </p:nvCxnSpPr>
        <p:spPr bwMode="auto">
          <a:xfrm>
            <a:off x="5544343" y="3088683"/>
            <a:ext cx="1905000" cy="1752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12" name="AutoShape 21"/>
          <p:cNvCxnSpPr>
            <a:cxnSpLocks noChangeShapeType="1"/>
            <a:stCxn id="33795" idx="6"/>
            <a:endCxn id="33803" idx="2"/>
          </p:cNvCxnSpPr>
          <p:nvPr/>
        </p:nvCxnSpPr>
        <p:spPr bwMode="auto">
          <a:xfrm>
            <a:off x="5544343" y="3088683"/>
            <a:ext cx="1905000" cy="2514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13" name="AutoShape 22"/>
          <p:cNvCxnSpPr>
            <a:cxnSpLocks noChangeShapeType="1"/>
            <a:stCxn id="33795" idx="6"/>
            <a:endCxn id="33804" idx="2"/>
          </p:cNvCxnSpPr>
          <p:nvPr/>
        </p:nvCxnSpPr>
        <p:spPr bwMode="auto">
          <a:xfrm>
            <a:off x="5544343" y="3088683"/>
            <a:ext cx="1905000" cy="3276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14" name="AutoShape 23"/>
          <p:cNvCxnSpPr>
            <a:cxnSpLocks noChangeShapeType="1"/>
            <a:stCxn id="33796" idx="6"/>
            <a:endCxn id="33805" idx="3"/>
          </p:cNvCxnSpPr>
          <p:nvPr/>
        </p:nvCxnSpPr>
        <p:spPr bwMode="auto">
          <a:xfrm flipV="1">
            <a:off x="5544343" y="2515596"/>
            <a:ext cx="1982788" cy="14112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15" name="AutoShape 24"/>
          <p:cNvCxnSpPr>
            <a:cxnSpLocks noChangeShapeType="1"/>
            <a:stCxn id="33796" idx="6"/>
            <a:endCxn id="33800" idx="3"/>
          </p:cNvCxnSpPr>
          <p:nvPr/>
        </p:nvCxnSpPr>
        <p:spPr bwMode="auto">
          <a:xfrm flipV="1">
            <a:off x="5544343" y="3277596"/>
            <a:ext cx="2058988" cy="6492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16" name="AutoShape 25"/>
          <p:cNvCxnSpPr>
            <a:cxnSpLocks noChangeShapeType="1"/>
            <a:stCxn id="33796" idx="6"/>
            <a:endCxn id="33806" idx="3"/>
          </p:cNvCxnSpPr>
          <p:nvPr/>
        </p:nvCxnSpPr>
        <p:spPr bwMode="auto">
          <a:xfrm flipV="1">
            <a:off x="5544343" y="1753596"/>
            <a:ext cx="1982788" cy="21732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17" name="AutoShape 26"/>
          <p:cNvCxnSpPr>
            <a:cxnSpLocks noChangeShapeType="1"/>
            <a:stCxn id="33796" idx="6"/>
            <a:endCxn id="33802" idx="1"/>
          </p:cNvCxnSpPr>
          <p:nvPr/>
        </p:nvCxnSpPr>
        <p:spPr bwMode="auto">
          <a:xfrm>
            <a:off x="5544343" y="3926883"/>
            <a:ext cx="1982788" cy="725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18" name="AutoShape 27"/>
          <p:cNvCxnSpPr>
            <a:cxnSpLocks noChangeShapeType="1"/>
            <a:stCxn id="33796" idx="6"/>
            <a:endCxn id="33803" idx="0"/>
          </p:cNvCxnSpPr>
          <p:nvPr/>
        </p:nvCxnSpPr>
        <p:spPr bwMode="auto">
          <a:xfrm>
            <a:off x="5544343" y="3926883"/>
            <a:ext cx="2171700" cy="14097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19" name="AutoShape 28"/>
          <p:cNvCxnSpPr>
            <a:cxnSpLocks noChangeShapeType="1"/>
            <a:stCxn id="33796" idx="6"/>
            <a:endCxn id="33804" idx="0"/>
          </p:cNvCxnSpPr>
          <p:nvPr/>
        </p:nvCxnSpPr>
        <p:spPr bwMode="auto">
          <a:xfrm>
            <a:off x="5544343" y="3926883"/>
            <a:ext cx="2171700" cy="21717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820" name="AutoShape 29"/>
          <p:cNvCxnSpPr>
            <a:cxnSpLocks noChangeShapeType="1"/>
            <a:stCxn id="33796" idx="6"/>
            <a:endCxn id="33801" idx="2"/>
          </p:cNvCxnSpPr>
          <p:nvPr/>
        </p:nvCxnSpPr>
        <p:spPr bwMode="auto">
          <a:xfrm>
            <a:off x="5544343" y="3926883"/>
            <a:ext cx="19812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33821" name="Text Box 30"/>
          <p:cNvSpPr txBox="1">
            <a:spLocks noChangeArrowheads="1"/>
          </p:cNvSpPr>
          <p:nvPr/>
        </p:nvSpPr>
        <p:spPr bwMode="auto">
          <a:xfrm rot="16200000">
            <a:off x="4134219" y="4343750"/>
            <a:ext cx="87556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dirty="0">
                <a:latin typeface="+mj-lt"/>
              </a:rPr>
              <a:t>Input</a:t>
            </a:r>
          </a:p>
        </p:txBody>
      </p:sp>
      <p:sp>
        <p:nvSpPr>
          <p:cNvPr id="33822" name="Text Box 31"/>
          <p:cNvSpPr txBox="1">
            <a:spLocks noChangeArrowheads="1"/>
          </p:cNvSpPr>
          <p:nvPr/>
        </p:nvSpPr>
        <p:spPr bwMode="auto">
          <a:xfrm rot="5400000">
            <a:off x="7905969" y="3870747"/>
            <a:ext cx="11015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latin typeface="+mj-lt"/>
              </a:rPr>
              <a:t>Output</a:t>
            </a:r>
          </a:p>
        </p:txBody>
      </p:sp>
    </p:spTree>
    <p:extLst>
      <p:ext uri="{BB962C8B-B14F-4D97-AF65-F5344CB8AC3E}">
        <p14:creationId xmlns:p14="http://schemas.microsoft.com/office/powerpoint/2010/main" val="254951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7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7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7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7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7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8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8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8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8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8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80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80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8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8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380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80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80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8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8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8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81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381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8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81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81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81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81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3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P spid="33795" grpId="0" animBg="1"/>
      <p:bldP spid="33796" grpId="0" animBg="1"/>
      <p:bldP spid="33797" grpId="0" animBg="1"/>
      <p:bldP spid="33798" grpId="0" animBg="1"/>
      <p:bldP spid="33799" grpId="0" animBg="1"/>
      <p:bldP spid="33800" grpId="0" animBg="1"/>
      <p:bldP spid="33801" grpId="0" animBg="1"/>
      <p:bldP spid="33802" grpId="0" animBg="1"/>
      <p:bldP spid="33803" grpId="0" animBg="1"/>
      <p:bldP spid="33804" grpId="0" animBg="1"/>
      <p:bldP spid="33805" grpId="0" animBg="1"/>
      <p:bldP spid="33806" grpId="0" animBg="1"/>
      <p:bldP spid="33821" grpId="0"/>
      <p:bldP spid="338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normAutofit fontScale="90000"/>
          </a:bodyPr>
          <a:lstStyle/>
          <a:p>
            <a:pPr>
              <a:defRPr/>
            </a:pPr>
            <a:r>
              <a:rPr lang="en-US" dirty="0">
                <a:ea typeface="ＭＳ Ｐゴシック" charset="0"/>
              </a:rPr>
              <a:t>Feature representation </a:t>
            </a:r>
            <a:br>
              <a:rPr lang="en-US" dirty="0">
                <a:ea typeface="ＭＳ Ｐゴシック" charset="0"/>
              </a:rPr>
            </a:br>
            <a:r>
              <a:rPr lang="en-US" dirty="0">
                <a:ea typeface="ＭＳ Ｐゴシック" charset="0"/>
              </a:rPr>
              <a:t>in the neural network</a:t>
            </a:r>
          </a:p>
        </p:txBody>
      </p:sp>
      <p:sp>
        <p:nvSpPr>
          <p:cNvPr id="82947" name="Rectangle 3"/>
          <p:cNvSpPr>
            <a:spLocks noGrp="1" noChangeArrowheads="1"/>
          </p:cNvSpPr>
          <p:nvPr>
            <p:ph type="body" sz="quarter" idx="10"/>
          </p:nvPr>
        </p:nvSpPr>
        <p:spPr/>
        <p:txBody>
          <a:bodyPr>
            <a:normAutofit/>
          </a:bodyPr>
          <a:lstStyle/>
          <a:p>
            <a:pPr eaLnBrk="1" hangingPunct="1">
              <a:defRPr/>
            </a:pPr>
            <a:r>
              <a:rPr lang="en-US" dirty="0">
                <a:ea typeface="ＭＳ Ｐゴシック" charset="0"/>
              </a:rPr>
              <a:t>Learning sink/sank</a:t>
            </a:r>
          </a:p>
          <a:p>
            <a:pPr eaLnBrk="1" hangingPunct="1">
              <a:defRPr/>
            </a:pPr>
            <a:endParaRPr lang="en-US" dirty="0">
              <a:ea typeface="ＭＳ Ｐゴシック" charset="0"/>
            </a:endParaRPr>
          </a:p>
          <a:p>
            <a:pPr eaLnBrk="1" hangingPunct="1">
              <a:defRPr/>
            </a:pPr>
            <a:endParaRPr lang="en-US" dirty="0">
              <a:ea typeface="ＭＳ Ｐゴシック" charset="0"/>
            </a:endParaRPr>
          </a:p>
        </p:txBody>
      </p:sp>
      <p:sp>
        <p:nvSpPr>
          <p:cNvPr id="35843" name="Oval 4"/>
          <p:cNvSpPr>
            <a:spLocks noChangeArrowheads="1"/>
          </p:cNvSpPr>
          <p:nvPr/>
        </p:nvSpPr>
        <p:spPr bwMode="auto">
          <a:xfrm>
            <a:off x="4876800" y="17526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sin</a:t>
            </a:r>
          </a:p>
        </p:txBody>
      </p:sp>
      <p:sp>
        <p:nvSpPr>
          <p:cNvPr id="35844" name="Oval 5"/>
          <p:cNvSpPr>
            <a:spLocks noChangeArrowheads="1"/>
          </p:cNvSpPr>
          <p:nvPr/>
        </p:nvSpPr>
        <p:spPr bwMode="auto">
          <a:xfrm>
            <a:off x="4876800" y="2438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ink</a:t>
            </a:r>
          </a:p>
        </p:txBody>
      </p:sp>
      <p:sp>
        <p:nvSpPr>
          <p:cNvPr id="35845" name="Oval 6"/>
          <p:cNvSpPr>
            <a:spLocks noChangeArrowheads="1"/>
          </p:cNvSpPr>
          <p:nvPr/>
        </p:nvSpPr>
        <p:spPr bwMode="auto">
          <a:xfrm>
            <a:off x="4876800" y="32004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san</a:t>
            </a:r>
          </a:p>
        </p:txBody>
      </p:sp>
      <p:sp>
        <p:nvSpPr>
          <p:cNvPr id="35846" name="Oval 7"/>
          <p:cNvSpPr>
            <a:spLocks noChangeArrowheads="1"/>
          </p:cNvSpPr>
          <p:nvPr/>
        </p:nvSpPr>
        <p:spPr bwMode="auto">
          <a:xfrm>
            <a:off x="4953000" y="51054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nke</a:t>
            </a:r>
          </a:p>
        </p:txBody>
      </p:sp>
      <p:sp>
        <p:nvSpPr>
          <p:cNvPr id="35847" name="Oval 8"/>
          <p:cNvSpPr>
            <a:spLocks noChangeArrowheads="1"/>
          </p:cNvSpPr>
          <p:nvPr/>
        </p:nvSpPr>
        <p:spPr bwMode="auto">
          <a:xfrm>
            <a:off x="4953000" y="44196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win</a:t>
            </a:r>
          </a:p>
        </p:txBody>
      </p:sp>
      <p:sp>
        <p:nvSpPr>
          <p:cNvPr id="35848" name="Oval 9"/>
          <p:cNvSpPr>
            <a:spLocks noChangeArrowheads="1"/>
          </p:cNvSpPr>
          <p:nvPr/>
        </p:nvSpPr>
        <p:spPr bwMode="auto">
          <a:xfrm>
            <a:off x="4953000" y="38100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ank</a:t>
            </a:r>
          </a:p>
        </p:txBody>
      </p:sp>
      <p:sp>
        <p:nvSpPr>
          <p:cNvPr id="35849" name="Oval 10"/>
          <p:cNvSpPr>
            <a:spLocks noChangeArrowheads="1"/>
          </p:cNvSpPr>
          <p:nvPr/>
        </p:nvSpPr>
        <p:spPr bwMode="auto">
          <a:xfrm>
            <a:off x="4953000" y="57912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ked</a:t>
            </a:r>
          </a:p>
        </p:txBody>
      </p:sp>
      <p:sp>
        <p:nvSpPr>
          <p:cNvPr id="35850" name="Oval 11"/>
          <p:cNvSpPr>
            <a:spLocks noChangeArrowheads="1"/>
          </p:cNvSpPr>
          <p:nvPr/>
        </p:nvSpPr>
        <p:spPr bwMode="auto">
          <a:xfrm>
            <a:off x="7162800" y="17526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sin</a:t>
            </a:r>
          </a:p>
        </p:txBody>
      </p:sp>
      <p:sp>
        <p:nvSpPr>
          <p:cNvPr id="35851" name="Oval 12"/>
          <p:cNvSpPr>
            <a:spLocks noChangeArrowheads="1"/>
          </p:cNvSpPr>
          <p:nvPr/>
        </p:nvSpPr>
        <p:spPr bwMode="auto">
          <a:xfrm>
            <a:off x="7162800" y="2438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ink</a:t>
            </a:r>
          </a:p>
        </p:txBody>
      </p:sp>
      <p:sp>
        <p:nvSpPr>
          <p:cNvPr id="35852" name="Oval 13"/>
          <p:cNvSpPr>
            <a:spLocks noChangeArrowheads="1"/>
          </p:cNvSpPr>
          <p:nvPr/>
        </p:nvSpPr>
        <p:spPr bwMode="auto">
          <a:xfrm>
            <a:off x="7162800" y="3200400"/>
            <a:ext cx="533400" cy="533400"/>
          </a:xfrm>
          <a:prstGeom prst="ellipse">
            <a:avLst/>
          </a:prstGeom>
          <a:solidFill>
            <a:srgbClr val="FFBE5A"/>
          </a:solidFill>
          <a:ln w="9525">
            <a:solidFill>
              <a:schemeClr val="tx1"/>
            </a:solidFill>
            <a:round/>
            <a:headEnd/>
            <a:tailEnd/>
          </a:ln>
        </p:spPr>
        <p:txBody>
          <a:bodyPr wrap="none" anchor="ctr"/>
          <a:lstStyle/>
          <a:p>
            <a:pPr algn="ctr"/>
            <a:r>
              <a:rPr lang="en-US" dirty="0">
                <a:solidFill>
                  <a:srgbClr val="000000"/>
                </a:solidFill>
              </a:rPr>
              <a:t>san</a:t>
            </a:r>
          </a:p>
        </p:txBody>
      </p:sp>
      <p:sp>
        <p:nvSpPr>
          <p:cNvPr id="35853" name="Oval 14"/>
          <p:cNvSpPr>
            <a:spLocks noChangeArrowheads="1"/>
          </p:cNvSpPr>
          <p:nvPr/>
        </p:nvSpPr>
        <p:spPr bwMode="auto">
          <a:xfrm>
            <a:off x="7239000" y="38100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ank</a:t>
            </a:r>
          </a:p>
        </p:txBody>
      </p:sp>
      <p:grpSp>
        <p:nvGrpSpPr>
          <p:cNvPr id="2" name="Group 15"/>
          <p:cNvGrpSpPr>
            <a:grpSpLocks/>
          </p:cNvGrpSpPr>
          <p:nvPr/>
        </p:nvGrpSpPr>
        <p:grpSpPr bwMode="auto">
          <a:xfrm>
            <a:off x="5410200" y="2019300"/>
            <a:ext cx="1828800" cy="2057400"/>
            <a:chOff x="3408" y="1272"/>
            <a:chExt cx="1152" cy="1296"/>
          </a:xfrm>
          <a:solidFill>
            <a:srgbClr val="FFBE5A"/>
          </a:solidFill>
        </p:grpSpPr>
        <p:cxnSp>
          <p:nvCxnSpPr>
            <p:cNvPr id="35858" name="AutoShape 16"/>
            <p:cNvCxnSpPr>
              <a:cxnSpLocks noChangeShapeType="1"/>
              <a:stCxn id="35843" idx="6"/>
              <a:endCxn id="35852" idx="2"/>
            </p:cNvCxnSpPr>
            <p:nvPr/>
          </p:nvCxnSpPr>
          <p:spPr bwMode="auto">
            <a:xfrm>
              <a:off x="3408" y="1272"/>
              <a:ext cx="1104" cy="912"/>
            </a:xfrm>
            <a:prstGeom prst="straightConnector1">
              <a:avLst/>
            </a:prstGeom>
            <a:grpFill/>
            <a:ln w="9525">
              <a:solidFill>
                <a:schemeClr val="tx1"/>
              </a:solidFill>
              <a:round/>
              <a:headEnd/>
              <a:tailEnd type="triangle" w="med" len="med"/>
            </a:ln>
          </p:spPr>
        </p:cxnSp>
        <p:cxnSp>
          <p:nvCxnSpPr>
            <p:cNvPr id="35859" name="AutoShape 17"/>
            <p:cNvCxnSpPr>
              <a:cxnSpLocks noChangeShapeType="1"/>
              <a:stCxn id="35843" idx="6"/>
              <a:endCxn id="35853" idx="2"/>
            </p:cNvCxnSpPr>
            <p:nvPr/>
          </p:nvCxnSpPr>
          <p:spPr bwMode="auto">
            <a:xfrm>
              <a:off x="3408" y="1272"/>
              <a:ext cx="1152" cy="1296"/>
            </a:xfrm>
            <a:prstGeom prst="straightConnector1">
              <a:avLst/>
            </a:prstGeom>
            <a:grpFill/>
            <a:ln w="9525">
              <a:solidFill>
                <a:schemeClr val="tx1"/>
              </a:solidFill>
              <a:round/>
              <a:headEnd/>
              <a:tailEnd type="triangle" w="med" len="med"/>
            </a:ln>
          </p:spPr>
        </p:cxnSp>
        <p:cxnSp>
          <p:nvCxnSpPr>
            <p:cNvPr id="35860" name="AutoShape 18"/>
            <p:cNvCxnSpPr>
              <a:cxnSpLocks noChangeShapeType="1"/>
              <a:stCxn id="35844" idx="6"/>
              <a:endCxn id="35852" idx="2"/>
            </p:cNvCxnSpPr>
            <p:nvPr/>
          </p:nvCxnSpPr>
          <p:spPr bwMode="auto">
            <a:xfrm>
              <a:off x="3408" y="1704"/>
              <a:ext cx="1104" cy="480"/>
            </a:xfrm>
            <a:prstGeom prst="straightConnector1">
              <a:avLst/>
            </a:prstGeom>
            <a:grpFill/>
            <a:ln w="9525">
              <a:solidFill>
                <a:schemeClr val="tx1"/>
              </a:solidFill>
              <a:round/>
              <a:headEnd/>
              <a:tailEnd type="triangle" w="med" len="med"/>
            </a:ln>
          </p:spPr>
        </p:cxnSp>
        <p:cxnSp>
          <p:nvCxnSpPr>
            <p:cNvPr id="35861" name="AutoShape 19"/>
            <p:cNvCxnSpPr>
              <a:cxnSpLocks noChangeShapeType="1"/>
              <a:stCxn id="35844" idx="6"/>
              <a:endCxn id="35853" idx="2"/>
            </p:cNvCxnSpPr>
            <p:nvPr/>
          </p:nvCxnSpPr>
          <p:spPr bwMode="auto">
            <a:xfrm>
              <a:off x="3408" y="1704"/>
              <a:ext cx="1152" cy="864"/>
            </a:xfrm>
            <a:prstGeom prst="straightConnector1">
              <a:avLst/>
            </a:prstGeom>
            <a:grpFill/>
            <a:ln w="9525">
              <a:solidFill>
                <a:schemeClr val="tx1"/>
              </a:solidFill>
              <a:round/>
              <a:headEnd/>
              <a:tailEnd type="triangle" w="med" len="med"/>
            </a:ln>
          </p:spPr>
        </p:cxnSp>
      </p:grpSp>
      <p:sp>
        <p:nvSpPr>
          <p:cNvPr id="35855" name="Oval 20"/>
          <p:cNvSpPr>
            <a:spLocks noChangeArrowheads="1"/>
          </p:cNvSpPr>
          <p:nvPr/>
        </p:nvSpPr>
        <p:spPr bwMode="auto">
          <a:xfrm>
            <a:off x="7239000" y="51816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nke</a:t>
            </a:r>
          </a:p>
        </p:txBody>
      </p:sp>
      <p:sp>
        <p:nvSpPr>
          <p:cNvPr id="35856" name="Oval 21"/>
          <p:cNvSpPr>
            <a:spLocks noChangeArrowheads="1"/>
          </p:cNvSpPr>
          <p:nvPr/>
        </p:nvSpPr>
        <p:spPr bwMode="auto">
          <a:xfrm>
            <a:off x="7239000" y="44958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win</a:t>
            </a:r>
          </a:p>
        </p:txBody>
      </p:sp>
      <p:sp>
        <p:nvSpPr>
          <p:cNvPr id="35857" name="Oval 22"/>
          <p:cNvSpPr>
            <a:spLocks noChangeArrowheads="1"/>
          </p:cNvSpPr>
          <p:nvPr/>
        </p:nvSpPr>
        <p:spPr bwMode="auto">
          <a:xfrm>
            <a:off x="7239000" y="58674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ked</a:t>
            </a:r>
          </a:p>
        </p:txBody>
      </p:sp>
      <p:sp>
        <p:nvSpPr>
          <p:cNvPr id="3" name="TextBox 2"/>
          <p:cNvSpPr txBox="1"/>
          <p:nvPr/>
        </p:nvSpPr>
        <p:spPr>
          <a:xfrm>
            <a:off x="4438918" y="1434035"/>
            <a:ext cx="1460055" cy="338554"/>
          </a:xfrm>
          <a:prstGeom prst="rect">
            <a:avLst/>
          </a:prstGeom>
          <a:noFill/>
        </p:spPr>
        <p:txBody>
          <a:bodyPr wrap="none" rtlCol="0">
            <a:spAutoFit/>
          </a:bodyPr>
          <a:lstStyle/>
          <a:p>
            <a:r>
              <a:rPr lang="en-GB" sz="1600" dirty="0"/>
              <a:t>Input activation</a:t>
            </a:r>
          </a:p>
        </p:txBody>
      </p:sp>
      <p:sp>
        <p:nvSpPr>
          <p:cNvPr id="24" name="TextBox 23"/>
          <p:cNvSpPr txBox="1"/>
          <p:nvPr/>
        </p:nvSpPr>
        <p:spPr>
          <a:xfrm>
            <a:off x="5876238" y="1680746"/>
            <a:ext cx="729887" cy="338554"/>
          </a:xfrm>
          <a:prstGeom prst="rect">
            <a:avLst/>
          </a:prstGeom>
          <a:noFill/>
        </p:spPr>
        <p:txBody>
          <a:bodyPr wrap="none" rtlCol="0">
            <a:spAutoFit/>
          </a:bodyPr>
          <a:lstStyle/>
          <a:p>
            <a:r>
              <a:rPr lang="en-GB" sz="1600" dirty="0"/>
              <a:t>weight</a:t>
            </a:r>
          </a:p>
        </p:txBody>
      </p:sp>
      <p:cxnSp>
        <p:nvCxnSpPr>
          <p:cNvPr id="26" name="AutoShape 16"/>
          <p:cNvCxnSpPr>
            <a:cxnSpLocks noChangeShapeType="1"/>
            <a:endCxn id="35850" idx="2"/>
          </p:cNvCxnSpPr>
          <p:nvPr/>
        </p:nvCxnSpPr>
        <p:spPr bwMode="auto">
          <a:xfrm>
            <a:off x="5410200" y="2019300"/>
            <a:ext cx="1752600" cy="0"/>
          </a:xfrm>
          <a:prstGeom prst="straightConnector1">
            <a:avLst/>
          </a:prstGeom>
          <a:solidFill>
            <a:srgbClr val="FFBE5A"/>
          </a:solidFill>
          <a:ln w="9525">
            <a:solidFill>
              <a:schemeClr val="tx1"/>
            </a:solidFill>
            <a:round/>
            <a:headEnd/>
            <a:tailEnd type="triangle" w="med" len="med"/>
          </a:ln>
        </p:spPr>
      </p:cxnSp>
      <p:cxnSp>
        <p:nvCxnSpPr>
          <p:cNvPr id="27" name="AutoShape 17"/>
          <p:cNvCxnSpPr>
            <a:cxnSpLocks noChangeShapeType="1"/>
            <a:endCxn id="35851" idx="2"/>
          </p:cNvCxnSpPr>
          <p:nvPr/>
        </p:nvCxnSpPr>
        <p:spPr bwMode="auto">
          <a:xfrm>
            <a:off x="5416349" y="2705100"/>
            <a:ext cx="1746451" cy="0"/>
          </a:xfrm>
          <a:prstGeom prst="straightConnector1">
            <a:avLst/>
          </a:prstGeom>
          <a:solidFill>
            <a:srgbClr val="FFBE5A"/>
          </a:solidFill>
          <a:ln w="9525">
            <a:solidFill>
              <a:schemeClr val="tx1"/>
            </a:solidFill>
            <a:round/>
            <a:headEnd/>
            <a:tailEnd type="triangle" w="med" len="med"/>
          </a:ln>
        </p:spPr>
      </p:cxnSp>
      <p:cxnSp>
        <p:nvCxnSpPr>
          <p:cNvPr id="28" name="AutoShape 18"/>
          <p:cNvCxnSpPr>
            <a:cxnSpLocks noChangeShapeType="1"/>
          </p:cNvCxnSpPr>
          <p:nvPr/>
        </p:nvCxnSpPr>
        <p:spPr bwMode="auto">
          <a:xfrm>
            <a:off x="5410200" y="2019300"/>
            <a:ext cx="1752600" cy="762000"/>
          </a:xfrm>
          <a:prstGeom prst="straightConnector1">
            <a:avLst/>
          </a:prstGeom>
          <a:solidFill>
            <a:srgbClr val="FFBE5A"/>
          </a:solidFill>
          <a:ln w="9525">
            <a:solidFill>
              <a:schemeClr val="tx1"/>
            </a:solidFill>
            <a:round/>
            <a:headEnd/>
            <a:tailEnd type="triangle" w="med" len="med"/>
          </a:ln>
        </p:spPr>
      </p:cxnSp>
      <p:cxnSp>
        <p:nvCxnSpPr>
          <p:cNvPr id="29" name="AutoShape 19"/>
          <p:cNvCxnSpPr>
            <a:cxnSpLocks noChangeShapeType="1"/>
            <a:endCxn id="35850" idx="2"/>
          </p:cNvCxnSpPr>
          <p:nvPr/>
        </p:nvCxnSpPr>
        <p:spPr bwMode="auto">
          <a:xfrm flipV="1">
            <a:off x="5416349" y="2019300"/>
            <a:ext cx="1746451" cy="685800"/>
          </a:xfrm>
          <a:prstGeom prst="straightConnector1">
            <a:avLst/>
          </a:prstGeom>
          <a:solidFill>
            <a:srgbClr val="FFBE5A"/>
          </a:solidFill>
          <a:ln w="9525">
            <a:solidFill>
              <a:schemeClr val="tx1"/>
            </a:solidFill>
            <a:round/>
            <a:headEnd/>
            <a:tailEnd type="triangle" w="med" len="med"/>
          </a:ln>
        </p:spPr>
      </p:cxnSp>
      <p:sp>
        <p:nvSpPr>
          <p:cNvPr id="31" name="TextBox 30"/>
          <p:cNvSpPr txBox="1"/>
          <p:nvPr/>
        </p:nvSpPr>
        <p:spPr>
          <a:xfrm>
            <a:off x="6585172" y="1434035"/>
            <a:ext cx="1652315" cy="338554"/>
          </a:xfrm>
          <a:prstGeom prst="rect">
            <a:avLst/>
          </a:prstGeom>
          <a:noFill/>
        </p:spPr>
        <p:txBody>
          <a:bodyPr wrap="none" rtlCol="0">
            <a:spAutoFit/>
          </a:bodyPr>
          <a:lstStyle/>
          <a:p>
            <a:r>
              <a:rPr lang="en-GB" sz="1600" dirty="0"/>
              <a:t>Output activation</a:t>
            </a:r>
          </a:p>
        </p:txBody>
      </p:sp>
    </p:spTree>
    <p:extLst>
      <p:ext uri="{BB962C8B-B14F-4D97-AF65-F5344CB8AC3E}">
        <p14:creationId xmlns:p14="http://schemas.microsoft.com/office/powerpoint/2010/main" val="72949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8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8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8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8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8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8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8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nimBg="1"/>
      <p:bldP spid="35844" grpId="0" animBg="1"/>
      <p:bldP spid="35845" grpId="0" animBg="1"/>
      <p:bldP spid="35846" grpId="0" animBg="1"/>
      <p:bldP spid="35847" grpId="0" animBg="1"/>
      <p:bldP spid="35848" grpId="0" animBg="1"/>
      <p:bldP spid="35849" grpId="0" animBg="1"/>
      <p:bldP spid="35850" grpId="0" animBg="1"/>
      <p:bldP spid="35851" grpId="0" animBg="1"/>
      <p:bldP spid="35852" grpId="0" animBg="1"/>
      <p:bldP spid="35853" grpId="0" animBg="1"/>
      <p:bldP spid="35855" grpId="0" animBg="1"/>
      <p:bldP spid="35856" grpId="0" animBg="1"/>
      <p:bldP spid="35857" grpId="0" animBg="1"/>
      <p:bldP spid="3" grpId="0"/>
      <p:bldP spid="24"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2841" y="2960177"/>
            <a:ext cx="1627369" cy="646331"/>
          </a:xfrm>
          <a:prstGeom prst="rect">
            <a:avLst/>
          </a:prstGeom>
          <a:noFill/>
        </p:spPr>
        <p:txBody>
          <a:bodyPr wrap="none" rtlCol="0">
            <a:spAutoFit/>
          </a:bodyPr>
          <a:lstStyle/>
          <a:p>
            <a:r>
              <a:rPr lang="en-US" sz="3600" dirty="0"/>
              <a:t>5 $ 3 = ?</a:t>
            </a:r>
          </a:p>
        </p:txBody>
      </p:sp>
      <p:sp>
        <p:nvSpPr>
          <p:cNvPr id="5" name="Rectangle 4"/>
          <p:cNvSpPr/>
          <p:nvPr/>
        </p:nvSpPr>
        <p:spPr>
          <a:xfrm>
            <a:off x="2761384" y="3834761"/>
            <a:ext cx="3768980" cy="646331"/>
          </a:xfrm>
          <a:prstGeom prst="rect">
            <a:avLst/>
          </a:prstGeom>
        </p:spPr>
        <p:txBody>
          <a:bodyPr wrap="none">
            <a:spAutoFit/>
          </a:bodyPr>
          <a:lstStyle/>
          <a:p>
            <a:r>
              <a:rPr lang="en-US" sz="3600" dirty="0"/>
              <a:t>5 $ 3 </a:t>
            </a:r>
            <a:r>
              <a:rPr lang="en-US" sz="3600"/>
              <a:t>= 5 + 4 + 3 = 12</a:t>
            </a:r>
            <a:endParaRPr lang="en-US" sz="3600" dirty="0"/>
          </a:p>
        </p:txBody>
      </p:sp>
    </p:spTree>
    <p:extLst>
      <p:ext uri="{BB962C8B-B14F-4D97-AF65-F5344CB8AC3E}">
        <p14:creationId xmlns:p14="http://schemas.microsoft.com/office/powerpoint/2010/main" val="40851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normAutofit fontScale="90000"/>
          </a:bodyPr>
          <a:lstStyle/>
          <a:p>
            <a:pPr>
              <a:defRPr/>
            </a:pPr>
            <a:r>
              <a:rPr lang="en-US" dirty="0">
                <a:ea typeface="ＭＳ Ｐゴシック" charset="0"/>
              </a:rPr>
              <a:t>Feature representation </a:t>
            </a:r>
            <a:br>
              <a:rPr lang="en-US" dirty="0">
                <a:ea typeface="ＭＳ Ｐゴシック" charset="0"/>
              </a:rPr>
            </a:br>
            <a:r>
              <a:rPr lang="en-US" dirty="0">
                <a:ea typeface="ＭＳ Ｐゴシック" charset="0"/>
              </a:rPr>
              <a:t>in the neural network</a:t>
            </a:r>
          </a:p>
        </p:txBody>
      </p:sp>
      <p:sp>
        <p:nvSpPr>
          <p:cNvPr id="82947" name="Rectangle 3"/>
          <p:cNvSpPr>
            <a:spLocks noGrp="1" noChangeArrowheads="1"/>
          </p:cNvSpPr>
          <p:nvPr>
            <p:ph type="body" sz="quarter" idx="10"/>
          </p:nvPr>
        </p:nvSpPr>
        <p:spPr>
          <a:xfrm>
            <a:off x="457200" y="1690688"/>
            <a:ext cx="4130298" cy="4735204"/>
          </a:xfrm>
        </p:spPr>
        <p:txBody>
          <a:bodyPr>
            <a:normAutofit/>
          </a:bodyPr>
          <a:lstStyle/>
          <a:p>
            <a:pPr eaLnBrk="1" hangingPunct="1">
              <a:defRPr/>
            </a:pPr>
            <a:r>
              <a:rPr lang="en-US" dirty="0">
                <a:ea typeface="ＭＳ Ｐゴシック" charset="0"/>
              </a:rPr>
              <a:t>Learning sink/sank</a:t>
            </a:r>
          </a:p>
          <a:p>
            <a:pPr eaLnBrk="1" hangingPunct="1">
              <a:defRPr/>
            </a:pPr>
            <a:endParaRPr lang="en-US" dirty="0">
              <a:ea typeface="ＭＳ Ｐゴシック" charset="0"/>
            </a:endParaRPr>
          </a:p>
          <a:p>
            <a:pPr eaLnBrk="1" hangingPunct="1">
              <a:defRPr/>
            </a:pPr>
            <a:endParaRPr lang="en-US" dirty="0">
              <a:ea typeface="ＭＳ Ｐゴシック" charset="0"/>
            </a:endParaRPr>
          </a:p>
        </p:txBody>
      </p:sp>
      <p:sp>
        <p:nvSpPr>
          <p:cNvPr id="35843" name="Oval 4"/>
          <p:cNvSpPr>
            <a:spLocks noChangeArrowheads="1"/>
          </p:cNvSpPr>
          <p:nvPr/>
        </p:nvSpPr>
        <p:spPr bwMode="auto">
          <a:xfrm>
            <a:off x="4876800" y="17526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sin</a:t>
            </a:r>
          </a:p>
        </p:txBody>
      </p:sp>
      <p:sp>
        <p:nvSpPr>
          <p:cNvPr id="35844" name="Oval 5"/>
          <p:cNvSpPr>
            <a:spLocks noChangeArrowheads="1"/>
          </p:cNvSpPr>
          <p:nvPr/>
        </p:nvSpPr>
        <p:spPr bwMode="auto">
          <a:xfrm>
            <a:off x="4876800" y="2438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ink</a:t>
            </a:r>
          </a:p>
        </p:txBody>
      </p:sp>
      <p:sp>
        <p:nvSpPr>
          <p:cNvPr id="35845" name="Oval 6"/>
          <p:cNvSpPr>
            <a:spLocks noChangeArrowheads="1"/>
          </p:cNvSpPr>
          <p:nvPr/>
        </p:nvSpPr>
        <p:spPr bwMode="auto">
          <a:xfrm>
            <a:off x="4876800" y="32004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san</a:t>
            </a:r>
          </a:p>
        </p:txBody>
      </p:sp>
      <p:sp>
        <p:nvSpPr>
          <p:cNvPr id="35846" name="Oval 7"/>
          <p:cNvSpPr>
            <a:spLocks noChangeArrowheads="1"/>
          </p:cNvSpPr>
          <p:nvPr/>
        </p:nvSpPr>
        <p:spPr bwMode="auto">
          <a:xfrm>
            <a:off x="4953000" y="51054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nke</a:t>
            </a:r>
          </a:p>
        </p:txBody>
      </p:sp>
      <p:sp>
        <p:nvSpPr>
          <p:cNvPr id="35847" name="Oval 8"/>
          <p:cNvSpPr>
            <a:spLocks noChangeArrowheads="1"/>
          </p:cNvSpPr>
          <p:nvPr/>
        </p:nvSpPr>
        <p:spPr bwMode="auto">
          <a:xfrm>
            <a:off x="4953000" y="44196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win</a:t>
            </a:r>
          </a:p>
        </p:txBody>
      </p:sp>
      <p:sp>
        <p:nvSpPr>
          <p:cNvPr id="35848" name="Oval 9"/>
          <p:cNvSpPr>
            <a:spLocks noChangeArrowheads="1"/>
          </p:cNvSpPr>
          <p:nvPr/>
        </p:nvSpPr>
        <p:spPr bwMode="auto">
          <a:xfrm>
            <a:off x="4953000" y="38100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ank</a:t>
            </a:r>
          </a:p>
        </p:txBody>
      </p:sp>
      <p:sp>
        <p:nvSpPr>
          <p:cNvPr id="35849" name="Oval 10"/>
          <p:cNvSpPr>
            <a:spLocks noChangeArrowheads="1"/>
          </p:cNvSpPr>
          <p:nvPr/>
        </p:nvSpPr>
        <p:spPr bwMode="auto">
          <a:xfrm>
            <a:off x="4953000" y="57912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ked</a:t>
            </a:r>
          </a:p>
        </p:txBody>
      </p:sp>
      <p:sp>
        <p:nvSpPr>
          <p:cNvPr id="35850" name="Oval 11"/>
          <p:cNvSpPr>
            <a:spLocks noChangeArrowheads="1"/>
          </p:cNvSpPr>
          <p:nvPr/>
        </p:nvSpPr>
        <p:spPr bwMode="auto">
          <a:xfrm>
            <a:off x="7162800" y="17526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sin</a:t>
            </a:r>
          </a:p>
        </p:txBody>
      </p:sp>
      <p:sp>
        <p:nvSpPr>
          <p:cNvPr id="35851" name="Oval 12"/>
          <p:cNvSpPr>
            <a:spLocks noChangeArrowheads="1"/>
          </p:cNvSpPr>
          <p:nvPr/>
        </p:nvSpPr>
        <p:spPr bwMode="auto">
          <a:xfrm>
            <a:off x="7162800" y="24384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ink</a:t>
            </a:r>
          </a:p>
        </p:txBody>
      </p:sp>
      <p:sp>
        <p:nvSpPr>
          <p:cNvPr id="35852" name="Oval 13"/>
          <p:cNvSpPr>
            <a:spLocks noChangeArrowheads="1"/>
          </p:cNvSpPr>
          <p:nvPr/>
        </p:nvSpPr>
        <p:spPr bwMode="auto">
          <a:xfrm>
            <a:off x="7162800" y="3200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san</a:t>
            </a:r>
          </a:p>
        </p:txBody>
      </p:sp>
      <p:sp>
        <p:nvSpPr>
          <p:cNvPr id="35853" name="Oval 14"/>
          <p:cNvSpPr>
            <a:spLocks noChangeArrowheads="1"/>
          </p:cNvSpPr>
          <p:nvPr/>
        </p:nvSpPr>
        <p:spPr bwMode="auto">
          <a:xfrm>
            <a:off x="7239000" y="38100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ank</a:t>
            </a:r>
          </a:p>
        </p:txBody>
      </p:sp>
      <p:grpSp>
        <p:nvGrpSpPr>
          <p:cNvPr id="2" name="Group 15"/>
          <p:cNvGrpSpPr>
            <a:grpSpLocks/>
          </p:cNvGrpSpPr>
          <p:nvPr/>
        </p:nvGrpSpPr>
        <p:grpSpPr bwMode="auto">
          <a:xfrm>
            <a:off x="5410200" y="2019300"/>
            <a:ext cx="1828800" cy="2057400"/>
            <a:chOff x="3408" y="1272"/>
            <a:chExt cx="1152" cy="1296"/>
          </a:xfrm>
          <a:solidFill>
            <a:srgbClr val="FFBE5A"/>
          </a:solidFill>
        </p:grpSpPr>
        <p:cxnSp>
          <p:nvCxnSpPr>
            <p:cNvPr id="35858" name="AutoShape 16"/>
            <p:cNvCxnSpPr>
              <a:cxnSpLocks noChangeShapeType="1"/>
              <a:stCxn id="35843" idx="6"/>
              <a:endCxn id="35852" idx="2"/>
            </p:cNvCxnSpPr>
            <p:nvPr/>
          </p:nvCxnSpPr>
          <p:spPr bwMode="auto">
            <a:xfrm>
              <a:off x="3408" y="1272"/>
              <a:ext cx="1104" cy="912"/>
            </a:xfrm>
            <a:prstGeom prst="straightConnector1">
              <a:avLst/>
            </a:prstGeom>
            <a:grpFill/>
            <a:ln w="9525">
              <a:solidFill>
                <a:schemeClr val="tx1"/>
              </a:solidFill>
              <a:round/>
              <a:headEnd/>
              <a:tailEnd type="triangle" w="med" len="med"/>
            </a:ln>
          </p:spPr>
        </p:cxnSp>
        <p:cxnSp>
          <p:nvCxnSpPr>
            <p:cNvPr id="35859" name="AutoShape 17"/>
            <p:cNvCxnSpPr>
              <a:cxnSpLocks noChangeShapeType="1"/>
              <a:stCxn id="35843" idx="6"/>
              <a:endCxn id="35853" idx="2"/>
            </p:cNvCxnSpPr>
            <p:nvPr/>
          </p:nvCxnSpPr>
          <p:spPr bwMode="auto">
            <a:xfrm>
              <a:off x="3408" y="1272"/>
              <a:ext cx="1152" cy="1296"/>
            </a:xfrm>
            <a:prstGeom prst="straightConnector1">
              <a:avLst/>
            </a:prstGeom>
            <a:grpFill/>
            <a:ln w="9525">
              <a:solidFill>
                <a:schemeClr val="tx1"/>
              </a:solidFill>
              <a:round/>
              <a:headEnd/>
              <a:tailEnd type="triangle" w="med" len="med"/>
            </a:ln>
          </p:spPr>
        </p:cxnSp>
        <p:cxnSp>
          <p:nvCxnSpPr>
            <p:cNvPr id="35860" name="AutoShape 18"/>
            <p:cNvCxnSpPr>
              <a:cxnSpLocks noChangeShapeType="1"/>
              <a:stCxn id="35844" idx="6"/>
              <a:endCxn id="35852" idx="2"/>
            </p:cNvCxnSpPr>
            <p:nvPr/>
          </p:nvCxnSpPr>
          <p:spPr bwMode="auto">
            <a:xfrm>
              <a:off x="3408" y="1704"/>
              <a:ext cx="1104" cy="480"/>
            </a:xfrm>
            <a:prstGeom prst="straightConnector1">
              <a:avLst/>
            </a:prstGeom>
            <a:grpFill/>
            <a:ln w="9525">
              <a:solidFill>
                <a:schemeClr val="tx1"/>
              </a:solidFill>
              <a:round/>
              <a:headEnd/>
              <a:tailEnd type="triangle" w="med" len="med"/>
            </a:ln>
          </p:spPr>
        </p:cxnSp>
        <p:cxnSp>
          <p:nvCxnSpPr>
            <p:cNvPr id="35861" name="AutoShape 19"/>
            <p:cNvCxnSpPr>
              <a:cxnSpLocks noChangeShapeType="1"/>
              <a:stCxn id="35844" idx="6"/>
              <a:endCxn id="35853" idx="2"/>
            </p:cNvCxnSpPr>
            <p:nvPr/>
          </p:nvCxnSpPr>
          <p:spPr bwMode="auto">
            <a:xfrm>
              <a:off x="3408" y="1704"/>
              <a:ext cx="1152" cy="864"/>
            </a:xfrm>
            <a:prstGeom prst="straightConnector1">
              <a:avLst/>
            </a:prstGeom>
            <a:grpFill/>
            <a:ln w="9525">
              <a:solidFill>
                <a:schemeClr val="tx1"/>
              </a:solidFill>
              <a:round/>
              <a:headEnd/>
              <a:tailEnd type="triangle" w="med" len="med"/>
            </a:ln>
          </p:spPr>
        </p:cxnSp>
      </p:grpSp>
      <p:sp>
        <p:nvSpPr>
          <p:cNvPr id="35855" name="Oval 20"/>
          <p:cNvSpPr>
            <a:spLocks noChangeArrowheads="1"/>
          </p:cNvSpPr>
          <p:nvPr/>
        </p:nvSpPr>
        <p:spPr bwMode="auto">
          <a:xfrm>
            <a:off x="7239000" y="51816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nke</a:t>
            </a:r>
          </a:p>
        </p:txBody>
      </p:sp>
      <p:sp>
        <p:nvSpPr>
          <p:cNvPr id="35856" name="Oval 21"/>
          <p:cNvSpPr>
            <a:spLocks noChangeArrowheads="1"/>
          </p:cNvSpPr>
          <p:nvPr/>
        </p:nvSpPr>
        <p:spPr bwMode="auto">
          <a:xfrm>
            <a:off x="7239000" y="44958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win</a:t>
            </a:r>
          </a:p>
        </p:txBody>
      </p:sp>
      <p:sp>
        <p:nvSpPr>
          <p:cNvPr id="35857" name="Oval 22"/>
          <p:cNvSpPr>
            <a:spLocks noChangeArrowheads="1"/>
          </p:cNvSpPr>
          <p:nvPr/>
        </p:nvSpPr>
        <p:spPr bwMode="auto">
          <a:xfrm>
            <a:off x="7239000" y="5867400"/>
            <a:ext cx="533400" cy="533400"/>
          </a:xfrm>
          <a:prstGeom prst="ellipse">
            <a:avLst/>
          </a:prstGeom>
          <a:solidFill>
            <a:srgbClr val="FFBE5A"/>
          </a:solidFill>
          <a:ln w="9525">
            <a:solidFill>
              <a:schemeClr val="tx1"/>
            </a:solidFill>
            <a:round/>
            <a:headEnd/>
            <a:tailEnd/>
          </a:ln>
        </p:spPr>
        <p:txBody>
          <a:bodyPr wrap="none" anchor="ctr"/>
          <a:lstStyle/>
          <a:p>
            <a:pPr algn="ctr"/>
            <a:r>
              <a:rPr lang="en-US">
                <a:solidFill>
                  <a:srgbClr val="000000"/>
                </a:solidFill>
              </a:rPr>
              <a:t>ked</a:t>
            </a:r>
          </a:p>
        </p:txBody>
      </p:sp>
      <p:sp>
        <p:nvSpPr>
          <p:cNvPr id="3" name="TextBox 2"/>
          <p:cNvSpPr txBox="1"/>
          <p:nvPr/>
        </p:nvSpPr>
        <p:spPr>
          <a:xfrm>
            <a:off x="4438918" y="1434035"/>
            <a:ext cx="1460055" cy="338554"/>
          </a:xfrm>
          <a:prstGeom prst="rect">
            <a:avLst/>
          </a:prstGeom>
          <a:noFill/>
        </p:spPr>
        <p:txBody>
          <a:bodyPr wrap="none" rtlCol="0">
            <a:spAutoFit/>
          </a:bodyPr>
          <a:lstStyle/>
          <a:p>
            <a:r>
              <a:rPr lang="en-GB" sz="1600" dirty="0"/>
              <a:t>Input activation</a:t>
            </a:r>
          </a:p>
        </p:txBody>
      </p:sp>
      <p:sp>
        <p:nvSpPr>
          <p:cNvPr id="24" name="TextBox 23"/>
          <p:cNvSpPr txBox="1"/>
          <p:nvPr/>
        </p:nvSpPr>
        <p:spPr>
          <a:xfrm>
            <a:off x="5876238" y="1680746"/>
            <a:ext cx="729887" cy="338554"/>
          </a:xfrm>
          <a:prstGeom prst="rect">
            <a:avLst/>
          </a:prstGeom>
          <a:noFill/>
        </p:spPr>
        <p:txBody>
          <a:bodyPr wrap="none" rtlCol="0">
            <a:spAutoFit/>
          </a:bodyPr>
          <a:lstStyle/>
          <a:p>
            <a:r>
              <a:rPr lang="en-GB" sz="1600" dirty="0"/>
              <a:t>weight</a:t>
            </a:r>
          </a:p>
        </p:txBody>
      </p:sp>
      <p:cxnSp>
        <p:nvCxnSpPr>
          <p:cNvPr id="26" name="AutoShape 16"/>
          <p:cNvCxnSpPr>
            <a:cxnSpLocks noChangeShapeType="1"/>
            <a:endCxn id="35850" idx="2"/>
          </p:cNvCxnSpPr>
          <p:nvPr/>
        </p:nvCxnSpPr>
        <p:spPr bwMode="auto">
          <a:xfrm>
            <a:off x="5410200" y="2019300"/>
            <a:ext cx="1752600" cy="0"/>
          </a:xfrm>
          <a:prstGeom prst="straightConnector1">
            <a:avLst/>
          </a:prstGeom>
          <a:solidFill>
            <a:srgbClr val="FFBE5A"/>
          </a:solidFill>
          <a:ln w="9525">
            <a:solidFill>
              <a:schemeClr val="tx1"/>
            </a:solidFill>
            <a:round/>
            <a:headEnd/>
            <a:tailEnd type="triangle" w="med" len="med"/>
          </a:ln>
        </p:spPr>
      </p:cxnSp>
      <p:cxnSp>
        <p:nvCxnSpPr>
          <p:cNvPr id="27" name="AutoShape 17"/>
          <p:cNvCxnSpPr>
            <a:cxnSpLocks noChangeShapeType="1"/>
            <a:endCxn id="35851" idx="2"/>
          </p:cNvCxnSpPr>
          <p:nvPr/>
        </p:nvCxnSpPr>
        <p:spPr bwMode="auto">
          <a:xfrm>
            <a:off x="5416349" y="2705100"/>
            <a:ext cx="1746451" cy="0"/>
          </a:xfrm>
          <a:prstGeom prst="straightConnector1">
            <a:avLst/>
          </a:prstGeom>
          <a:solidFill>
            <a:srgbClr val="FFBE5A"/>
          </a:solidFill>
          <a:ln w="9525">
            <a:solidFill>
              <a:schemeClr val="tx1"/>
            </a:solidFill>
            <a:round/>
            <a:headEnd/>
            <a:tailEnd type="triangle" w="med" len="med"/>
          </a:ln>
        </p:spPr>
      </p:cxnSp>
      <p:cxnSp>
        <p:nvCxnSpPr>
          <p:cNvPr id="28" name="AutoShape 18"/>
          <p:cNvCxnSpPr>
            <a:cxnSpLocks noChangeShapeType="1"/>
          </p:cNvCxnSpPr>
          <p:nvPr/>
        </p:nvCxnSpPr>
        <p:spPr bwMode="auto">
          <a:xfrm>
            <a:off x="5410200" y="2019300"/>
            <a:ext cx="1752600" cy="762000"/>
          </a:xfrm>
          <a:prstGeom prst="straightConnector1">
            <a:avLst/>
          </a:prstGeom>
          <a:solidFill>
            <a:srgbClr val="FFBE5A"/>
          </a:solidFill>
          <a:ln w="9525">
            <a:solidFill>
              <a:schemeClr val="tx1"/>
            </a:solidFill>
            <a:round/>
            <a:headEnd/>
            <a:tailEnd type="triangle" w="med" len="med"/>
          </a:ln>
        </p:spPr>
      </p:cxnSp>
      <p:cxnSp>
        <p:nvCxnSpPr>
          <p:cNvPr id="29" name="AutoShape 19"/>
          <p:cNvCxnSpPr>
            <a:cxnSpLocks noChangeShapeType="1"/>
            <a:endCxn id="35850" idx="2"/>
          </p:cNvCxnSpPr>
          <p:nvPr/>
        </p:nvCxnSpPr>
        <p:spPr bwMode="auto">
          <a:xfrm flipV="1">
            <a:off x="5416349" y="2019300"/>
            <a:ext cx="1746451" cy="685800"/>
          </a:xfrm>
          <a:prstGeom prst="straightConnector1">
            <a:avLst/>
          </a:prstGeom>
          <a:solidFill>
            <a:srgbClr val="FFBE5A"/>
          </a:solidFill>
          <a:ln w="9525">
            <a:solidFill>
              <a:schemeClr val="tx1"/>
            </a:solidFill>
            <a:round/>
            <a:headEnd/>
            <a:tailEnd type="triangle" w="med" len="med"/>
          </a:ln>
        </p:spPr>
      </p:cxnSp>
      <p:sp>
        <p:nvSpPr>
          <p:cNvPr id="31" name="TextBox 30"/>
          <p:cNvSpPr txBox="1"/>
          <p:nvPr/>
        </p:nvSpPr>
        <p:spPr>
          <a:xfrm>
            <a:off x="6585172" y="1434035"/>
            <a:ext cx="1652315" cy="338554"/>
          </a:xfrm>
          <a:prstGeom prst="rect">
            <a:avLst/>
          </a:prstGeom>
          <a:noFill/>
        </p:spPr>
        <p:txBody>
          <a:bodyPr wrap="none" rtlCol="0">
            <a:spAutoFit/>
          </a:bodyPr>
          <a:lstStyle/>
          <a:p>
            <a:r>
              <a:rPr lang="en-GB" sz="1600" dirty="0"/>
              <a:t>Output activation</a:t>
            </a:r>
          </a:p>
        </p:txBody>
      </p:sp>
    </p:spTree>
    <p:extLst>
      <p:ext uri="{BB962C8B-B14F-4D97-AF65-F5344CB8AC3E}">
        <p14:creationId xmlns:p14="http://schemas.microsoft.com/office/powerpoint/2010/main" val="370764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26"/>
                                        </p:tgtEl>
                                        <p:attrNameLst>
                                          <p:attrName>stroke.color</p:attrName>
                                        </p:attrNameLst>
                                      </p:cBhvr>
                                      <p:to>
                                        <a:schemeClr val="bg2"/>
                                      </p:to>
                                    </p:animClr>
                                    <p:set>
                                      <p:cBhvr>
                                        <p:cTn id="7" dur="2000" fill="hold"/>
                                        <p:tgtEl>
                                          <p:spTgt spid="26"/>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29"/>
                                        </p:tgtEl>
                                        <p:attrNameLst>
                                          <p:attrName>stroke.color</p:attrName>
                                        </p:attrNameLst>
                                      </p:cBhvr>
                                      <p:to>
                                        <a:schemeClr val="bg2"/>
                                      </p:to>
                                    </p:animClr>
                                    <p:set>
                                      <p:cBhvr>
                                        <p:cTn id="10" dur="2000" fill="hold"/>
                                        <p:tgtEl>
                                          <p:spTgt spid="29"/>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28"/>
                                        </p:tgtEl>
                                        <p:attrNameLst>
                                          <p:attrName>stroke.color</p:attrName>
                                        </p:attrNameLst>
                                      </p:cBhvr>
                                      <p:to>
                                        <a:schemeClr val="bg2"/>
                                      </p:to>
                                    </p:animClr>
                                    <p:set>
                                      <p:cBhvr>
                                        <p:cTn id="13" dur="2000" fill="hold"/>
                                        <p:tgtEl>
                                          <p:spTgt spid="28"/>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7"/>
                                        </p:tgtEl>
                                        <p:attrNameLst>
                                          <p:attrName>stroke.color</p:attrName>
                                        </p:attrNameLst>
                                      </p:cBhvr>
                                      <p:to>
                                        <a:schemeClr val="bg2"/>
                                      </p:to>
                                    </p:animClr>
                                    <p:set>
                                      <p:cBhvr>
                                        <p:cTn id="16" dur="2000" fill="hold"/>
                                        <p:tgtEl>
                                          <p:spTgt spid="2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fontScale="90000"/>
          </a:bodyPr>
          <a:lstStyle/>
          <a:p>
            <a:pPr>
              <a:defRPr/>
            </a:pPr>
            <a:r>
              <a:rPr lang="en-US" dirty="0">
                <a:ea typeface="ＭＳ Ｐゴシック" charset="0"/>
              </a:rPr>
              <a:t>Feature representation </a:t>
            </a:r>
            <a:br>
              <a:rPr lang="en-US" dirty="0">
                <a:ea typeface="ＭＳ Ｐゴシック" charset="0"/>
              </a:rPr>
            </a:br>
            <a:r>
              <a:rPr lang="en-US" dirty="0">
                <a:ea typeface="ＭＳ Ｐゴシック" charset="0"/>
              </a:rPr>
              <a:t>in the neural network</a:t>
            </a:r>
          </a:p>
        </p:txBody>
      </p:sp>
      <p:sp>
        <p:nvSpPr>
          <p:cNvPr id="83971" name="Rectangle 3"/>
          <p:cNvSpPr>
            <a:spLocks noGrp="1" noChangeArrowheads="1"/>
          </p:cNvSpPr>
          <p:nvPr>
            <p:ph type="body" sz="quarter" idx="10"/>
          </p:nvPr>
        </p:nvSpPr>
        <p:spPr/>
        <p:txBody>
          <a:bodyPr/>
          <a:lstStyle/>
          <a:p>
            <a:pPr eaLnBrk="1" hangingPunct="1">
              <a:defRPr/>
            </a:pPr>
            <a:r>
              <a:rPr lang="en-US" dirty="0">
                <a:ea typeface="ＭＳ Ｐゴシック" charset="0"/>
              </a:rPr>
              <a:t>Learning sink/sank</a:t>
            </a:r>
          </a:p>
          <a:p>
            <a:pPr eaLnBrk="1" hangingPunct="1">
              <a:defRPr/>
            </a:pPr>
            <a:r>
              <a:rPr lang="en-US" dirty="0">
                <a:ea typeface="ＭＳ Ｐゴシック" charset="0"/>
              </a:rPr>
              <a:t>and wink/winked</a:t>
            </a:r>
          </a:p>
        </p:txBody>
      </p:sp>
      <p:sp>
        <p:nvSpPr>
          <p:cNvPr id="37891" name="Oval 4"/>
          <p:cNvSpPr>
            <a:spLocks noChangeArrowheads="1"/>
          </p:cNvSpPr>
          <p:nvPr/>
        </p:nvSpPr>
        <p:spPr bwMode="auto">
          <a:xfrm>
            <a:off x="4876800" y="1752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sin</a:t>
            </a:r>
          </a:p>
        </p:txBody>
      </p:sp>
      <p:sp>
        <p:nvSpPr>
          <p:cNvPr id="37892" name="Oval 5"/>
          <p:cNvSpPr>
            <a:spLocks noChangeArrowheads="1"/>
          </p:cNvSpPr>
          <p:nvPr/>
        </p:nvSpPr>
        <p:spPr bwMode="auto">
          <a:xfrm>
            <a:off x="4876800" y="2438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ink</a:t>
            </a:r>
          </a:p>
        </p:txBody>
      </p:sp>
      <p:sp>
        <p:nvSpPr>
          <p:cNvPr id="37893" name="Oval 6"/>
          <p:cNvSpPr>
            <a:spLocks noChangeArrowheads="1"/>
          </p:cNvSpPr>
          <p:nvPr/>
        </p:nvSpPr>
        <p:spPr bwMode="auto">
          <a:xfrm>
            <a:off x="4876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37894" name="Oval 7"/>
          <p:cNvSpPr>
            <a:spLocks noChangeArrowheads="1"/>
          </p:cNvSpPr>
          <p:nvPr/>
        </p:nvSpPr>
        <p:spPr bwMode="auto">
          <a:xfrm>
            <a:off x="4953000" y="5105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nke</a:t>
            </a:r>
          </a:p>
        </p:txBody>
      </p:sp>
      <p:sp>
        <p:nvSpPr>
          <p:cNvPr id="37895" name="Oval 8"/>
          <p:cNvSpPr>
            <a:spLocks noChangeArrowheads="1"/>
          </p:cNvSpPr>
          <p:nvPr/>
        </p:nvSpPr>
        <p:spPr bwMode="auto">
          <a:xfrm>
            <a:off x="4953000" y="44196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win</a:t>
            </a:r>
          </a:p>
        </p:txBody>
      </p:sp>
      <p:sp>
        <p:nvSpPr>
          <p:cNvPr id="37896" name="Oval 9"/>
          <p:cNvSpPr>
            <a:spLocks noChangeArrowheads="1"/>
          </p:cNvSpPr>
          <p:nvPr/>
        </p:nvSpPr>
        <p:spPr bwMode="auto">
          <a:xfrm>
            <a:off x="4953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sp>
        <p:nvSpPr>
          <p:cNvPr id="37897" name="Oval 10"/>
          <p:cNvSpPr>
            <a:spLocks noChangeArrowheads="1"/>
          </p:cNvSpPr>
          <p:nvPr/>
        </p:nvSpPr>
        <p:spPr bwMode="auto">
          <a:xfrm>
            <a:off x="4953000" y="57912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ked</a:t>
            </a:r>
          </a:p>
        </p:txBody>
      </p:sp>
      <p:sp>
        <p:nvSpPr>
          <p:cNvPr id="37898" name="Oval 11"/>
          <p:cNvSpPr>
            <a:spLocks noChangeArrowheads="1"/>
          </p:cNvSpPr>
          <p:nvPr/>
        </p:nvSpPr>
        <p:spPr bwMode="auto">
          <a:xfrm>
            <a:off x="7162800" y="1752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sin</a:t>
            </a:r>
          </a:p>
        </p:txBody>
      </p:sp>
      <p:sp>
        <p:nvSpPr>
          <p:cNvPr id="37899" name="Oval 12"/>
          <p:cNvSpPr>
            <a:spLocks noChangeArrowheads="1"/>
          </p:cNvSpPr>
          <p:nvPr/>
        </p:nvSpPr>
        <p:spPr bwMode="auto">
          <a:xfrm>
            <a:off x="7162800" y="2438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ink</a:t>
            </a:r>
          </a:p>
        </p:txBody>
      </p:sp>
      <p:sp>
        <p:nvSpPr>
          <p:cNvPr id="37900" name="Oval 13"/>
          <p:cNvSpPr>
            <a:spLocks noChangeArrowheads="1"/>
          </p:cNvSpPr>
          <p:nvPr/>
        </p:nvSpPr>
        <p:spPr bwMode="auto">
          <a:xfrm>
            <a:off x="7162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37901" name="Oval 14"/>
          <p:cNvSpPr>
            <a:spLocks noChangeArrowheads="1"/>
          </p:cNvSpPr>
          <p:nvPr/>
        </p:nvSpPr>
        <p:spPr bwMode="auto">
          <a:xfrm>
            <a:off x="7239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grpSp>
        <p:nvGrpSpPr>
          <p:cNvPr id="37902" name="Group 15"/>
          <p:cNvGrpSpPr>
            <a:grpSpLocks/>
          </p:cNvGrpSpPr>
          <p:nvPr/>
        </p:nvGrpSpPr>
        <p:grpSpPr bwMode="auto">
          <a:xfrm>
            <a:off x="5410200" y="2019300"/>
            <a:ext cx="1828800" cy="2057400"/>
            <a:chOff x="3408" y="1272"/>
            <a:chExt cx="1152" cy="1296"/>
          </a:xfrm>
          <a:solidFill>
            <a:schemeClr val="accent4">
              <a:lumMod val="60000"/>
              <a:lumOff val="40000"/>
            </a:schemeClr>
          </a:solidFill>
        </p:grpSpPr>
        <p:cxnSp>
          <p:nvCxnSpPr>
            <p:cNvPr id="37916" name="AutoShape 16"/>
            <p:cNvCxnSpPr>
              <a:cxnSpLocks noChangeShapeType="1"/>
              <a:stCxn id="37891" idx="6"/>
              <a:endCxn id="37900" idx="2"/>
            </p:cNvCxnSpPr>
            <p:nvPr/>
          </p:nvCxnSpPr>
          <p:spPr bwMode="auto">
            <a:xfrm>
              <a:off x="3408" y="1272"/>
              <a:ext cx="1104" cy="912"/>
            </a:xfrm>
            <a:prstGeom prst="straightConnector1">
              <a:avLst/>
            </a:prstGeom>
            <a:grpFill/>
            <a:ln w="9525">
              <a:solidFill>
                <a:schemeClr val="tx1"/>
              </a:solidFill>
              <a:round/>
              <a:headEnd/>
              <a:tailEnd type="triangle" w="med" len="med"/>
            </a:ln>
          </p:spPr>
        </p:cxnSp>
        <p:cxnSp>
          <p:nvCxnSpPr>
            <p:cNvPr id="37917" name="AutoShape 17"/>
            <p:cNvCxnSpPr>
              <a:cxnSpLocks noChangeShapeType="1"/>
              <a:stCxn id="37891" idx="6"/>
              <a:endCxn id="37901" idx="2"/>
            </p:cNvCxnSpPr>
            <p:nvPr/>
          </p:nvCxnSpPr>
          <p:spPr bwMode="auto">
            <a:xfrm>
              <a:off x="3408" y="1272"/>
              <a:ext cx="1152" cy="1296"/>
            </a:xfrm>
            <a:prstGeom prst="straightConnector1">
              <a:avLst/>
            </a:prstGeom>
            <a:grpFill/>
            <a:ln w="9525">
              <a:solidFill>
                <a:schemeClr val="tx1"/>
              </a:solidFill>
              <a:round/>
              <a:headEnd/>
              <a:tailEnd type="triangle" w="med" len="med"/>
            </a:ln>
          </p:spPr>
        </p:cxnSp>
        <p:cxnSp>
          <p:nvCxnSpPr>
            <p:cNvPr id="37918" name="AutoShape 18"/>
            <p:cNvCxnSpPr>
              <a:cxnSpLocks noChangeShapeType="1"/>
              <a:stCxn id="37892" idx="6"/>
              <a:endCxn id="37900" idx="2"/>
            </p:cNvCxnSpPr>
            <p:nvPr/>
          </p:nvCxnSpPr>
          <p:spPr bwMode="auto">
            <a:xfrm>
              <a:off x="3408" y="1704"/>
              <a:ext cx="1104" cy="480"/>
            </a:xfrm>
            <a:prstGeom prst="straightConnector1">
              <a:avLst/>
            </a:prstGeom>
            <a:grpFill/>
            <a:ln w="9525">
              <a:solidFill>
                <a:schemeClr val="tx1"/>
              </a:solidFill>
              <a:round/>
              <a:headEnd/>
              <a:tailEnd type="triangle" w="med" len="med"/>
            </a:ln>
          </p:spPr>
        </p:cxnSp>
        <p:cxnSp>
          <p:nvCxnSpPr>
            <p:cNvPr id="37919" name="AutoShape 19"/>
            <p:cNvCxnSpPr>
              <a:cxnSpLocks noChangeShapeType="1"/>
              <a:stCxn id="37892" idx="6"/>
              <a:endCxn id="37901" idx="2"/>
            </p:cNvCxnSpPr>
            <p:nvPr/>
          </p:nvCxnSpPr>
          <p:spPr bwMode="auto">
            <a:xfrm>
              <a:off x="3408" y="1704"/>
              <a:ext cx="1152" cy="864"/>
            </a:xfrm>
            <a:prstGeom prst="straightConnector1">
              <a:avLst/>
            </a:prstGeom>
            <a:grpFill/>
            <a:ln w="9525">
              <a:solidFill>
                <a:schemeClr val="tx1"/>
              </a:solidFill>
              <a:round/>
              <a:headEnd/>
              <a:tailEnd type="triangle" w="med" len="med"/>
            </a:ln>
          </p:spPr>
        </p:cxnSp>
      </p:grpSp>
      <p:sp>
        <p:nvSpPr>
          <p:cNvPr id="37903" name="Oval 20"/>
          <p:cNvSpPr>
            <a:spLocks noChangeArrowheads="1"/>
          </p:cNvSpPr>
          <p:nvPr/>
        </p:nvSpPr>
        <p:spPr bwMode="auto">
          <a:xfrm>
            <a:off x="7239000" y="51816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nke</a:t>
            </a:r>
          </a:p>
        </p:txBody>
      </p:sp>
      <p:sp>
        <p:nvSpPr>
          <p:cNvPr id="37904" name="Oval 21"/>
          <p:cNvSpPr>
            <a:spLocks noChangeArrowheads="1"/>
          </p:cNvSpPr>
          <p:nvPr/>
        </p:nvSpPr>
        <p:spPr bwMode="auto">
          <a:xfrm>
            <a:off x="7239000" y="44958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win</a:t>
            </a:r>
          </a:p>
        </p:txBody>
      </p:sp>
      <p:sp>
        <p:nvSpPr>
          <p:cNvPr id="37905" name="Oval 22"/>
          <p:cNvSpPr>
            <a:spLocks noChangeArrowheads="1"/>
          </p:cNvSpPr>
          <p:nvPr/>
        </p:nvSpPr>
        <p:spPr bwMode="auto">
          <a:xfrm>
            <a:off x="7239000" y="5867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ked</a:t>
            </a:r>
          </a:p>
        </p:txBody>
      </p:sp>
      <p:grpSp>
        <p:nvGrpSpPr>
          <p:cNvPr id="3" name="Group 23"/>
          <p:cNvGrpSpPr>
            <a:grpSpLocks/>
          </p:cNvGrpSpPr>
          <p:nvPr/>
        </p:nvGrpSpPr>
        <p:grpSpPr bwMode="auto">
          <a:xfrm>
            <a:off x="5486400" y="2705100"/>
            <a:ext cx="1752600" cy="3429000"/>
            <a:chOff x="3456" y="1704"/>
            <a:chExt cx="1104" cy="2160"/>
          </a:xfrm>
          <a:solidFill>
            <a:schemeClr val="accent4">
              <a:lumMod val="60000"/>
              <a:lumOff val="40000"/>
            </a:schemeClr>
          </a:solidFill>
        </p:grpSpPr>
        <p:cxnSp>
          <p:nvCxnSpPr>
            <p:cNvPr id="37912" name="AutoShape 24"/>
            <p:cNvCxnSpPr>
              <a:cxnSpLocks noChangeShapeType="1"/>
              <a:stCxn id="37895" idx="6"/>
              <a:endCxn id="37904" idx="2"/>
            </p:cNvCxnSpPr>
            <p:nvPr/>
          </p:nvCxnSpPr>
          <p:spPr bwMode="auto">
            <a:xfrm>
              <a:off x="3456" y="2952"/>
              <a:ext cx="1104" cy="48"/>
            </a:xfrm>
            <a:prstGeom prst="straightConnector1">
              <a:avLst/>
            </a:prstGeom>
            <a:grpFill/>
            <a:ln w="9525">
              <a:solidFill>
                <a:schemeClr val="tx1"/>
              </a:solidFill>
              <a:round/>
              <a:headEnd/>
              <a:tailEnd type="triangle" w="med" len="med"/>
            </a:ln>
          </p:spPr>
        </p:cxnSp>
        <p:cxnSp>
          <p:nvCxnSpPr>
            <p:cNvPr id="37913" name="AutoShape 25"/>
            <p:cNvCxnSpPr>
              <a:cxnSpLocks noChangeShapeType="1"/>
              <a:stCxn id="37895" idx="6"/>
              <a:endCxn id="37899" idx="2"/>
            </p:cNvCxnSpPr>
            <p:nvPr/>
          </p:nvCxnSpPr>
          <p:spPr bwMode="auto">
            <a:xfrm flipV="1">
              <a:off x="3456" y="1704"/>
              <a:ext cx="1056" cy="1248"/>
            </a:xfrm>
            <a:prstGeom prst="straightConnector1">
              <a:avLst/>
            </a:prstGeom>
            <a:grpFill/>
            <a:ln w="9525">
              <a:solidFill>
                <a:schemeClr val="tx1"/>
              </a:solidFill>
              <a:round/>
              <a:headEnd/>
              <a:tailEnd type="triangle" w="med" len="med"/>
            </a:ln>
          </p:spPr>
        </p:cxnSp>
        <p:cxnSp>
          <p:nvCxnSpPr>
            <p:cNvPr id="37914" name="AutoShape 26"/>
            <p:cNvCxnSpPr>
              <a:cxnSpLocks noChangeShapeType="1"/>
              <a:stCxn id="37895" idx="6"/>
              <a:endCxn id="37903" idx="2"/>
            </p:cNvCxnSpPr>
            <p:nvPr/>
          </p:nvCxnSpPr>
          <p:spPr bwMode="auto">
            <a:xfrm>
              <a:off x="3456" y="2952"/>
              <a:ext cx="1104" cy="480"/>
            </a:xfrm>
            <a:prstGeom prst="straightConnector1">
              <a:avLst/>
            </a:prstGeom>
            <a:grpFill/>
            <a:ln w="9525">
              <a:solidFill>
                <a:schemeClr val="tx1"/>
              </a:solidFill>
              <a:round/>
              <a:headEnd/>
              <a:tailEnd type="triangle" w="med" len="med"/>
            </a:ln>
          </p:spPr>
        </p:cxnSp>
        <p:cxnSp>
          <p:nvCxnSpPr>
            <p:cNvPr id="37915" name="AutoShape 27"/>
            <p:cNvCxnSpPr>
              <a:cxnSpLocks noChangeShapeType="1"/>
              <a:stCxn id="37895" idx="6"/>
              <a:endCxn id="37905" idx="2"/>
            </p:cNvCxnSpPr>
            <p:nvPr/>
          </p:nvCxnSpPr>
          <p:spPr bwMode="auto">
            <a:xfrm>
              <a:off x="3456" y="2952"/>
              <a:ext cx="1104" cy="912"/>
            </a:xfrm>
            <a:prstGeom prst="straightConnector1">
              <a:avLst/>
            </a:prstGeom>
            <a:grpFill/>
            <a:ln w="9525">
              <a:solidFill>
                <a:schemeClr val="tx1"/>
              </a:solidFill>
              <a:round/>
              <a:headEnd/>
              <a:tailEnd type="triangle" w="med" len="med"/>
            </a:ln>
          </p:spPr>
        </p:cxnSp>
      </p:grpSp>
      <p:grpSp>
        <p:nvGrpSpPr>
          <p:cNvPr id="4" name="Group 28"/>
          <p:cNvGrpSpPr>
            <a:grpSpLocks/>
          </p:cNvGrpSpPr>
          <p:nvPr/>
        </p:nvGrpSpPr>
        <p:grpSpPr bwMode="auto">
          <a:xfrm>
            <a:off x="5332413" y="2705100"/>
            <a:ext cx="1984375" cy="3240088"/>
            <a:chOff x="3359" y="1704"/>
            <a:chExt cx="1250" cy="2041"/>
          </a:xfrm>
          <a:solidFill>
            <a:schemeClr val="accent4">
              <a:lumMod val="60000"/>
              <a:lumOff val="40000"/>
            </a:schemeClr>
          </a:solidFill>
        </p:grpSpPr>
        <p:cxnSp>
          <p:nvCxnSpPr>
            <p:cNvPr id="37908" name="AutoShape 29"/>
            <p:cNvCxnSpPr>
              <a:cxnSpLocks noChangeShapeType="1"/>
            </p:cNvCxnSpPr>
            <p:nvPr/>
          </p:nvCxnSpPr>
          <p:spPr bwMode="auto">
            <a:xfrm>
              <a:off x="3359" y="1823"/>
              <a:ext cx="1201" cy="1177"/>
            </a:xfrm>
            <a:prstGeom prst="straightConnector1">
              <a:avLst/>
            </a:prstGeom>
            <a:grpFill/>
            <a:ln w="19050">
              <a:solidFill>
                <a:srgbClr val="FF0000"/>
              </a:solidFill>
              <a:round/>
              <a:headEnd/>
              <a:tailEnd type="triangle" w="med" len="med"/>
            </a:ln>
          </p:spPr>
        </p:cxnSp>
        <p:cxnSp>
          <p:nvCxnSpPr>
            <p:cNvPr id="37909" name="AutoShape 30"/>
            <p:cNvCxnSpPr>
              <a:cxnSpLocks noChangeShapeType="1"/>
            </p:cNvCxnSpPr>
            <p:nvPr/>
          </p:nvCxnSpPr>
          <p:spPr bwMode="auto">
            <a:xfrm>
              <a:off x="3359" y="1823"/>
              <a:ext cx="1201" cy="1609"/>
            </a:xfrm>
            <a:prstGeom prst="straightConnector1">
              <a:avLst/>
            </a:prstGeom>
            <a:grpFill/>
            <a:ln w="19050">
              <a:solidFill>
                <a:srgbClr val="FF0000"/>
              </a:solidFill>
              <a:round/>
              <a:headEnd/>
              <a:tailEnd type="triangle" w="med" len="med"/>
            </a:ln>
          </p:spPr>
        </p:cxnSp>
        <p:cxnSp>
          <p:nvCxnSpPr>
            <p:cNvPr id="37910" name="AutoShape 31"/>
            <p:cNvCxnSpPr>
              <a:cxnSpLocks noChangeShapeType="1"/>
            </p:cNvCxnSpPr>
            <p:nvPr/>
          </p:nvCxnSpPr>
          <p:spPr bwMode="auto">
            <a:xfrm>
              <a:off x="3359" y="1823"/>
              <a:ext cx="1250" cy="1922"/>
            </a:xfrm>
            <a:prstGeom prst="straightConnector1">
              <a:avLst/>
            </a:prstGeom>
            <a:grpFill/>
            <a:ln w="19050">
              <a:solidFill>
                <a:srgbClr val="FF0000"/>
              </a:solidFill>
              <a:round/>
              <a:headEnd/>
              <a:tailEnd type="triangle" w="med" len="med"/>
            </a:ln>
          </p:spPr>
        </p:cxnSp>
        <p:cxnSp>
          <p:nvCxnSpPr>
            <p:cNvPr id="37911" name="AutoShape 32"/>
            <p:cNvCxnSpPr>
              <a:cxnSpLocks noChangeShapeType="1"/>
              <a:stCxn id="37892" idx="5"/>
              <a:endCxn id="37899" idx="2"/>
            </p:cNvCxnSpPr>
            <p:nvPr/>
          </p:nvCxnSpPr>
          <p:spPr bwMode="auto">
            <a:xfrm flipV="1">
              <a:off x="3359" y="1704"/>
              <a:ext cx="1153" cy="119"/>
            </a:xfrm>
            <a:prstGeom prst="straightConnector1">
              <a:avLst/>
            </a:prstGeom>
            <a:grpFill/>
            <a:ln w="19050">
              <a:solidFill>
                <a:srgbClr val="FF0000"/>
              </a:solidFill>
              <a:round/>
              <a:headEnd/>
              <a:tailEnd type="triangle" w="med" len="med"/>
            </a:ln>
          </p:spPr>
        </p:cxnSp>
      </p:grpSp>
    </p:spTree>
    <p:extLst>
      <p:ext uri="{BB962C8B-B14F-4D97-AF65-F5344CB8AC3E}">
        <p14:creationId xmlns:p14="http://schemas.microsoft.com/office/powerpoint/2010/main" val="19577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fontScale="90000"/>
          </a:bodyPr>
          <a:lstStyle/>
          <a:p>
            <a:pPr>
              <a:defRPr/>
            </a:pPr>
            <a:r>
              <a:rPr lang="en-US" dirty="0">
                <a:ea typeface="ＭＳ Ｐゴシック" charset="0"/>
              </a:rPr>
              <a:t>Feature representation </a:t>
            </a:r>
            <a:br>
              <a:rPr lang="en-US" dirty="0">
                <a:ea typeface="ＭＳ Ｐゴシック" charset="0"/>
              </a:rPr>
            </a:br>
            <a:r>
              <a:rPr lang="en-US" dirty="0">
                <a:ea typeface="ＭＳ Ｐゴシック" charset="0"/>
              </a:rPr>
              <a:t>in the neural network</a:t>
            </a:r>
          </a:p>
        </p:txBody>
      </p:sp>
      <p:sp>
        <p:nvSpPr>
          <p:cNvPr id="83971" name="Rectangle 3"/>
          <p:cNvSpPr>
            <a:spLocks noGrp="1" noChangeArrowheads="1"/>
          </p:cNvSpPr>
          <p:nvPr>
            <p:ph type="body" sz="quarter" idx="10"/>
          </p:nvPr>
        </p:nvSpPr>
        <p:spPr/>
        <p:txBody>
          <a:bodyPr/>
          <a:lstStyle/>
          <a:p>
            <a:pPr>
              <a:defRPr/>
            </a:pPr>
            <a:r>
              <a:rPr lang="en-US" dirty="0">
                <a:ea typeface="ＭＳ Ｐゴシック" charset="0"/>
              </a:rPr>
              <a:t>What is the past tense</a:t>
            </a:r>
            <a:br>
              <a:rPr lang="en-US" dirty="0">
                <a:ea typeface="ＭＳ Ｐゴシック" charset="0"/>
              </a:rPr>
            </a:br>
            <a:r>
              <a:rPr lang="en-US" dirty="0">
                <a:ea typeface="ＭＳ Ｐゴシック" charset="0"/>
              </a:rPr>
              <a:t>of sink?</a:t>
            </a:r>
          </a:p>
        </p:txBody>
      </p:sp>
      <p:sp>
        <p:nvSpPr>
          <p:cNvPr id="37891" name="Oval 4"/>
          <p:cNvSpPr>
            <a:spLocks noChangeArrowheads="1"/>
          </p:cNvSpPr>
          <p:nvPr/>
        </p:nvSpPr>
        <p:spPr bwMode="auto">
          <a:xfrm>
            <a:off x="4876800" y="1752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sin</a:t>
            </a:r>
          </a:p>
        </p:txBody>
      </p:sp>
      <p:sp>
        <p:nvSpPr>
          <p:cNvPr id="37892" name="Oval 5"/>
          <p:cNvSpPr>
            <a:spLocks noChangeArrowheads="1"/>
          </p:cNvSpPr>
          <p:nvPr/>
        </p:nvSpPr>
        <p:spPr bwMode="auto">
          <a:xfrm>
            <a:off x="4876800" y="2438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ink</a:t>
            </a:r>
          </a:p>
        </p:txBody>
      </p:sp>
      <p:sp>
        <p:nvSpPr>
          <p:cNvPr id="37893" name="Oval 6"/>
          <p:cNvSpPr>
            <a:spLocks noChangeArrowheads="1"/>
          </p:cNvSpPr>
          <p:nvPr/>
        </p:nvSpPr>
        <p:spPr bwMode="auto">
          <a:xfrm>
            <a:off x="4876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37894" name="Oval 7"/>
          <p:cNvSpPr>
            <a:spLocks noChangeArrowheads="1"/>
          </p:cNvSpPr>
          <p:nvPr/>
        </p:nvSpPr>
        <p:spPr bwMode="auto">
          <a:xfrm>
            <a:off x="4953000" y="5105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nke</a:t>
            </a:r>
          </a:p>
        </p:txBody>
      </p:sp>
      <p:sp>
        <p:nvSpPr>
          <p:cNvPr id="37895" name="Oval 8"/>
          <p:cNvSpPr>
            <a:spLocks noChangeArrowheads="1"/>
          </p:cNvSpPr>
          <p:nvPr/>
        </p:nvSpPr>
        <p:spPr bwMode="auto">
          <a:xfrm>
            <a:off x="4953000" y="4419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37896" name="Oval 9"/>
          <p:cNvSpPr>
            <a:spLocks noChangeArrowheads="1"/>
          </p:cNvSpPr>
          <p:nvPr/>
        </p:nvSpPr>
        <p:spPr bwMode="auto">
          <a:xfrm>
            <a:off x="4953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sp>
        <p:nvSpPr>
          <p:cNvPr id="37897" name="Oval 10"/>
          <p:cNvSpPr>
            <a:spLocks noChangeArrowheads="1"/>
          </p:cNvSpPr>
          <p:nvPr/>
        </p:nvSpPr>
        <p:spPr bwMode="auto">
          <a:xfrm>
            <a:off x="4953000" y="57912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ked</a:t>
            </a:r>
          </a:p>
        </p:txBody>
      </p:sp>
      <p:sp>
        <p:nvSpPr>
          <p:cNvPr id="37898" name="Oval 11"/>
          <p:cNvSpPr>
            <a:spLocks noChangeArrowheads="1"/>
          </p:cNvSpPr>
          <p:nvPr/>
        </p:nvSpPr>
        <p:spPr bwMode="auto">
          <a:xfrm>
            <a:off x="7162800" y="1752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sin</a:t>
            </a:r>
          </a:p>
        </p:txBody>
      </p:sp>
      <p:sp>
        <p:nvSpPr>
          <p:cNvPr id="37899" name="Oval 12"/>
          <p:cNvSpPr>
            <a:spLocks noChangeArrowheads="1"/>
          </p:cNvSpPr>
          <p:nvPr/>
        </p:nvSpPr>
        <p:spPr bwMode="auto">
          <a:xfrm>
            <a:off x="7162800" y="2438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ink</a:t>
            </a:r>
          </a:p>
        </p:txBody>
      </p:sp>
      <p:sp>
        <p:nvSpPr>
          <p:cNvPr id="37900" name="Oval 13"/>
          <p:cNvSpPr>
            <a:spLocks noChangeArrowheads="1"/>
          </p:cNvSpPr>
          <p:nvPr/>
        </p:nvSpPr>
        <p:spPr bwMode="auto">
          <a:xfrm>
            <a:off x="7162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37901" name="Oval 14"/>
          <p:cNvSpPr>
            <a:spLocks noChangeArrowheads="1"/>
          </p:cNvSpPr>
          <p:nvPr/>
        </p:nvSpPr>
        <p:spPr bwMode="auto">
          <a:xfrm>
            <a:off x="7239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sp>
        <p:nvSpPr>
          <p:cNvPr id="37903" name="Oval 20"/>
          <p:cNvSpPr>
            <a:spLocks noChangeArrowheads="1"/>
          </p:cNvSpPr>
          <p:nvPr/>
        </p:nvSpPr>
        <p:spPr bwMode="auto">
          <a:xfrm>
            <a:off x="7239000" y="5181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nke</a:t>
            </a:r>
          </a:p>
        </p:txBody>
      </p:sp>
      <p:sp>
        <p:nvSpPr>
          <p:cNvPr id="37904" name="Oval 21"/>
          <p:cNvSpPr>
            <a:spLocks noChangeArrowheads="1"/>
          </p:cNvSpPr>
          <p:nvPr/>
        </p:nvSpPr>
        <p:spPr bwMode="auto">
          <a:xfrm>
            <a:off x="7239000" y="44958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37905" name="Oval 22"/>
          <p:cNvSpPr>
            <a:spLocks noChangeArrowheads="1"/>
          </p:cNvSpPr>
          <p:nvPr/>
        </p:nvSpPr>
        <p:spPr bwMode="auto">
          <a:xfrm>
            <a:off x="7239000" y="5867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ked</a:t>
            </a:r>
          </a:p>
        </p:txBody>
      </p:sp>
      <p:grpSp>
        <p:nvGrpSpPr>
          <p:cNvPr id="33" name="Group 15"/>
          <p:cNvGrpSpPr>
            <a:grpSpLocks/>
          </p:cNvGrpSpPr>
          <p:nvPr/>
        </p:nvGrpSpPr>
        <p:grpSpPr bwMode="auto">
          <a:xfrm>
            <a:off x="5410200" y="2019300"/>
            <a:ext cx="1828800" cy="2057400"/>
            <a:chOff x="3408" y="1272"/>
            <a:chExt cx="1152" cy="1296"/>
          </a:xfrm>
          <a:solidFill>
            <a:schemeClr val="accent4">
              <a:lumMod val="60000"/>
              <a:lumOff val="40000"/>
            </a:schemeClr>
          </a:solidFill>
        </p:grpSpPr>
        <p:cxnSp>
          <p:nvCxnSpPr>
            <p:cNvPr id="34" name="AutoShape 16"/>
            <p:cNvCxnSpPr>
              <a:cxnSpLocks noChangeShapeType="1"/>
            </p:cNvCxnSpPr>
            <p:nvPr/>
          </p:nvCxnSpPr>
          <p:spPr bwMode="auto">
            <a:xfrm>
              <a:off x="3408" y="1272"/>
              <a:ext cx="1104" cy="912"/>
            </a:xfrm>
            <a:prstGeom prst="straightConnector1">
              <a:avLst/>
            </a:prstGeom>
            <a:grpFill/>
            <a:ln w="9525">
              <a:solidFill>
                <a:schemeClr val="tx1"/>
              </a:solidFill>
              <a:round/>
              <a:headEnd/>
              <a:tailEnd type="triangle" w="med" len="med"/>
            </a:ln>
          </p:spPr>
        </p:cxnSp>
        <p:cxnSp>
          <p:nvCxnSpPr>
            <p:cNvPr id="35" name="AutoShape 17"/>
            <p:cNvCxnSpPr>
              <a:cxnSpLocks noChangeShapeType="1"/>
            </p:cNvCxnSpPr>
            <p:nvPr/>
          </p:nvCxnSpPr>
          <p:spPr bwMode="auto">
            <a:xfrm>
              <a:off x="3408" y="1272"/>
              <a:ext cx="1152" cy="1296"/>
            </a:xfrm>
            <a:prstGeom prst="straightConnector1">
              <a:avLst/>
            </a:prstGeom>
            <a:grpFill/>
            <a:ln w="9525">
              <a:solidFill>
                <a:schemeClr val="tx1"/>
              </a:solidFill>
              <a:round/>
              <a:headEnd/>
              <a:tailEnd type="triangle" w="med" len="med"/>
            </a:ln>
          </p:spPr>
        </p:cxnSp>
        <p:cxnSp>
          <p:nvCxnSpPr>
            <p:cNvPr id="36" name="AutoShape 18"/>
            <p:cNvCxnSpPr>
              <a:cxnSpLocks noChangeShapeType="1"/>
            </p:cNvCxnSpPr>
            <p:nvPr/>
          </p:nvCxnSpPr>
          <p:spPr bwMode="auto">
            <a:xfrm>
              <a:off x="3408" y="1704"/>
              <a:ext cx="1104" cy="480"/>
            </a:xfrm>
            <a:prstGeom prst="straightConnector1">
              <a:avLst/>
            </a:prstGeom>
            <a:grpFill/>
            <a:ln w="9525">
              <a:solidFill>
                <a:schemeClr val="tx1"/>
              </a:solidFill>
              <a:round/>
              <a:headEnd/>
              <a:tailEnd type="triangle" w="med" len="med"/>
            </a:ln>
          </p:spPr>
        </p:cxnSp>
        <p:cxnSp>
          <p:nvCxnSpPr>
            <p:cNvPr id="37" name="AutoShape 19"/>
            <p:cNvCxnSpPr>
              <a:cxnSpLocks noChangeShapeType="1"/>
            </p:cNvCxnSpPr>
            <p:nvPr/>
          </p:nvCxnSpPr>
          <p:spPr bwMode="auto">
            <a:xfrm>
              <a:off x="3408" y="1704"/>
              <a:ext cx="1152" cy="864"/>
            </a:xfrm>
            <a:prstGeom prst="straightConnector1">
              <a:avLst/>
            </a:prstGeom>
            <a:grpFill/>
            <a:ln w="9525">
              <a:solidFill>
                <a:schemeClr val="tx1"/>
              </a:solidFill>
              <a:round/>
              <a:headEnd/>
              <a:tailEnd type="triangle" w="med" len="med"/>
            </a:ln>
          </p:spPr>
        </p:cxnSp>
      </p:grpSp>
      <p:grpSp>
        <p:nvGrpSpPr>
          <p:cNvPr id="38" name="Group 23"/>
          <p:cNvGrpSpPr>
            <a:grpSpLocks/>
          </p:cNvGrpSpPr>
          <p:nvPr/>
        </p:nvGrpSpPr>
        <p:grpSpPr bwMode="auto">
          <a:xfrm>
            <a:off x="5486400" y="2705100"/>
            <a:ext cx="1752600" cy="3429000"/>
            <a:chOff x="3456" y="1704"/>
            <a:chExt cx="1104" cy="2160"/>
          </a:xfrm>
          <a:solidFill>
            <a:schemeClr val="accent4">
              <a:lumMod val="60000"/>
              <a:lumOff val="40000"/>
            </a:schemeClr>
          </a:solidFill>
        </p:grpSpPr>
        <p:cxnSp>
          <p:nvCxnSpPr>
            <p:cNvPr id="39" name="AutoShape 24"/>
            <p:cNvCxnSpPr>
              <a:cxnSpLocks noChangeShapeType="1"/>
            </p:cNvCxnSpPr>
            <p:nvPr/>
          </p:nvCxnSpPr>
          <p:spPr bwMode="auto">
            <a:xfrm>
              <a:off x="3456" y="2952"/>
              <a:ext cx="1104" cy="48"/>
            </a:xfrm>
            <a:prstGeom prst="straightConnector1">
              <a:avLst/>
            </a:prstGeom>
            <a:grpFill/>
            <a:ln w="9525">
              <a:solidFill>
                <a:schemeClr val="tx1"/>
              </a:solidFill>
              <a:round/>
              <a:headEnd/>
              <a:tailEnd type="triangle" w="med" len="med"/>
            </a:ln>
          </p:spPr>
        </p:cxnSp>
        <p:cxnSp>
          <p:nvCxnSpPr>
            <p:cNvPr id="40" name="AutoShape 25"/>
            <p:cNvCxnSpPr>
              <a:cxnSpLocks noChangeShapeType="1"/>
            </p:cNvCxnSpPr>
            <p:nvPr/>
          </p:nvCxnSpPr>
          <p:spPr bwMode="auto">
            <a:xfrm flipV="1">
              <a:off x="3456" y="1704"/>
              <a:ext cx="1056" cy="1248"/>
            </a:xfrm>
            <a:prstGeom prst="straightConnector1">
              <a:avLst/>
            </a:prstGeom>
            <a:grpFill/>
            <a:ln w="9525">
              <a:solidFill>
                <a:schemeClr val="tx1"/>
              </a:solidFill>
              <a:round/>
              <a:headEnd/>
              <a:tailEnd type="triangle" w="med" len="med"/>
            </a:ln>
          </p:spPr>
        </p:cxnSp>
        <p:cxnSp>
          <p:nvCxnSpPr>
            <p:cNvPr id="41" name="AutoShape 26"/>
            <p:cNvCxnSpPr>
              <a:cxnSpLocks noChangeShapeType="1"/>
            </p:cNvCxnSpPr>
            <p:nvPr/>
          </p:nvCxnSpPr>
          <p:spPr bwMode="auto">
            <a:xfrm>
              <a:off x="3456" y="2952"/>
              <a:ext cx="1104" cy="480"/>
            </a:xfrm>
            <a:prstGeom prst="straightConnector1">
              <a:avLst/>
            </a:prstGeom>
            <a:grpFill/>
            <a:ln w="9525">
              <a:solidFill>
                <a:schemeClr val="tx1"/>
              </a:solidFill>
              <a:round/>
              <a:headEnd/>
              <a:tailEnd type="triangle" w="med" len="med"/>
            </a:ln>
          </p:spPr>
        </p:cxnSp>
        <p:cxnSp>
          <p:nvCxnSpPr>
            <p:cNvPr id="42" name="AutoShape 27"/>
            <p:cNvCxnSpPr>
              <a:cxnSpLocks noChangeShapeType="1"/>
            </p:cNvCxnSpPr>
            <p:nvPr/>
          </p:nvCxnSpPr>
          <p:spPr bwMode="auto">
            <a:xfrm>
              <a:off x="3456" y="2952"/>
              <a:ext cx="1104" cy="912"/>
            </a:xfrm>
            <a:prstGeom prst="straightConnector1">
              <a:avLst/>
            </a:prstGeom>
            <a:grpFill/>
            <a:ln w="9525">
              <a:solidFill>
                <a:schemeClr val="tx1"/>
              </a:solidFill>
              <a:round/>
              <a:headEnd/>
              <a:tailEnd type="triangle" w="med" len="med"/>
            </a:ln>
          </p:spPr>
        </p:cxnSp>
      </p:grpSp>
      <p:cxnSp>
        <p:nvCxnSpPr>
          <p:cNvPr id="43" name="AutoShape 28"/>
          <p:cNvCxnSpPr>
            <a:cxnSpLocks noChangeShapeType="1"/>
          </p:cNvCxnSpPr>
          <p:nvPr/>
        </p:nvCxnSpPr>
        <p:spPr bwMode="auto">
          <a:xfrm>
            <a:off x="5332413" y="2894013"/>
            <a:ext cx="1906587" cy="1868487"/>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4" name="AutoShape 29"/>
          <p:cNvCxnSpPr>
            <a:cxnSpLocks noChangeShapeType="1"/>
          </p:cNvCxnSpPr>
          <p:nvPr/>
        </p:nvCxnSpPr>
        <p:spPr bwMode="auto">
          <a:xfrm>
            <a:off x="5332413" y="2894013"/>
            <a:ext cx="1906587" cy="2554287"/>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5" name="AutoShape 30"/>
          <p:cNvCxnSpPr>
            <a:cxnSpLocks noChangeShapeType="1"/>
          </p:cNvCxnSpPr>
          <p:nvPr/>
        </p:nvCxnSpPr>
        <p:spPr bwMode="auto">
          <a:xfrm>
            <a:off x="5332413" y="2894013"/>
            <a:ext cx="1984375" cy="3051175"/>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6" name="AutoShape 31"/>
          <p:cNvCxnSpPr>
            <a:cxnSpLocks noChangeShapeType="1"/>
          </p:cNvCxnSpPr>
          <p:nvPr/>
        </p:nvCxnSpPr>
        <p:spPr bwMode="auto">
          <a:xfrm flipV="1">
            <a:off x="5332413" y="2705100"/>
            <a:ext cx="1830387" cy="18891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91977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fontScale="90000"/>
          </a:bodyPr>
          <a:lstStyle/>
          <a:p>
            <a:pPr>
              <a:defRPr/>
            </a:pPr>
            <a:r>
              <a:rPr lang="en-US" dirty="0">
                <a:ea typeface="ＭＳ Ｐゴシック" charset="0"/>
              </a:rPr>
              <a:t>Feature representation </a:t>
            </a:r>
            <a:br>
              <a:rPr lang="en-US" dirty="0">
                <a:ea typeface="ＭＳ Ｐゴシック" charset="0"/>
              </a:rPr>
            </a:br>
            <a:r>
              <a:rPr lang="en-US" dirty="0">
                <a:ea typeface="ＭＳ Ｐゴシック" charset="0"/>
              </a:rPr>
              <a:t>in the neural network</a:t>
            </a:r>
          </a:p>
        </p:txBody>
      </p:sp>
      <p:sp>
        <p:nvSpPr>
          <p:cNvPr id="84995" name="Rectangle 3"/>
          <p:cNvSpPr>
            <a:spLocks noGrp="1" noChangeArrowheads="1"/>
          </p:cNvSpPr>
          <p:nvPr>
            <p:ph type="body" sz="quarter" idx="10"/>
          </p:nvPr>
        </p:nvSpPr>
        <p:spPr/>
        <p:txBody>
          <a:bodyPr/>
          <a:lstStyle/>
          <a:p>
            <a:pPr eaLnBrk="1" hangingPunct="1">
              <a:defRPr/>
            </a:pPr>
            <a:r>
              <a:rPr lang="en-US" dirty="0">
                <a:ea typeface="ＭＳ Ｐゴシック" charset="0"/>
              </a:rPr>
              <a:t>What is the past tense</a:t>
            </a:r>
            <a:br>
              <a:rPr lang="en-US" dirty="0">
                <a:ea typeface="ＭＳ Ｐゴシック" charset="0"/>
              </a:rPr>
            </a:br>
            <a:r>
              <a:rPr lang="en-US" dirty="0">
                <a:ea typeface="ＭＳ Ｐゴシック" charset="0"/>
              </a:rPr>
              <a:t>of sink?</a:t>
            </a:r>
          </a:p>
          <a:p>
            <a:pPr eaLnBrk="1" hangingPunct="1">
              <a:defRPr/>
            </a:pPr>
            <a:r>
              <a:rPr lang="en-US" dirty="0">
                <a:ea typeface="ＭＳ Ｐゴシック" charset="0"/>
              </a:rPr>
              <a:t>This still works, but </a:t>
            </a:r>
            <a:br>
              <a:rPr lang="en-US" dirty="0">
                <a:ea typeface="ＭＳ Ｐゴシック" charset="0"/>
              </a:rPr>
            </a:br>
            <a:r>
              <a:rPr lang="en-US" dirty="0">
                <a:ea typeface="ＭＳ Ｐゴシック" charset="0"/>
              </a:rPr>
              <a:t>suppose we also learn</a:t>
            </a:r>
          </a:p>
        </p:txBody>
      </p:sp>
      <p:sp>
        <p:nvSpPr>
          <p:cNvPr id="116" name="Oval 4"/>
          <p:cNvSpPr>
            <a:spLocks noChangeArrowheads="1"/>
          </p:cNvSpPr>
          <p:nvPr/>
        </p:nvSpPr>
        <p:spPr bwMode="auto">
          <a:xfrm>
            <a:off x="4876800" y="17526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sin</a:t>
            </a:r>
          </a:p>
        </p:txBody>
      </p:sp>
      <p:sp>
        <p:nvSpPr>
          <p:cNvPr id="117" name="Oval 5"/>
          <p:cNvSpPr>
            <a:spLocks noChangeArrowheads="1"/>
          </p:cNvSpPr>
          <p:nvPr/>
        </p:nvSpPr>
        <p:spPr bwMode="auto">
          <a:xfrm>
            <a:off x="4876800" y="2438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ink</a:t>
            </a:r>
          </a:p>
        </p:txBody>
      </p:sp>
      <p:sp>
        <p:nvSpPr>
          <p:cNvPr id="118" name="Oval 6"/>
          <p:cNvSpPr>
            <a:spLocks noChangeArrowheads="1"/>
          </p:cNvSpPr>
          <p:nvPr/>
        </p:nvSpPr>
        <p:spPr bwMode="auto">
          <a:xfrm>
            <a:off x="4876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119" name="Oval 7"/>
          <p:cNvSpPr>
            <a:spLocks noChangeArrowheads="1"/>
          </p:cNvSpPr>
          <p:nvPr/>
        </p:nvSpPr>
        <p:spPr bwMode="auto">
          <a:xfrm>
            <a:off x="4953000" y="5105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nke</a:t>
            </a:r>
          </a:p>
        </p:txBody>
      </p:sp>
      <p:sp>
        <p:nvSpPr>
          <p:cNvPr id="120" name="Oval 8"/>
          <p:cNvSpPr>
            <a:spLocks noChangeArrowheads="1"/>
          </p:cNvSpPr>
          <p:nvPr/>
        </p:nvSpPr>
        <p:spPr bwMode="auto">
          <a:xfrm>
            <a:off x="4953000" y="4419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121" name="Oval 9"/>
          <p:cNvSpPr>
            <a:spLocks noChangeArrowheads="1"/>
          </p:cNvSpPr>
          <p:nvPr/>
        </p:nvSpPr>
        <p:spPr bwMode="auto">
          <a:xfrm>
            <a:off x="4953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sp>
        <p:nvSpPr>
          <p:cNvPr id="122" name="Oval 10"/>
          <p:cNvSpPr>
            <a:spLocks noChangeArrowheads="1"/>
          </p:cNvSpPr>
          <p:nvPr/>
        </p:nvSpPr>
        <p:spPr bwMode="auto">
          <a:xfrm>
            <a:off x="4953000" y="57912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ked</a:t>
            </a:r>
          </a:p>
        </p:txBody>
      </p:sp>
      <p:sp>
        <p:nvSpPr>
          <p:cNvPr id="123" name="Oval 11"/>
          <p:cNvSpPr>
            <a:spLocks noChangeArrowheads="1"/>
          </p:cNvSpPr>
          <p:nvPr/>
        </p:nvSpPr>
        <p:spPr bwMode="auto">
          <a:xfrm>
            <a:off x="7162800" y="1752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sin</a:t>
            </a:r>
          </a:p>
        </p:txBody>
      </p:sp>
      <p:sp>
        <p:nvSpPr>
          <p:cNvPr id="124" name="Oval 12"/>
          <p:cNvSpPr>
            <a:spLocks noChangeArrowheads="1"/>
          </p:cNvSpPr>
          <p:nvPr/>
        </p:nvSpPr>
        <p:spPr bwMode="auto">
          <a:xfrm>
            <a:off x="7162800" y="2438400"/>
            <a:ext cx="533400" cy="533400"/>
          </a:xfrm>
          <a:prstGeom prst="ellipse">
            <a:avLst/>
          </a:prstGeom>
          <a:solidFill>
            <a:schemeClr val="accent4">
              <a:lumMod val="20000"/>
              <a:lumOff val="80000"/>
            </a:schemeClr>
          </a:solidFill>
          <a:ln w="9525">
            <a:solidFill>
              <a:schemeClr val="tx1"/>
            </a:solidFill>
            <a:round/>
            <a:headEnd/>
            <a:tailEnd/>
          </a:ln>
        </p:spPr>
        <p:txBody>
          <a:bodyPr wrap="none" anchor="ctr"/>
          <a:lstStyle/>
          <a:p>
            <a:pPr algn="ctr"/>
            <a:r>
              <a:rPr lang="en-US">
                <a:solidFill>
                  <a:srgbClr val="000000"/>
                </a:solidFill>
              </a:rPr>
              <a:t>ink</a:t>
            </a:r>
          </a:p>
        </p:txBody>
      </p:sp>
      <p:sp>
        <p:nvSpPr>
          <p:cNvPr id="125" name="Oval 13"/>
          <p:cNvSpPr>
            <a:spLocks noChangeArrowheads="1"/>
          </p:cNvSpPr>
          <p:nvPr/>
        </p:nvSpPr>
        <p:spPr bwMode="auto">
          <a:xfrm>
            <a:off x="7162800" y="3200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san</a:t>
            </a:r>
          </a:p>
        </p:txBody>
      </p:sp>
      <p:sp>
        <p:nvSpPr>
          <p:cNvPr id="126" name="Oval 14"/>
          <p:cNvSpPr>
            <a:spLocks noChangeArrowheads="1"/>
          </p:cNvSpPr>
          <p:nvPr/>
        </p:nvSpPr>
        <p:spPr bwMode="auto">
          <a:xfrm>
            <a:off x="7239000" y="38100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ank</a:t>
            </a:r>
          </a:p>
        </p:txBody>
      </p:sp>
      <p:sp>
        <p:nvSpPr>
          <p:cNvPr id="127" name="Oval 20"/>
          <p:cNvSpPr>
            <a:spLocks noChangeArrowheads="1"/>
          </p:cNvSpPr>
          <p:nvPr/>
        </p:nvSpPr>
        <p:spPr bwMode="auto">
          <a:xfrm>
            <a:off x="7239000" y="5181600"/>
            <a:ext cx="533400" cy="533400"/>
          </a:xfrm>
          <a:prstGeom prst="ellipse">
            <a:avLst/>
          </a:prstGeom>
          <a:solidFill>
            <a:schemeClr val="accent4">
              <a:lumMod val="20000"/>
              <a:lumOff val="80000"/>
            </a:schemeClr>
          </a:solidFill>
          <a:ln w="9525">
            <a:solidFill>
              <a:schemeClr val="tx1"/>
            </a:solidFill>
            <a:round/>
            <a:headEnd/>
            <a:tailEnd/>
          </a:ln>
        </p:spPr>
        <p:txBody>
          <a:bodyPr wrap="none" anchor="ctr"/>
          <a:lstStyle/>
          <a:p>
            <a:pPr algn="ctr"/>
            <a:r>
              <a:rPr lang="en-US">
                <a:solidFill>
                  <a:srgbClr val="000000"/>
                </a:solidFill>
              </a:rPr>
              <a:t>nke</a:t>
            </a:r>
          </a:p>
        </p:txBody>
      </p:sp>
      <p:sp>
        <p:nvSpPr>
          <p:cNvPr id="128" name="Oval 21"/>
          <p:cNvSpPr>
            <a:spLocks noChangeArrowheads="1"/>
          </p:cNvSpPr>
          <p:nvPr/>
        </p:nvSpPr>
        <p:spPr bwMode="auto">
          <a:xfrm>
            <a:off x="7239000" y="4495800"/>
            <a:ext cx="533400" cy="533400"/>
          </a:xfrm>
          <a:prstGeom prst="ellipse">
            <a:avLst/>
          </a:prstGeom>
          <a:solidFill>
            <a:schemeClr val="accent4">
              <a:lumMod val="20000"/>
              <a:lumOff val="8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129" name="Oval 22"/>
          <p:cNvSpPr>
            <a:spLocks noChangeArrowheads="1"/>
          </p:cNvSpPr>
          <p:nvPr/>
        </p:nvSpPr>
        <p:spPr bwMode="auto">
          <a:xfrm>
            <a:off x="7239000" y="5867400"/>
            <a:ext cx="533400" cy="533400"/>
          </a:xfrm>
          <a:prstGeom prst="ellipse">
            <a:avLst/>
          </a:prstGeom>
          <a:solidFill>
            <a:schemeClr val="accent4">
              <a:lumMod val="20000"/>
              <a:lumOff val="80000"/>
            </a:schemeClr>
          </a:solidFill>
          <a:ln w="9525">
            <a:solidFill>
              <a:schemeClr val="tx1"/>
            </a:solidFill>
            <a:round/>
            <a:headEnd/>
            <a:tailEnd/>
          </a:ln>
        </p:spPr>
        <p:txBody>
          <a:bodyPr wrap="none" anchor="ctr"/>
          <a:lstStyle/>
          <a:p>
            <a:pPr algn="ctr"/>
            <a:r>
              <a:rPr lang="en-US">
                <a:solidFill>
                  <a:srgbClr val="000000"/>
                </a:solidFill>
              </a:rPr>
              <a:t>ked</a:t>
            </a:r>
          </a:p>
        </p:txBody>
      </p:sp>
      <p:cxnSp>
        <p:nvCxnSpPr>
          <p:cNvPr id="131" name="AutoShape 16"/>
          <p:cNvCxnSpPr>
            <a:cxnSpLocks noChangeShapeType="1"/>
          </p:cNvCxnSpPr>
          <p:nvPr/>
        </p:nvCxnSpPr>
        <p:spPr bwMode="auto">
          <a:xfrm>
            <a:off x="5410200" y="2019300"/>
            <a:ext cx="1752600" cy="1447800"/>
          </a:xfrm>
          <a:prstGeom prst="straightConnector1">
            <a:avLst/>
          </a:prstGeom>
          <a:solidFill>
            <a:schemeClr val="accent4">
              <a:lumMod val="60000"/>
              <a:lumOff val="40000"/>
            </a:schemeClr>
          </a:solidFill>
          <a:ln w="19050">
            <a:solidFill>
              <a:srgbClr val="008000"/>
            </a:solidFill>
            <a:round/>
            <a:headEnd/>
            <a:tailEnd type="triangle" w="med" len="med"/>
          </a:ln>
        </p:spPr>
      </p:cxnSp>
      <p:cxnSp>
        <p:nvCxnSpPr>
          <p:cNvPr id="132" name="AutoShape 17"/>
          <p:cNvCxnSpPr>
            <a:cxnSpLocks noChangeShapeType="1"/>
          </p:cNvCxnSpPr>
          <p:nvPr/>
        </p:nvCxnSpPr>
        <p:spPr bwMode="auto">
          <a:xfrm>
            <a:off x="5410200" y="2019300"/>
            <a:ext cx="1828800" cy="2057400"/>
          </a:xfrm>
          <a:prstGeom prst="straightConnector1">
            <a:avLst/>
          </a:prstGeom>
          <a:solidFill>
            <a:schemeClr val="accent4">
              <a:lumMod val="60000"/>
              <a:lumOff val="40000"/>
            </a:schemeClr>
          </a:solidFill>
          <a:ln w="19050">
            <a:solidFill>
              <a:srgbClr val="008000"/>
            </a:solidFill>
            <a:round/>
            <a:headEnd/>
            <a:tailEnd type="triangle" w="med" len="med"/>
          </a:ln>
        </p:spPr>
      </p:cxnSp>
      <p:cxnSp>
        <p:nvCxnSpPr>
          <p:cNvPr id="133" name="AutoShape 18"/>
          <p:cNvCxnSpPr>
            <a:cxnSpLocks noChangeShapeType="1"/>
          </p:cNvCxnSpPr>
          <p:nvPr/>
        </p:nvCxnSpPr>
        <p:spPr bwMode="auto">
          <a:xfrm>
            <a:off x="5410200" y="2705100"/>
            <a:ext cx="1752600" cy="762000"/>
          </a:xfrm>
          <a:prstGeom prst="straightConnector1">
            <a:avLst/>
          </a:prstGeom>
          <a:solidFill>
            <a:schemeClr val="accent4">
              <a:lumMod val="60000"/>
              <a:lumOff val="40000"/>
            </a:schemeClr>
          </a:solidFill>
          <a:ln w="19050">
            <a:solidFill>
              <a:srgbClr val="008000"/>
            </a:solidFill>
            <a:round/>
            <a:headEnd/>
            <a:tailEnd type="triangle" w="med" len="med"/>
          </a:ln>
        </p:spPr>
      </p:cxnSp>
      <p:cxnSp>
        <p:nvCxnSpPr>
          <p:cNvPr id="134" name="AutoShape 19"/>
          <p:cNvCxnSpPr>
            <a:cxnSpLocks noChangeShapeType="1"/>
          </p:cNvCxnSpPr>
          <p:nvPr/>
        </p:nvCxnSpPr>
        <p:spPr bwMode="auto">
          <a:xfrm>
            <a:off x="5410200" y="2705100"/>
            <a:ext cx="1828800" cy="1371600"/>
          </a:xfrm>
          <a:prstGeom prst="straightConnector1">
            <a:avLst/>
          </a:prstGeom>
          <a:solidFill>
            <a:schemeClr val="accent4">
              <a:lumMod val="60000"/>
              <a:lumOff val="40000"/>
            </a:schemeClr>
          </a:solidFill>
          <a:ln w="19050">
            <a:solidFill>
              <a:srgbClr val="008000"/>
            </a:solidFill>
            <a:round/>
            <a:headEnd/>
            <a:tailEnd type="triangle" w="med" len="med"/>
          </a:ln>
        </p:spPr>
      </p:cxnSp>
      <p:grpSp>
        <p:nvGrpSpPr>
          <p:cNvPr id="135" name="Group 23"/>
          <p:cNvGrpSpPr>
            <a:grpSpLocks/>
          </p:cNvGrpSpPr>
          <p:nvPr/>
        </p:nvGrpSpPr>
        <p:grpSpPr bwMode="auto">
          <a:xfrm>
            <a:off x="5486400" y="2705100"/>
            <a:ext cx="1752600" cy="3429000"/>
            <a:chOff x="3456" y="1704"/>
            <a:chExt cx="1104" cy="2160"/>
          </a:xfrm>
          <a:solidFill>
            <a:schemeClr val="accent4">
              <a:lumMod val="60000"/>
              <a:lumOff val="40000"/>
            </a:schemeClr>
          </a:solidFill>
        </p:grpSpPr>
        <p:cxnSp>
          <p:nvCxnSpPr>
            <p:cNvPr id="136" name="AutoShape 24"/>
            <p:cNvCxnSpPr>
              <a:cxnSpLocks noChangeShapeType="1"/>
            </p:cNvCxnSpPr>
            <p:nvPr/>
          </p:nvCxnSpPr>
          <p:spPr bwMode="auto">
            <a:xfrm>
              <a:off x="3456" y="2952"/>
              <a:ext cx="1104" cy="48"/>
            </a:xfrm>
            <a:prstGeom prst="straightConnector1">
              <a:avLst/>
            </a:prstGeom>
            <a:grpFill/>
            <a:ln w="9525">
              <a:solidFill>
                <a:schemeClr val="tx1"/>
              </a:solidFill>
              <a:round/>
              <a:headEnd/>
              <a:tailEnd type="triangle" w="med" len="med"/>
            </a:ln>
          </p:spPr>
        </p:cxnSp>
        <p:cxnSp>
          <p:nvCxnSpPr>
            <p:cNvPr id="137" name="AutoShape 25"/>
            <p:cNvCxnSpPr>
              <a:cxnSpLocks noChangeShapeType="1"/>
            </p:cNvCxnSpPr>
            <p:nvPr/>
          </p:nvCxnSpPr>
          <p:spPr bwMode="auto">
            <a:xfrm flipV="1">
              <a:off x="3456" y="1704"/>
              <a:ext cx="1056" cy="1248"/>
            </a:xfrm>
            <a:prstGeom prst="straightConnector1">
              <a:avLst/>
            </a:prstGeom>
            <a:grpFill/>
            <a:ln w="9525">
              <a:solidFill>
                <a:schemeClr val="tx1"/>
              </a:solidFill>
              <a:round/>
              <a:headEnd/>
              <a:tailEnd type="triangle" w="med" len="med"/>
            </a:ln>
          </p:spPr>
        </p:cxnSp>
        <p:cxnSp>
          <p:nvCxnSpPr>
            <p:cNvPr id="138" name="AutoShape 26"/>
            <p:cNvCxnSpPr>
              <a:cxnSpLocks noChangeShapeType="1"/>
            </p:cNvCxnSpPr>
            <p:nvPr/>
          </p:nvCxnSpPr>
          <p:spPr bwMode="auto">
            <a:xfrm>
              <a:off x="3456" y="2952"/>
              <a:ext cx="1104" cy="480"/>
            </a:xfrm>
            <a:prstGeom prst="straightConnector1">
              <a:avLst/>
            </a:prstGeom>
            <a:grpFill/>
            <a:ln w="9525">
              <a:solidFill>
                <a:schemeClr val="tx1"/>
              </a:solidFill>
              <a:round/>
              <a:headEnd/>
              <a:tailEnd type="triangle" w="med" len="med"/>
            </a:ln>
          </p:spPr>
        </p:cxnSp>
        <p:cxnSp>
          <p:nvCxnSpPr>
            <p:cNvPr id="139" name="AutoShape 27"/>
            <p:cNvCxnSpPr>
              <a:cxnSpLocks noChangeShapeType="1"/>
            </p:cNvCxnSpPr>
            <p:nvPr/>
          </p:nvCxnSpPr>
          <p:spPr bwMode="auto">
            <a:xfrm>
              <a:off x="3456" y="2952"/>
              <a:ext cx="1104" cy="912"/>
            </a:xfrm>
            <a:prstGeom prst="straightConnector1">
              <a:avLst/>
            </a:prstGeom>
            <a:grpFill/>
            <a:ln w="9525">
              <a:solidFill>
                <a:schemeClr val="tx1"/>
              </a:solidFill>
              <a:round/>
              <a:headEnd/>
              <a:tailEnd type="triangle" w="med" len="med"/>
            </a:ln>
          </p:spPr>
        </p:cxnSp>
      </p:grpSp>
      <p:cxnSp>
        <p:nvCxnSpPr>
          <p:cNvPr id="140" name="AutoShape 28"/>
          <p:cNvCxnSpPr>
            <a:cxnSpLocks noChangeShapeType="1"/>
          </p:cNvCxnSpPr>
          <p:nvPr/>
        </p:nvCxnSpPr>
        <p:spPr bwMode="auto">
          <a:xfrm>
            <a:off x="5332413" y="2894013"/>
            <a:ext cx="1906587" cy="1868487"/>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1" name="AutoShape 29"/>
          <p:cNvCxnSpPr>
            <a:cxnSpLocks noChangeShapeType="1"/>
          </p:cNvCxnSpPr>
          <p:nvPr/>
        </p:nvCxnSpPr>
        <p:spPr bwMode="auto">
          <a:xfrm>
            <a:off x="5332413" y="2894013"/>
            <a:ext cx="1906587" cy="2554287"/>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2" name="AutoShape 30"/>
          <p:cNvCxnSpPr>
            <a:cxnSpLocks noChangeShapeType="1"/>
          </p:cNvCxnSpPr>
          <p:nvPr/>
        </p:nvCxnSpPr>
        <p:spPr bwMode="auto">
          <a:xfrm>
            <a:off x="5332413" y="2894013"/>
            <a:ext cx="1984375" cy="3051175"/>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3" name="AutoShape 31"/>
          <p:cNvCxnSpPr>
            <a:cxnSpLocks noChangeShapeType="1"/>
          </p:cNvCxnSpPr>
          <p:nvPr/>
        </p:nvCxnSpPr>
        <p:spPr bwMode="auto">
          <a:xfrm flipV="1">
            <a:off x="5332413" y="2705100"/>
            <a:ext cx="1830387" cy="18891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81670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fontScale="90000"/>
          </a:bodyPr>
          <a:lstStyle/>
          <a:p>
            <a:pPr>
              <a:defRPr/>
            </a:pPr>
            <a:r>
              <a:rPr lang="en-US" dirty="0">
                <a:ea typeface="ＭＳ Ｐゴシック" charset="0"/>
              </a:rPr>
              <a:t>Feature representation </a:t>
            </a:r>
            <a:br>
              <a:rPr lang="en-US" dirty="0">
                <a:ea typeface="ＭＳ Ｐゴシック" charset="0"/>
              </a:rPr>
            </a:br>
            <a:r>
              <a:rPr lang="en-US" dirty="0">
                <a:ea typeface="ＭＳ Ｐゴシック" charset="0"/>
              </a:rPr>
              <a:t>in the neural network</a:t>
            </a:r>
          </a:p>
        </p:txBody>
      </p:sp>
      <p:sp>
        <p:nvSpPr>
          <p:cNvPr id="49" name="Rectangle 3"/>
          <p:cNvSpPr>
            <a:spLocks noGrp="1" noChangeArrowheads="1"/>
          </p:cNvSpPr>
          <p:nvPr>
            <p:ph type="body" sz="quarter" idx="10"/>
          </p:nvPr>
        </p:nvSpPr>
        <p:spPr/>
        <p:txBody>
          <a:bodyPr/>
          <a:lstStyle/>
          <a:p>
            <a:pPr eaLnBrk="1" hangingPunct="1">
              <a:defRPr/>
            </a:pPr>
            <a:r>
              <a:rPr lang="en-US" dirty="0">
                <a:ea typeface="ＭＳ Ｐゴシック" charset="0"/>
              </a:rPr>
              <a:t>What is the past tense </a:t>
            </a:r>
            <a:br>
              <a:rPr lang="en-US" dirty="0">
                <a:ea typeface="ＭＳ Ｐゴシック" charset="0"/>
              </a:rPr>
            </a:br>
            <a:r>
              <a:rPr lang="en-US" dirty="0">
                <a:ea typeface="ＭＳ Ｐゴシック" charset="0"/>
              </a:rPr>
              <a:t>of sink?</a:t>
            </a:r>
          </a:p>
          <a:p>
            <a:pPr eaLnBrk="1" hangingPunct="1">
              <a:defRPr/>
            </a:pPr>
            <a:r>
              <a:rPr lang="en-US" dirty="0">
                <a:ea typeface="ＭＳ Ｐゴシック" charset="0"/>
              </a:rPr>
              <a:t>This still works, but </a:t>
            </a:r>
            <a:br>
              <a:rPr lang="en-US" dirty="0">
                <a:ea typeface="ＭＳ Ｐゴシック" charset="0"/>
              </a:rPr>
            </a:br>
            <a:r>
              <a:rPr lang="en-US" dirty="0">
                <a:ea typeface="ＭＳ Ｐゴシック" charset="0"/>
              </a:rPr>
              <a:t>suppose we also learn</a:t>
            </a:r>
          </a:p>
          <a:p>
            <a:pPr lvl="1">
              <a:defRPr/>
            </a:pPr>
            <a:r>
              <a:rPr lang="en-US" dirty="0">
                <a:ea typeface="ＭＳ Ｐゴシック" charset="0"/>
              </a:rPr>
              <a:t>blink-blinked</a:t>
            </a:r>
          </a:p>
        </p:txBody>
      </p:sp>
      <p:sp>
        <p:nvSpPr>
          <p:cNvPr id="37891" name="Oval 4"/>
          <p:cNvSpPr>
            <a:spLocks noChangeArrowheads="1"/>
          </p:cNvSpPr>
          <p:nvPr/>
        </p:nvSpPr>
        <p:spPr bwMode="auto">
          <a:xfrm>
            <a:off x="4876800" y="1752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sin</a:t>
            </a:r>
          </a:p>
        </p:txBody>
      </p:sp>
      <p:sp>
        <p:nvSpPr>
          <p:cNvPr id="37892" name="Oval 5"/>
          <p:cNvSpPr>
            <a:spLocks noChangeArrowheads="1"/>
          </p:cNvSpPr>
          <p:nvPr/>
        </p:nvSpPr>
        <p:spPr bwMode="auto">
          <a:xfrm>
            <a:off x="4876800" y="2438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ink</a:t>
            </a:r>
          </a:p>
        </p:txBody>
      </p:sp>
      <p:sp>
        <p:nvSpPr>
          <p:cNvPr id="37893" name="Oval 6"/>
          <p:cNvSpPr>
            <a:spLocks noChangeArrowheads="1"/>
          </p:cNvSpPr>
          <p:nvPr/>
        </p:nvSpPr>
        <p:spPr bwMode="auto">
          <a:xfrm>
            <a:off x="4876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37894" name="Oval 7"/>
          <p:cNvSpPr>
            <a:spLocks noChangeArrowheads="1"/>
          </p:cNvSpPr>
          <p:nvPr/>
        </p:nvSpPr>
        <p:spPr bwMode="auto">
          <a:xfrm>
            <a:off x="4953000" y="5105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nke</a:t>
            </a:r>
          </a:p>
        </p:txBody>
      </p:sp>
      <p:sp>
        <p:nvSpPr>
          <p:cNvPr id="37895" name="Oval 8"/>
          <p:cNvSpPr>
            <a:spLocks noChangeArrowheads="1"/>
          </p:cNvSpPr>
          <p:nvPr/>
        </p:nvSpPr>
        <p:spPr bwMode="auto">
          <a:xfrm>
            <a:off x="4953000" y="4419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37896" name="Oval 9"/>
          <p:cNvSpPr>
            <a:spLocks noChangeArrowheads="1"/>
          </p:cNvSpPr>
          <p:nvPr/>
        </p:nvSpPr>
        <p:spPr bwMode="auto">
          <a:xfrm>
            <a:off x="4953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sp>
        <p:nvSpPr>
          <p:cNvPr id="37897" name="Oval 10"/>
          <p:cNvSpPr>
            <a:spLocks noChangeArrowheads="1"/>
          </p:cNvSpPr>
          <p:nvPr/>
        </p:nvSpPr>
        <p:spPr bwMode="auto">
          <a:xfrm>
            <a:off x="4953000" y="57912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ked</a:t>
            </a:r>
          </a:p>
        </p:txBody>
      </p:sp>
      <p:sp>
        <p:nvSpPr>
          <p:cNvPr id="37898" name="Oval 11"/>
          <p:cNvSpPr>
            <a:spLocks noChangeArrowheads="1"/>
          </p:cNvSpPr>
          <p:nvPr/>
        </p:nvSpPr>
        <p:spPr bwMode="auto">
          <a:xfrm>
            <a:off x="7162800" y="1752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sin</a:t>
            </a:r>
          </a:p>
        </p:txBody>
      </p:sp>
      <p:sp>
        <p:nvSpPr>
          <p:cNvPr id="37899" name="Oval 12"/>
          <p:cNvSpPr>
            <a:spLocks noChangeArrowheads="1"/>
          </p:cNvSpPr>
          <p:nvPr/>
        </p:nvSpPr>
        <p:spPr bwMode="auto">
          <a:xfrm>
            <a:off x="7162800" y="2438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ink</a:t>
            </a:r>
          </a:p>
        </p:txBody>
      </p:sp>
      <p:sp>
        <p:nvSpPr>
          <p:cNvPr id="37900" name="Oval 13"/>
          <p:cNvSpPr>
            <a:spLocks noChangeArrowheads="1"/>
          </p:cNvSpPr>
          <p:nvPr/>
        </p:nvSpPr>
        <p:spPr bwMode="auto">
          <a:xfrm>
            <a:off x="7162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37901" name="Oval 14"/>
          <p:cNvSpPr>
            <a:spLocks noChangeArrowheads="1"/>
          </p:cNvSpPr>
          <p:nvPr/>
        </p:nvSpPr>
        <p:spPr bwMode="auto">
          <a:xfrm>
            <a:off x="7239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sp>
        <p:nvSpPr>
          <p:cNvPr id="37903" name="Oval 20"/>
          <p:cNvSpPr>
            <a:spLocks noChangeArrowheads="1"/>
          </p:cNvSpPr>
          <p:nvPr/>
        </p:nvSpPr>
        <p:spPr bwMode="auto">
          <a:xfrm>
            <a:off x="7239000" y="51816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nke</a:t>
            </a:r>
          </a:p>
        </p:txBody>
      </p:sp>
      <p:sp>
        <p:nvSpPr>
          <p:cNvPr id="37904" name="Oval 21"/>
          <p:cNvSpPr>
            <a:spLocks noChangeArrowheads="1"/>
          </p:cNvSpPr>
          <p:nvPr/>
        </p:nvSpPr>
        <p:spPr bwMode="auto">
          <a:xfrm>
            <a:off x="7239000" y="44958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37905" name="Oval 22"/>
          <p:cNvSpPr>
            <a:spLocks noChangeArrowheads="1"/>
          </p:cNvSpPr>
          <p:nvPr/>
        </p:nvSpPr>
        <p:spPr bwMode="auto">
          <a:xfrm>
            <a:off x="7239000" y="5867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ked</a:t>
            </a:r>
          </a:p>
        </p:txBody>
      </p:sp>
      <p:grpSp>
        <p:nvGrpSpPr>
          <p:cNvPr id="33" name="Group 15"/>
          <p:cNvGrpSpPr>
            <a:grpSpLocks/>
          </p:cNvGrpSpPr>
          <p:nvPr/>
        </p:nvGrpSpPr>
        <p:grpSpPr bwMode="auto">
          <a:xfrm>
            <a:off x="5410200" y="2019300"/>
            <a:ext cx="1828800" cy="2057400"/>
            <a:chOff x="3408" y="1272"/>
            <a:chExt cx="1152" cy="1296"/>
          </a:xfrm>
          <a:solidFill>
            <a:schemeClr val="accent4">
              <a:lumMod val="60000"/>
              <a:lumOff val="40000"/>
            </a:schemeClr>
          </a:solidFill>
        </p:grpSpPr>
        <p:cxnSp>
          <p:nvCxnSpPr>
            <p:cNvPr id="34" name="AutoShape 16"/>
            <p:cNvCxnSpPr>
              <a:cxnSpLocks noChangeShapeType="1"/>
            </p:cNvCxnSpPr>
            <p:nvPr/>
          </p:nvCxnSpPr>
          <p:spPr bwMode="auto">
            <a:xfrm>
              <a:off x="3408" y="1272"/>
              <a:ext cx="1104" cy="912"/>
            </a:xfrm>
            <a:prstGeom prst="straightConnector1">
              <a:avLst/>
            </a:prstGeom>
            <a:grpFill/>
            <a:ln w="9525">
              <a:solidFill>
                <a:schemeClr val="tx1"/>
              </a:solidFill>
              <a:round/>
              <a:headEnd/>
              <a:tailEnd type="triangle" w="med" len="med"/>
            </a:ln>
          </p:spPr>
        </p:cxnSp>
        <p:cxnSp>
          <p:nvCxnSpPr>
            <p:cNvPr id="35" name="AutoShape 17"/>
            <p:cNvCxnSpPr>
              <a:cxnSpLocks noChangeShapeType="1"/>
            </p:cNvCxnSpPr>
            <p:nvPr/>
          </p:nvCxnSpPr>
          <p:spPr bwMode="auto">
            <a:xfrm>
              <a:off x="3408" y="1272"/>
              <a:ext cx="1152" cy="1296"/>
            </a:xfrm>
            <a:prstGeom prst="straightConnector1">
              <a:avLst/>
            </a:prstGeom>
            <a:grpFill/>
            <a:ln w="9525">
              <a:solidFill>
                <a:schemeClr val="tx1"/>
              </a:solidFill>
              <a:round/>
              <a:headEnd/>
              <a:tailEnd type="triangle" w="med" len="med"/>
            </a:ln>
          </p:spPr>
        </p:cxnSp>
        <p:cxnSp>
          <p:nvCxnSpPr>
            <p:cNvPr id="36" name="AutoShape 18"/>
            <p:cNvCxnSpPr>
              <a:cxnSpLocks noChangeShapeType="1"/>
            </p:cNvCxnSpPr>
            <p:nvPr/>
          </p:nvCxnSpPr>
          <p:spPr bwMode="auto">
            <a:xfrm>
              <a:off x="3408" y="1704"/>
              <a:ext cx="1104" cy="480"/>
            </a:xfrm>
            <a:prstGeom prst="straightConnector1">
              <a:avLst/>
            </a:prstGeom>
            <a:grpFill/>
            <a:ln w="9525">
              <a:solidFill>
                <a:schemeClr val="tx1"/>
              </a:solidFill>
              <a:round/>
              <a:headEnd/>
              <a:tailEnd type="triangle" w="med" len="med"/>
            </a:ln>
          </p:spPr>
        </p:cxnSp>
        <p:cxnSp>
          <p:nvCxnSpPr>
            <p:cNvPr id="37" name="AutoShape 19"/>
            <p:cNvCxnSpPr>
              <a:cxnSpLocks noChangeShapeType="1"/>
            </p:cNvCxnSpPr>
            <p:nvPr/>
          </p:nvCxnSpPr>
          <p:spPr bwMode="auto">
            <a:xfrm>
              <a:off x="3408" y="1704"/>
              <a:ext cx="1152" cy="864"/>
            </a:xfrm>
            <a:prstGeom prst="straightConnector1">
              <a:avLst/>
            </a:prstGeom>
            <a:grpFill/>
            <a:ln w="9525">
              <a:solidFill>
                <a:schemeClr val="tx1"/>
              </a:solidFill>
              <a:round/>
              <a:headEnd/>
              <a:tailEnd type="triangle" w="med" len="med"/>
            </a:ln>
          </p:spPr>
        </p:cxnSp>
      </p:grpSp>
      <p:grpSp>
        <p:nvGrpSpPr>
          <p:cNvPr id="38" name="Group 23"/>
          <p:cNvGrpSpPr>
            <a:grpSpLocks/>
          </p:cNvGrpSpPr>
          <p:nvPr/>
        </p:nvGrpSpPr>
        <p:grpSpPr bwMode="auto">
          <a:xfrm>
            <a:off x="5486400" y="2705100"/>
            <a:ext cx="1752600" cy="3429000"/>
            <a:chOff x="3456" y="1704"/>
            <a:chExt cx="1104" cy="2160"/>
          </a:xfrm>
          <a:solidFill>
            <a:schemeClr val="accent4">
              <a:lumMod val="60000"/>
              <a:lumOff val="40000"/>
            </a:schemeClr>
          </a:solidFill>
        </p:grpSpPr>
        <p:cxnSp>
          <p:nvCxnSpPr>
            <p:cNvPr id="39" name="AutoShape 24"/>
            <p:cNvCxnSpPr>
              <a:cxnSpLocks noChangeShapeType="1"/>
            </p:cNvCxnSpPr>
            <p:nvPr/>
          </p:nvCxnSpPr>
          <p:spPr bwMode="auto">
            <a:xfrm>
              <a:off x="3456" y="2952"/>
              <a:ext cx="1104" cy="48"/>
            </a:xfrm>
            <a:prstGeom prst="straightConnector1">
              <a:avLst/>
            </a:prstGeom>
            <a:grpFill/>
            <a:ln w="9525">
              <a:solidFill>
                <a:schemeClr val="tx1"/>
              </a:solidFill>
              <a:round/>
              <a:headEnd/>
              <a:tailEnd type="triangle" w="med" len="med"/>
            </a:ln>
          </p:spPr>
        </p:cxnSp>
        <p:cxnSp>
          <p:nvCxnSpPr>
            <p:cNvPr id="40" name="AutoShape 25"/>
            <p:cNvCxnSpPr>
              <a:cxnSpLocks noChangeShapeType="1"/>
            </p:cNvCxnSpPr>
            <p:nvPr/>
          </p:nvCxnSpPr>
          <p:spPr bwMode="auto">
            <a:xfrm flipV="1">
              <a:off x="3456" y="1704"/>
              <a:ext cx="1056" cy="1248"/>
            </a:xfrm>
            <a:prstGeom prst="straightConnector1">
              <a:avLst/>
            </a:prstGeom>
            <a:grpFill/>
            <a:ln w="9525">
              <a:solidFill>
                <a:schemeClr val="tx1"/>
              </a:solidFill>
              <a:round/>
              <a:headEnd/>
              <a:tailEnd type="triangle" w="med" len="med"/>
            </a:ln>
          </p:spPr>
        </p:cxnSp>
        <p:cxnSp>
          <p:nvCxnSpPr>
            <p:cNvPr id="41" name="AutoShape 26"/>
            <p:cNvCxnSpPr>
              <a:cxnSpLocks noChangeShapeType="1"/>
            </p:cNvCxnSpPr>
            <p:nvPr/>
          </p:nvCxnSpPr>
          <p:spPr bwMode="auto">
            <a:xfrm>
              <a:off x="3456" y="2952"/>
              <a:ext cx="1104" cy="480"/>
            </a:xfrm>
            <a:prstGeom prst="straightConnector1">
              <a:avLst/>
            </a:prstGeom>
            <a:grpFill/>
            <a:ln w="9525">
              <a:solidFill>
                <a:schemeClr val="tx1"/>
              </a:solidFill>
              <a:round/>
              <a:headEnd/>
              <a:tailEnd type="triangle" w="med" len="med"/>
            </a:ln>
          </p:spPr>
        </p:cxnSp>
        <p:cxnSp>
          <p:nvCxnSpPr>
            <p:cNvPr id="42" name="AutoShape 27"/>
            <p:cNvCxnSpPr>
              <a:cxnSpLocks noChangeShapeType="1"/>
            </p:cNvCxnSpPr>
            <p:nvPr/>
          </p:nvCxnSpPr>
          <p:spPr bwMode="auto">
            <a:xfrm>
              <a:off x="3456" y="2952"/>
              <a:ext cx="1104" cy="912"/>
            </a:xfrm>
            <a:prstGeom prst="straightConnector1">
              <a:avLst/>
            </a:prstGeom>
            <a:grpFill/>
            <a:ln w="9525">
              <a:solidFill>
                <a:schemeClr val="tx1"/>
              </a:solidFill>
              <a:round/>
              <a:headEnd/>
              <a:tailEnd type="triangle" w="med" len="med"/>
            </a:ln>
          </p:spPr>
        </p:cxnSp>
      </p:grpSp>
      <p:cxnSp>
        <p:nvCxnSpPr>
          <p:cNvPr id="43" name="AutoShape 28"/>
          <p:cNvCxnSpPr>
            <a:cxnSpLocks noChangeShapeType="1"/>
          </p:cNvCxnSpPr>
          <p:nvPr/>
        </p:nvCxnSpPr>
        <p:spPr bwMode="auto">
          <a:xfrm>
            <a:off x="5332413" y="2894013"/>
            <a:ext cx="1906587" cy="1868487"/>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4" name="AutoShape 29"/>
          <p:cNvCxnSpPr>
            <a:cxnSpLocks noChangeShapeType="1"/>
          </p:cNvCxnSpPr>
          <p:nvPr/>
        </p:nvCxnSpPr>
        <p:spPr bwMode="auto">
          <a:xfrm>
            <a:off x="5332413" y="2894013"/>
            <a:ext cx="1906587" cy="2554287"/>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5" name="AutoShape 30"/>
          <p:cNvCxnSpPr>
            <a:cxnSpLocks noChangeShapeType="1"/>
          </p:cNvCxnSpPr>
          <p:nvPr/>
        </p:nvCxnSpPr>
        <p:spPr bwMode="auto">
          <a:xfrm>
            <a:off x="5332413" y="2894013"/>
            <a:ext cx="1984375" cy="305117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6" name="AutoShape 31"/>
          <p:cNvCxnSpPr>
            <a:cxnSpLocks noChangeShapeType="1"/>
          </p:cNvCxnSpPr>
          <p:nvPr/>
        </p:nvCxnSpPr>
        <p:spPr bwMode="auto">
          <a:xfrm flipV="1">
            <a:off x="5332413" y="2705100"/>
            <a:ext cx="1830387" cy="188913"/>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10364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fontScale="90000"/>
          </a:bodyPr>
          <a:lstStyle/>
          <a:p>
            <a:pPr>
              <a:defRPr/>
            </a:pPr>
            <a:r>
              <a:rPr lang="en-US" dirty="0">
                <a:ea typeface="ＭＳ Ｐゴシック" charset="0"/>
              </a:rPr>
              <a:t>Feature representation </a:t>
            </a:r>
            <a:br>
              <a:rPr lang="en-US" dirty="0">
                <a:ea typeface="ＭＳ Ｐゴシック" charset="0"/>
              </a:rPr>
            </a:br>
            <a:r>
              <a:rPr lang="en-US" dirty="0">
                <a:ea typeface="ＭＳ Ｐゴシック" charset="0"/>
              </a:rPr>
              <a:t>in the neural network</a:t>
            </a:r>
          </a:p>
        </p:txBody>
      </p:sp>
      <p:sp>
        <p:nvSpPr>
          <p:cNvPr id="49" name="Rectangle 3"/>
          <p:cNvSpPr>
            <a:spLocks noGrp="1" noChangeArrowheads="1"/>
          </p:cNvSpPr>
          <p:nvPr>
            <p:ph type="body" sz="quarter" idx="10"/>
          </p:nvPr>
        </p:nvSpPr>
        <p:spPr/>
        <p:txBody>
          <a:bodyPr/>
          <a:lstStyle/>
          <a:p>
            <a:pPr eaLnBrk="1" hangingPunct="1">
              <a:defRPr/>
            </a:pPr>
            <a:r>
              <a:rPr lang="en-US" dirty="0">
                <a:ea typeface="ＭＳ Ｐゴシック" charset="0"/>
              </a:rPr>
              <a:t>What is the past tense </a:t>
            </a:r>
            <a:br>
              <a:rPr lang="en-US" dirty="0">
                <a:ea typeface="ＭＳ Ｐゴシック" charset="0"/>
              </a:rPr>
            </a:br>
            <a:r>
              <a:rPr lang="en-US" dirty="0">
                <a:ea typeface="ＭＳ Ｐゴシック" charset="0"/>
              </a:rPr>
              <a:t>of sink?</a:t>
            </a:r>
          </a:p>
          <a:p>
            <a:pPr eaLnBrk="1" hangingPunct="1">
              <a:defRPr/>
            </a:pPr>
            <a:r>
              <a:rPr lang="en-US" dirty="0">
                <a:ea typeface="ＭＳ Ｐゴシック" charset="0"/>
              </a:rPr>
              <a:t>This still works, but </a:t>
            </a:r>
            <a:br>
              <a:rPr lang="en-US" dirty="0">
                <a:ea typeface="ＭＳ Ｐゴシック" charset="0"/>
              </a:rPr>
            </a:br>
            <a:r>
              <a:rPr lang="en-US" dirty="0">
                <a:ea typeface="ＭＳ Ｐゴシック" charset="0"/>
              </a:rPr>
              <a:t>suppose we also learn</a:t>
            </a:r>
          </a:p>
          <a:p>
            <a:pPr lvl="1">
              <a:defRPr/>
            </a:pPr>
            <a:r>
              <a:rPr lang="en-US" dirty="0">
                <a:ea typeface="ＭＳ Ｐゴシック" charset="0"/>
              </a:rPr>
              <a:t>blink-blinked</a:t>
            </a:r>
          </a:p>
          <a:p>
            <a:pPr lvl="1">
              <a:defRPr/>
            </a:pPr>
            <a:r>
              <a:rPr lang="en-US" dirty="0">
                <a:ea typeface="ＭＳ Ｐゴシック" charset="0"/>
              </a:rPr>
              <a:t>stink-</a:t>
            </a:r>
            <a:r>
              <a:rPr lang="en-US" dirty="0" err="1">
                <a:ea typeface="ＭＳ Ｐゴシック" charset="0"/>
              </a:rPr>
              <a:t>stinked</a:t>
            </a:r>
            <a:endParaRPr lang="en-US" dirty="0">
              <a:ea typeface="ＭＳ Ｐゴシック" charset="0"/>
            </a:endParaRPr>
          </a:p>
        </p:txBody>
      </p:sp>
      <p:sp>
        <p:nvSpPr>
          <p:cNvPr id="47" name="Oval 4"/>
          <p:cNvSpPr>
            <a:spLocks noChangeArrowheads="1"/>
          </p:cNvSpPr>
          <p:nvPr/>
        </p:nvSpPr>
        <p:spPr bwMode="auto">
          <a:xfrm>
            <a:off x="4876800" y="1752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sin</a:t>
            </a:r>
          </a:p>
        </p:txBody>
      </p:sp>
      <p:sp>
        <p:nvSpPr>
          <p:cNvPr id="48" name="Oval 5"/>
          <p:cNvSpPr>
            <a:spLocks noChangeArrowheads="1"/>
          </p:cNvSpPr>
          <p:nvPr/>
        </p:nvSpPr>
        <p:spPr bwMode="auto">
          <a:xfrm>
            <a:off x="4876800" y="2438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ink</a:t>
            </a:r>
          </a:p>
        </p:txBody>
      </p:sp>
      <p:sp>
        <p:nvSpPr>
          <p:cNvPr id="55" name="Oval 6"/>
          <p:cNvSpPr>
            <a:spLocks noChangeArrowheads="1"/>
          </p:cNvSpPr>
          <p:nvPr/>
        </p:nvSpPr>
        <p:spPr bwMode="auto">
          <a:xfrm>
            <a:off x="4876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56" name="Oval 7"/>
          <p:cNvSpPr>
            <a:spLocks noChangeArrowheads="1"/>
          </p:cNvSpPr>
          <p:nvPr/>
        </p:nvSpPr>
        <p:spPr bwMode="auto">
          <a:xfrm>
            <a:off x="4953000" y="5105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nke</a:t>
            </a:r>
          </a:p>
        </p:txBody>
      </p:sp>
      <p:sp>
        <p:nvSpPr>
          <p:cNvPr id="57" name="Oval 8"/>
          <p:cNvSpPr>
            <a:spLocks noChangeArrowheads="1"/>
          </p:cNvSpPr>
          <p:nvPr/>
        </p:nvSpPr>
        <p:spPr bwMode="auto">
          <a:xfrm>
            <a:off x="4953000" y="4419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58" name="Oval 9"/>
          <p:cNvSpPr>
            <a:spLocks noChangeArrowheads="1"/>
          </p:cNvSpPr>
          <p:nvPr/>
        </p:nvSpPr>
        <p:spPr bwMode="auto">
          <a:xfrm>
            <a:off x="4953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sp>
        <p:nvSpPr>
          <p:cNvPr id="59" name="Oval 10"/>
          <p:cNvSpPr>
            <a:spLocks noChangeArrowheads="1"/>
          </p:cNvSpPr>
          <p:nvPr/>
        </p:nvSpPr>
        <p:spPr bwMode="auto">
          <a:xfrm>
            <a:off x="4953000" y="57912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ked</a:t>
            </a:r>
          </a:p>
        </p:txBody>
      </p:sp>
      <p:sp>
        <p:nvSpPr>
          <p:cNvPr id="60" name="Oval 11"/>
          <p:cNvSpPr>
            <a:spLocks noChangeArrowheads="1"/>
          </p:cNvSpPr>
          <p:nvPr/>
        </p:nvSpPr>
        <p:spPr bwMode="auto">
          <a:xfrm>
            <a:off x="7162800" y="1752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sin</a:t>
            </a:r>
          </a:p>
        </p:txBody>
      </p:sp>
      <p:sp>
        <p:nvSpPr>
          <p:cNvPr id="61" name="Oval 12"/>
          <p:cNvSpPr>
            <a:spLocks noChangeArrowheads="1"/>
          </p:cNvSpPr>
          <p:nvPr/>
        </p:nvSpPr>
        <p:spPr bwMode="auto">
          <a:xfrm>
            <a:off x="7162800" y="2438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ink</a:t>
            </a:r>
          </a:p>
        </p:txBody>
      </p:sp>
      <p:sp>
        <p:nvSpPr>
          <p:cNvPr id="62" name="Oval 13"/>
          <p:cNvSpPr>
            <a:spLocks noChangeArrowheads="1"/>
          </p:cNvSpPr>
          <p:nvPr/>
        </p:nvSpPr>
        <p:spPr bwMode="auto">
          <a:xfrm>
            <a:off x="7162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63" name="Oval 14"/>
          <p:cNvSpPr>
            <a:spLocks noChangeArrowheads="1"/>
          </p:cNvSpPr>
          <p:nvPr/>
        </p:nvSpPr>
        <p:spPr bwMode="auto">
          <a:xfrm>
            <a:off x="7239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sp>
        <p:nvSpPr>
          <p:cNvPr id="64" name="Oval 20"/>
          <p:cNvSpPr>
            <a:spLocks noChangeArrowheads="1"/>
          </p:cNvSpPr>
          <p:nvPr/>
        </p:nvSpPr>
        <p:spPr bwMode="auto">
          <a:xfrm>
            <a:off x="7239000" y="51816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nke</a:t>
            </a:r>
          </a:p>
        </p:txBody>
      </p:sp>
      <p:sp>
        <p:nvSpPr>
          <p:cNvPr id="65" name="Oval 21"/>
          <p:cNvSpPr>
            <a:spLocks noChangeArrowheads="1"/>
          </p:cNvSpPr>
          <p:nvPr/>
        </p:nvSpPr>
        <p:spPr bwMode="auto">
          <a:xfrm>
            <a:off x="7239000" y="44958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66" name="Oval 22"/>
          <p:cNvSpPr>
            <a:spLocks noChangeArrowheads="1"/>
          </p:cNvSpPr>
          <p:nvPr/>
        </p:nvSpPr>
        <p:spPr bwMode="auto">
          <a:xfrm>
            <a:off x="7239000" y="5867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ked</a:t>
            </a:r>
          </a:p>
        </p:txBody>
      </p:sp>
      <p:grpSp>
        <p:nvGrpSpPr>
          <p:cNvPr id="67" name="Group 15"/>
          <p:cNvGrpSpPr>
            <a:grpSpLocks/>
          </p:cNvGrpSpPr>
          <p:nvPr/>
        </p:nvGrpSpPr>
        <p:grpSpPr bwMode="auto">
          <a:xfrm>
            <a:off x="5410200" y="2019300"/>
            <a:ext cx="1828800" cy="2057400"/>
            <a:chOff x="3408" y="1272"/>
            <a:chExt cx="1152" cy="1296"/>
          </a:xfrm>
          <a:solidFill>
            <a:schemeClr val="accent4">
              <a:lumMod val="60000"/>
              <a:lumOff val="40000"/>
            </a:schemeClr>
          </a:solidFill>
        </p:grpSpPr>
        <p:cxnSp>
          <p:nvCxnSpPr>
            <p:cNvPr id="68" name="AutoShape 16"/>
            <p:cNvCxnSpPr>
              <a:cxnSpLocks noChangeShapeType="1"/>
            </p:cNvCxnSpPr>
            <p:nvPr/>
          </p:nvCxnSpPr>
          <p:spPr bwMode="auto">
            <a:xfrm>
              <a:off x="3408" y="1272"/>
              <a:ext cx="1104" cy="912"/>
            </a:xfrm>
            <a:prstGeom prst="straightConnector1">
              <a:avLst/>
            </a:prstGeom>
            <a:grpFill/>
            <a:ln w="9525">
              <a:solidFill>
                <a:schemeClr val="tx1"/>
              </a:solidFill>
              <a:round/>
              <a:headEnd/>
              <a:tailEnd type="triangle" w="med" len="med"/>
            </a:ln>
          </p:spPr>
        </p:cxnSp>
        <p:cxnSp>
          <p:nvCxnSpPr>
            <p:cNvPr id="69" name="AutoShape 17"/>
            <p:cNvCxnSpPr>
              <a:cxnSpLocks noChangeShapeType="1"/>
            </p:cNvCxnSpPr>
            <p:nvPr/>
          </p:nvCxnSpPr>
          <p:spPr bwMode="auto">
            <a:xfrm>
              <a:off x="3408" y="1272"/>
              <a:ext cx="1152" cy="1296"/>
            </a:xfrm>
            <a:prstGeom prst="straightConnector1">
              <a:avLst/>
            </a:prstGeom>
            <a:grpFill/>
            <a:ln w="9525">
              <a:solidFill>
                <a:schemeClr val="tx1"/>
              </a:solidFill>
              <a:round/>
              <a:headEnd/>
              <a:tailEnd type="triangle" w="med" len="med"/>
            </a:ln>
          </p:spPr>
        </p:cxnSp>
        <p:cxnSp>
          <p:nvCxnSpPr>
            <p:cNvPr id="70" name="AutoShape 18"/>
            <p:cNvCxnSpPr>
              <a:cxnSpLocks noChangeShapeType="1"/>
            </p:cNvCxnSpPr>
            <p:nvPr/>
          </p:nvCxnSpPr>
          <p:spPr bwMode="auto">
            <a:xfrm>
              <a:off x="3408" y="1704"/>
              <a:ext cx="1104" cy="480"/>
            </a:xfrm>
            <a:prstGeom prst="straightConnector1">
              <a:avLst/>
            </a:prstGeom>
            <a:grpFill/>
            <a:ln w="9525">
              <a:solidFill>
                <a:schemeClr val="tx1"/>
              </a:solidFill>
              <a:round/>
              <a:headEnd/>
              <a:tailEnd type="triangle" w="med" len="med"/>
            </a:ln>
          </p:spPr>
        </p:cxnSp>
        <p:cxnSp>
          <p:nvCxnSpPr>
            <p:cNvPr id="71" name="AutoShape 19"/>
            <p:cNvCxnSpPr>
              <a:cxnSpLocks noChangeShapeType="1"/>
            </p:cNvCxnSpPr>
            <p:nvPr/>
          </p:nvCxnSpPr>
          <p:spPr bwMode="auto">
            <a:xfrm>
              <a:off x="3408" y="1704"/>
              <a:ext cx="1152" cy="864"/>
            </a:xfrm>
            <a:prstGeom prst="straightConnector1">
              <a:avLst/>
            </a:prstGeom>
            <a:grpFill/>
            <a:ln w="9525">
              <a:solidFill>
                <a:schemeClr val="tx1"/>
              </a:solidFill>
              <a:round/>
              <a:headEnd/>
              <a:tailEnd type="triangle" w="med" len="med"/>
            </a:ln>
          </p:spPr>
        </p:cxnSp>
      </p:grpSp>
      <p:grpSp>
        <p:nvGrpSpPr>
          <p:cNvPr id="72" name="Group 23"/>
          <p:cNvGrpSpPr>
            <a:grpSpLocks/>
          </p:cNvGrpSpPr>
          <p:nvPr/>
        </p:nvGrpSpPr>
        <p:grpSpPr bwMode="auto">
          <a:xfrm>
            <a:off x="5486400" y="2705100"/>
            <a:ext cx="1752600" cy="3429000"/>
            <a:chOff x="3456" y="1704"/>
            <a:chExt cx="1104" cy="2160"/>
          </a:xfrm>
          <a:solidFill>
            <a:schemeClr val="accent4">
              <a:lumMod val="60000"/>
              <a:lumOff val="40000"/>
            </a:schemeClr>
          </a:solidFill>
        </p:grpSpPr>
        <p:cxnSp>
          <p:nvCxnSpPr>
            <p:cNvPr id="73" name="AutoShape 24"/>
            <p:cNvCxnSpPr>
              <a:cxnSpLocks noChangeShapeType="1"/>
            </p:cNvCxnSpPr>
            <p:nvPr/>
          </p:nvCxnSpPr>
          <p:spPr bwMode="auto">
            <a:xfrm>
              <a:off x="3456" y="2952"/>
              <a:ext cx="1104" cy="48"/>
            </a:xfrm>
            <a:prstGeom prst="straightConnector1">
              <a:avLst/>
            </a:prstGeom>
            <a:grpFill/>
            <a:ln w="9525">
              <a:solidFill>
                <a:schemeClr val="tx1"/>
              </a:solidFill>
              <a:round/>
              <a:headEnd/>
              <a:tailEnd type="triangle" w="med" len="med"/>
            </a:ln>
          </p:spPr>
        </p:cxnSp>
        <p:cxnSp>
          <p:nvCxnSpPr>
            <p:cNvPr id="74" name="AutoShape 25"/>
            <p:cNvCxnSpPr>
              <a:cxnSpLocks noChangeShapeType="1"/>
            </p:cNvCxnSpPr>
            <p:nvPr/>
          </p:nvCxnSpPr>
          <p:spPr bwMode="auto">
            <a:xfrm flipV="1">
              <a:off x="3456" y="1704"/>
              <a:ext cx="1056" cy="1248"/>
            </a:xfrm>
            <a:prstGeom prst="straightConnector1">
              <a:avLst/>
            </a:prstGeom>
            <a:grpFill/>
            <a:ln w="9525">
              <a:solidFill>
                <a:schemeClr val="tx1"/>
              </a:solidFill>
              <a:round/>
              <a:headEnd/>
              <a:tailEnd type="triangle" w="med" len="med"/>
            </a:ln>
          </p:spPr>
        </p:cxnSp>
        <p:cxnSp>
          <p:nvCxnSpPr>
            <p:cNvPr id="75" name="AutoShape 26"/>
            <p:cNvCxnSpPr>
              <a:cxnSpLocks noChangeShapeType="1"/>
            </p:cNvCxnSpPr>
            <p:nvPr/>
          </p:nvCxnSpPr>
          <p:spPr bwMode="auto">
            <a:xfrm>
              <a:off x="3456" y="2952"/>
              <a:ext cx="1104" cy="480"/>
            </a:xfrm>
            <a:prstGeom prst="straightConnector1">
              <a:avLst/>
            </a:prstGeom>
            <a:grpFill/>
            <a:ln w="9525">
              <a:solidFill>
                <a:schemeClr val="tx1"/>
              </a:solidFill>
              <a:round/>
              <a:headEnd/>
              <a:tailEnd type="triangle" w="med" len="med"/>
            </a:ln>
          </p:spPr>
        </p:cxnSp>
        <p:cxnSp>
          <p:nvCxnSpPr>
            <p:cNvPr id="76" name="AutoShape 27"/>
            <p:cNvCxnSpPr>
              <a:cxnSpLocks noChangeShapeType="1"/>
            </p:cNvCxnSpPr>
            <p:nvPr/>
          </p:nvCxnSpPr>
          <p:spPr bwMode="auto">
            <a:xfrm>
              <a:off x="3456" y="2952"/>
              <a:ext cx="1104" cy="912"/>
            </a:xfrm>
            <a:prstGeom prst="straightConnector1">
              <a:avLst/>
            </a:prstGeom>
            <a:grpFill/>
            <a:ln w="9525">
              <a:solidFill>
                <a:schemeClr val="tx1"/>
              </a:solidFill>
              <a:round/>
              <a:headEnd/>
              <a:tailEnd type="triangle" w="med" len="med"/>
            </a:ln>
          </p:spPr>
        </p:cxnSp>
      </p:grpSp>
      <p:cxnSp>
        <p:nvCxnSpPr>
          <p:cNvPr id="77" name="AutoShape 28"/>
          <p:cNvCxnSpPr>
            <a:cxnSpLocks noChangeShapeType="1"/>
          </p:cNvCxnSpPr>
          <p:nvPr/>
        </p:nvCxnSpPr>
        <p:spPr bwMode="auto">
          <a:xfrm>
            <a:off x="5332413" y="2894013"/>
            <a:ext cx="1906587" cy="1868487"/>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8" name="AutoShape 29"/>
          <p:cNvCxnSpPr>
            <a:cxnSpLocks noChangeShapeType="1"/>
          </p:cNvCxnSpPr>
          <p:nvPr/>
        </p:nvCxnSpPr>
        <p:spPr bwMode="auto">
          <a:xfrm>
            <a:off x="5332413" y="2894013"/>
            <a:ext cx="1906587" cy="25542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9" name="AutoShape 30"/>
          <p:cNvCxnSpPr>
            <a:cxnSpLocks noChangeShapeType="1"/>
          </p:cNvCxnSpPr>
          <p:nvPr/>
        </p:nvCxnSpPr>
        <p:spPr bwMode="auto">
          <a:xfrm>
            <a:off x="5332413" y="2894013"/>
            <a:ext cx="1984375" cy="30511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0" name="AutoShape 31"/>
          <p:cNvCxnSpPr>
            <a:cxnSpLocks noChangeShapeType="1"/>
          </p:cNvCxnSpPr>
          <p:nvPr/>
        </p:nvCxnSpPr>
        <p:spPr bwMode="auto">
          <a:xfrm flipV="1">
            <a:off x="5332413" y="2705100"/>
            <a:ext cx="1830387" cy="18891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11581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fontScale="90000"/>
          </a:bodyPr>
          <a:lstStyle/>
          <a:p>
            <a:pPr>
              <a:defRPr/>
            </a:pPr>
            <a:r>
              <a:rPr lang="en-US" dirty="0">
                <a:ea typeface="ＭＳ Ｐゴシック" charset="0"/>
              </a:rPr>
              <a:t>Feature representation </a:t>
            </a:r>
            <a:br>
              <a:rPr lang="en-US" dirty="0">
                <a:ea typeface="ＭＳ Ｐゴシック" charset="0"/>
              </a:rPr>
            </a:br>
            <a:r>
              <a:rPr lang="en-US" dirty="0">
                <a:ea typeface="ＭＳ Ｐゴシック" charset="0"/>
              </a:rPr>
              <a:t>in the neural network</a:t>
            </a:r>
          </a:p>
        </p:txBody>
      </p:sp>
      <p:sp>
        <p:nvSpPr>
          <p:cNvPr id="49" name="Rectangle 3"/>
          <p:cNvSpPr>
            <a:spLocks noGrp="1" noChangeArrowheads="1"/>
          </p:cNvSpPr>
          <p:nvPr>
            <p:ph type="body" sz="quarter" idx="10"/>
          </p:nvPr>
        </p:nvSpPr>
        <p:spPr/>
        <p:txBody>
          <a:bodyPr>
            <a:normAutofit/>
          </a:bodyPr>
          <a:lstStyle/>
          <a:p>
            <a:pPr eaLnBrk="1" hangingPunct="1">
              <a:defRPr/>
            </a:pPr>
            <a:r>
              <a:rPr lang="en-US" dirty="0">
                <a:ea typeface="ＭＳ Ｐゴシック" charset="0"/>
              </a:rPr>
              <a:t>What is the past tense </a:t>
            </a:r>
            <a:br>
              <a:rPr lang="en-US" dirty="0">
                <a:ea typeface="ＭＳ Ｐゴシック" charset="0"/>
              </a:rPr>
            </a:br>
            <a:r>
              <a:rPr lang="en-US" dirty="0">
                <a:ea typeface="ＭＳ Ｐゴシック" charset="0"/>
              </a:rPr>
              <a:t>of sink?</a:t>
            </a:r>
          </a:p>
          <a:p>
            <a:pPr eaLnBrk="1" hangingPunct="1">
              <a:defRPr/>
            </a:pPr>
            <a:r>
              <a:rPr lang="en-US" dirty="0">
                <a:ea typeface="ＭＳ Ｐゴシック" charset="0"/>
              </a:rPr>
              <a:t>This still works, but </a:t>
            </a:r>
            <a:br>
              <a:rPr lang="en-US" dirty="0">
                <a:ea typeface="ＭＳ Ｐゴシック" charset="0"/>
              </a:rPr>
            </a:br>
            <a:r>
              <a:rPr lang="en-US" dirty="0">
                <a:ea typeface="ＭＳ Ｐゴシック" charset="0"/>
              </a:rPr>
              <a:t>suppose we also learn</a:t>
            </a:r>
          </a:p>
          <a:p>
            <a:pPr lvl="1">
              <a:defRPr/>
            </a:pPr>
            <a:r>
              <a:rPr lang="en-US" dirty="0">
                <a:ea typeface="ＭＳ Ｐゴシック" charset="0"/>
              </a:rPr>
              <a:t>blink-blinked</a:t>
            </a:r>
          </a:p>
          <a:p>
            <a:pPr lvl="1">
              <a:defRPr/>
            </a:pPr>
            <a:r>
              <a:rPr lang="en-US" dirty="0">
                <a:ea typeface="ＭＳ Ｐゴシック" charset="0"/>
              </a:rPr>
              <a:t>stink-</a:t>
            </a:r>
            <a:r>
              <a:rPr lang="en-US" dirty="0" err="1">
                <a:ea typeface="ＭＳ Ｐゴシック" charset="0"/>
              </a:rPr>
              <a:t>stinked</a:t>
            </a:r>
            <a:endParaRPr lang="en-US" dirty="0">
              <a:ea typeface="ＭＳ Ｐゴシック" charset="0"/>
            </a:endParaRPr>
          </a:p>
          <a:p>
            <a:pPr lvl="1">
              <a:defRPr/>
            </a:pPr>
            <a:r>
              <a:rPr lang="en-US" dirty="0">
                <a:ea typeface="ＭＳ Ｐゴシック" charset="0"/>
              </a:rPr>
              <a:t>sin-sinned</a:t>
            </a:r>
          </a:p>
        </p:txBody>
      </p:sp>
      <p:sp>
        <p:nvSpPr>
          <p:cNvPr id="47" name="Oval 4"/>
          <p:cNvSpPr>
            <a:spLocks noChangeArrowheads="1"/>
          </p:cNvSpPr>
          <p:nvPr/>
        </p:nvSpPr>
        <p:spPr bwMode="auto">
          <a:xfrm>
            <a:off x="4876800" y="17526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sin</a:t>
            </a:r>
          </a:p>
        </p:txBody>
      </p:sp>
      <p:sp>
        <p:nvSpPr>
          <p:cNvPr id="48" name="Oval 5"/>
          <p:cNvSpPr>
            <a:spLocks noChangeArrowheads="1"/>
          </p:cNvSpPr>
          <p:nvPr/>
        </p:nvSpPr>
        <p:spPr bwMode="auto">
          <a:xfrm>
            <a:off x="4876800" y="2438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dirty="0">
                <a:solidFill>
                  <a:srgbClr val="000000"/>
                </a:solidFill>
              </a:rPr>
              <a:t>ink</a:t>
            </a:r>
          </a:p>
        </p:txBody>
      </p:sp>
      <p:sp>
        <p:nvSpPr>
          <p:cNvPr id="55" name="Oval 6"/>
          <p:cNvSpPr>
            <a:spLocks noChangeArrowheads="1"/>
          </p:cNvSpPr>
          <p:nvPr/>
        </p:nvSpPr>
        <p:spPr bwMode="auto">
          <a:xfrm>
            <a:off x="4876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56" name="Oval 7"/>
          <p:cNvSpPr>
            <a:spLocks noChangeArrowheads="1"/>
          </p:cNvSpPr>
          <p:nvPr/>
        </p:nvSpPr>
        <p:spPr bwMode="auto">
          <a:xfrm>
            <a:off x="4953000" y="5105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nke</a:t>
            </a:r>
          </a:p>
        </p:txBody>
      </p:sp>
      <p:sp>
        <p:nvSpPr>
          <p:cNvPr id="57" name="Oval 8"/>
          <p:cNvSpPr>
            <a:spLocks noChangeArrowheads="1"/>
          </p:cNvSpPr>
          <p:nvPr/>
        </p:nvSpPr>
        <p:spPr bwMode="auto">
          <a:xfrm>
            <a:off x="4953000" y="4419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58" name="Oval 9"/>
          <p:cNvSpPr>
            <a:spLocks noChangeArrowheads="1"/>
          </p:cNvSpPr>
          <p:nvPr/>
        </p:nvSpPr>
        <p:spPr bwMode="auto">
          <a:xfrm>
            <a:off x="4953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sp>
        <p:nvSpPr>
          <p:cNvPr id="59" name="Oval 10"/>
          <p:cNvSpPr>
            <a:spLocks noChangeArrowheads="1"/>
          </p:cNvSpPr>
          <p:nvPr/>
        </p:nvSpPr>
        <p:spPr bwMode="auto">
          <a:xfrm>
            <a:off x="4953000" y="57912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ked</a:t>
            </a:r>
          </a:p>
        </p:txBody>
      </p:sp>
      <p:sp>
        <p:nvSpPr>
          <p:cNvPr id="60" name="Oval 11"/>
          <p:cNvSpPr>
            <a:spLocks noChangeArrowheads="1"/>
          </p:cNvSpPr>
          <p:nvPr/>
        </p:nvSpPr>
        <p:spPr bwMode="auto">
          <a:xfrm>
            <a:off x="7162800" y="17526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sin</a:t>
            </a:r>
          </a:p>
        </p:txBody>
      </p:sp>
      <p:sp>
        <p:nvSpPr>
          <p:cNvPr id="61" name="Oval 12"/>
          <p:cNvSpPr>
            <a:spLocks noChangeArrowheads="1"/>
          </p:cNvSpPr>
          <p:nvPr/>
        </p:nvSpPr>
        <p:spPr bwMode="auto">
          <a:xfrm>
            <a:off x="7162800" y="2438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ink</a:t>
            </a:r>
          </a:p>
        </p:txBody>
      </p:sp>
      <p:sp>
        <p:nvSpPr>
          <p:cNvPr id="62" name="Oval 13"/>
          <p:cNvSpPr>
            <a:spLocks noChangeArrowheads="1"/>
          </p:cNvSpPr>
          <p:nvPr/>
        </p:nvSpPr>
        <p:spPr bwMode="auto">
          <a:xfrm>
            <a:off x="7162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63" name="Oval 14"/>
          <p:cNvSpPr>
            <a:spLocks noChangeArrowheads="1"/>
          </p:cNvSpPr>
          <p:nvPr/>
        </p:nvSpPr>
        <p:spPr bwMode="auto">
          <a:xfrm>
            <a:off x="7239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sp>
        <p:nvSpPr>
          <p:cNvPr id="64" name="Oval 20"/>
          <p:cNvSpPr>
            <a:spLocks noChangeArrowheads="1"/>
          </p:cNvSpPr>
          <p:nvPr/>
        </p:nvSpPr>
        <p:spPr bwMode="auto">
          <a:xfrm>
            <a:off x="7239000" y="5181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nke</a:t>
            </a:r>
          </a:p>
        </p:txBody>
      </p:sp>
      <p:sp>
        <p:nvSpPr>
          <p:cNvPr id="65" name="Oval 21"/>
          <p:cNvSpPr>
            <a:spLocks noChangeArrowheads="1"/>
          </p:cNvSpPr>
          <p:nvPr/>
        </p:nvSpPr>
        <p:spPr bwMode="auto">
          <a:xfrm>
            <a:off x="7239000" y="44958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66" name="Oval 22"/>
          <p:cNvSpPr>
            <a:spLocks noChangeArrowheads="1"/>
          </p:cNvSpPr>
          <p:nvPr/>
        </p:nvSpPr>
        <p:spPr bwMode="auto">
          <a:xfrm>
            <a:off x="7239000" y="5867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ked</a:t>
            </a:r>
          </a:p>
        </p:txBody>
      </p:sp>
      <p:grpSp>
        <p:nvGrpSpPr>
          <p:cNvPr id="67" name="Group 15"/>
          <p:cNvGrpSpPr>
            <a:grpSpLocks/>
          </p:cNvGrpSpPr>
          <p:nvPr/>
        </p:nvGrpSpPr>
        <p:grpSpPr bwMode="auto">
          <a:xfrm>
            <a:off x="5410200" y="2019300"/>
            <a:ext cx="1828800" cy="2057400"/>
            <a:chOff x="3408" y="1272"/>
            <a:chExt cx="1152" cy="1296"/>
          </a:xfrm>
          <a:solidFill>
            <a:schemeClr val="accent4">
              <a:lumMod val="60000"/>
              <a:lumOff val="40000"/>
            </a:schemeClr>
          </a:solidFill>
        </p:grpSpPr>
        <p:cxnSp>
          <p:nvCxnSpPr>
            <p:cNvPr id="68" name="AutoShape 16"/>
            <p:cNvCxnSpPr>
              <a:cxnSpLocks noChangeShapeType="1"/>
            </p:cNvCxnSpPr>
            <p:nvPr/>
          </p:nvCxnSpPr>
          <p:spPr bwMode="auto">
            <a:xfrm>
              <a:off x="3408" y="1272"/>
              <a:ext cx="1104" cy="912"/>
            </a:xfrm>
            <a:prstGeom prst="straightConnector1">
              <a:avLst/>
            </a:prstGeom>
            <a:grpFill/>
            <a:ln w="9525">
              <a:solidFill>
                <a:schemeClr val="tx1"/>
              </a:solidFill>
              <a:round/>
              <a:headEnd/>
              <a:tailEnd type="triangle" w="med" len="med"/>
            </a:ln>
          </p:spPr>
        </p:cxnSp>
        <p:cxnSp>
          <p:nvCxnSpPr>
            <p:cNvPr id="69" name="AutoShape 17"/>
            <p:cNvCxnSpPr>
              <a:cxnSpLocks noChangeShapeType="1"/>
            </p:cNvCxnSpPr>
            <p:nvPr/>
          </p:nvCxnSpPr>
          <p:spPr bwMode="auto">
            <a:xfrm>
              <a:off x="3408" y="1272"/>
              <a:ext cx="1152" cy="1296"/>
            </a:xfrm>
            <a:prstGeom prst="straightConnector1">
              <a:avLst/>
            </a:prstGeom>
            <a:grpFill/>
            <a:ln w="9525">
              <a:solidFill>
                <a:schemeClr val="tx1"/>
              </a:solidFill>
              <a:round/>
              <a:headEnd/>
              <a:tailEnd type="triangle" w="med" len="med"/>
            </a:ln>
          </p:spPr>
        </p:cxnSp>
        <p:cxnSp>
          <p:nvCxnSpPr>
            <p:cNvPr id="70" name="AutoShape 18"/>
            <p:cNvCxnSpPr>
              <a:cxnSpLocks noChangeShapeType="1"/>
            </p:cNvCxnSpPr>
            <p:nvPr/>
          </p:nvCxnSpPr>
          <p:spPr bwMode="auto">
            <a:xfrm>
              <a:off x="3408" y="1704"/>
              <a:ext cx="1104" cy="480"/>
            </a:xfrm>
            <a:prstGeom prst="straightConnector1">
              <a:avLst/>
            </a:prstGeom>
            <a:grpFill/>
            <a:ln w="9525">
              <a:solidFill>
                <a:schemeClr val="tx1"/>
              </a:solidFill>
              <a:round/>
              <a:headEnd/>
              <a:tailEnd type="triangle" w="med" len="med"/>
            </a:ln>
          </p:spPr>
        </p:cxnSp>
        <p:cxnSp>
          <p:nvCxnSpPr>
            <p:cNvPr id="71" name="AutoShape 19"/>
            <p:cNvCxnSpPr>
              <a:cxnSpLocks noChangeShapeType="1"/>
            </p:cNvCxnSpPr>
            <p:nvPr/>
          </p:nvCxnSpPr>
          <p:spPr bwMode="auto">
            <a:xfrm>
              <a:off x="3408" y="1704"/>
              <a:ext cx="1152" cy="864"/>
            </a:xfrm>
            <a:prstGeom prst="straightConnector1">
              <a:avLst/>
            </a:prstGeom>
            <a:grpFill/>
            <a:ln w="9525">
              <a:solidFill>
                <a:schemeClr val="tx1"/>
              </a:solidFill>
              <a:round/>
              <a:headEnd/>
              <a:tailEnd type="triangle" w="med" len="med"/>
            </a:ln>
          </p:spPr>
        </p:cxnSp>
      </p:grpSp>
      <p:grpSp>
        <p:nvGrpSpPr>
          <p:cNvPr id="72" name="Group 23"/>
          <p:cNvGrpSpPr>
            <a:grpSpLocks/>
          </p:cNvGrpSpPr>
          <p:nvPr/>
        </p:nvGrpSpPr>
        <p:grpSpPr bwMode="auto">
          <a:xfrm>
            <a:off x="5486400" y="2705100"/>
            <a:ext cx="1752600" cy="3429000"/>
            <a:chOff x="3456" y="1704"/>
            <a:chExt cx="1104" cy="2160"/>
          </a:xfrm>
          <a:solidFill>
            <a:schemeClr val="accent4">
              <a:lumMod val="60000"/>
              <a:lumOff val="40000"/>
            </a:schemeClr>
          </a:solidFill>
        </p:grpSpPr>
        <p:cxnSp>
          <p:nvCxnSpPr>
            <p:cNvPr id="73" name="AutoShape 24"/>
            <p:cNvCxnSpPr>
              <a:cxnSpLocks noChangeShapeType="1"/>
            </p:cNvCxnSpPr>
            <p:nvPr/>
          </p:nvCxnSpPr>
          <p:spPr bwMode="auto">
            <a:xfrm>
              <a:off x="3456" y="2952"/>
              <a:ext cx="1104" cy="48"/>
            </a:xfrm>
            <a:prstGeom prst="straightConnector1">
              <a:avLst/>
            </a:prstGeom>
            <a:grpFill/>
            <a:ln w="9525">
              <a:solidFill>
                <a:schemeClr val="tx1"/>
              </a:solidFill>
              <a:round/>
              <a:headEnd/>
              <a:tailEnd type="triangle" w="med" len="med"/>
            </a:ln>
          </p:spPr>
        </p:cxnSp>
        <p:cxnSp>
          <p:nvCxnSpPr>
            <p:cNvPr id="74" name="AutoShape 25"/>
            <p:cNvCxnSpPr>
              <a:cxnSpLocks noChangeShapeType="1"/>
            </p:cNvCxnSpPr>
            <p:nvPr/>
          </p:nvCxnSpPr>
          <p:spPr bwMode="auto">
            <a:xfrm flipV="1">
              <a:off x="3456" y="1704"/>
              <a:ext cx="1056" cy="1248"/>
            </a:xfrm>
            <a:prstGeom prst="straightConnector1">
              <a:avLst/>
            </a:prstGeom>
            <a:grpFill/>
            <a:ln w="9525">
              <a:solidFill>
                <a:schemeClr val="tx1"/>
              </a:solidFill>
              <a:round/>
              <a:headEnd/>
              <a:tailEnd type="triangle" w="med" len="med"/>
            </a:ln>
          </p:spPr>
        </p:cxnSp>
        <p:cxnSp>
          <p:nvCxnSpPr>
            <p:cNvPr id="75" name="AutoShape 26"/>
            <p:cNvCxnSpPr>
              <a:cxnSpLocks noChangeShapeType="1"/>
            </p:cNvCxnSpPr>
            <p:nvPr/>
          </p:nvCxnSpPr>
          <p:spPr bwMode="auto">
            <a:xfrm>
              <a:off x="3456" y="2952"/>
              <a:ext cx="1104" cy="480"/>
            </a:xfrm>
            <a:prstGeom prst="straightConnector1">
              <a:avLst/>
            </a:prstGeom>
            <a:grpFill/>
            <a:ln w="9525">
              <a:solidFill>
                <a:schemeClr val="tx1"/>
              </a:solidFill>
              <a:round/>
              <a:headEnd/>
              <a:tailEnd type="triangle" w="med" len="med"/>
            </a:ln>
          </p:spPr>
        </p:cxnSp>
        <p:cxnSp>
          <p:nvCxnSpPr>
            <p:cNvPr id="76" name="AutoShape 27"/>
            <p:cNvCxnSpPr>
              <a:cxnSpLocks noChangeShapeType="1"/>
            </p:cNvCxnSpPr>
            <p:nvPr/>
          </p:nvCxnSpPr>
          <p:spPr bwMode="auto">
            <a:xfrm>
              <a:off x="3456" y="2952"/>
              <a:ext cx="1104" cy="912"/>
            </a:xfrm>
            <a:prstGeom prst="straightConnector1">
              <a:avLst/>
            </a:prstGeom>
            <a:grpFill/>
            <a:ln w="9525">
              <a:solidFill>
                <a:schemeClr val="tx1"/>
              </a:solidFill>
              <a:round/>
              <a:headEnd/>
              <a:tailEnd type="triangle" w="med" len="med"/>
            </a:ln>
          </p:spPr>
        </p:cxnSp>
      </p:grpSp>
      <p:cxnSp>
        <p:nvCxnSpPr>
          <p:cNvPr id="77" name="AutoShape 28"/>
          <p:cNvCxnSpPr>
            <a:cxnSpLocks noChangeShapeType="1"/>
          </p:cNvCxnSpPr>
          <p:nvPr/>
        </p:nvCxnSpPr>
        <p:spPr bwMode="auto">
          <a:xfrm>
            <a:off x="5332413" y="2894013"/>
            <a:ext cx="1906587" cy="1868487"/>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8" name="AutoShape 29"/>
          <p:cNvCxnSpPr>
            <a:cxnSpLocks noChangeShapeType="1"/>
          </p:cNvCxnSpPr>
          <p:nvPr/>
        </p:nvCxnSpPr>
        <p:spPr bwMode="auto">
          <a:xfrm>
            <a:off x="5332413" y="2894013"/>
            <a:ext cx="1906587" cy="25542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9" name="AutoShape 30"/>
          <p:cNvCxnSpPr>
            <a:cxnSpLocks noChangeShapeType="1"/>
          </p:cNvCxnSpPr>
          <p:nvPr/>
        </p:nvCxnSpPr>
        <p:spPr bwMode="auto">
          <a:xfrm>
            <a:off x="5332413" y="2894013"/>
            <a:ext cx="1984375" cy="30511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0" name="AutoShape 31"/>
          <p:cNvCxnSpPr>
            <a:cxnSpLocks noChangeShapeType="1"/>
          </p:cNvCxnSpPr>
          <p:nvPr/>
        </p:nvCxnSpPr>
        <p:spPr bwMode="auto">
          <a:xfrm flipV="1">
            <a:off x="5332413" y="2705100"/>
            <a:ext cx="1830387" cy="18891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1" name="AutoShape 16"/>
          <p:cNvCxnSpPr>
            <a:cxnSpLocks noChangeShapeType="1"/>
          </p:cNvCxnSpPr>
          <p:nvPr/>
        </p:nvCxnSpPr>
        <p:spPr bwMode="auto">
          <a:xfrm>
            <a:off x="5410200" y="2019300"/>
            <a:ext cx="1752600" cy="0"/>
          </a:xfrm>
          <a:prstGeom prst="straightConnector1">
            <a:avLst/>
          </a:prstGeom>
          <a:solidFill>
            <a:schemeClr val="accent4">
              <a:lumMod val="60000"/>
              <a:lumOff val="40000"/>
            </a:schemeClr>
          </a:solidFill>
          <a:ln w="6350">
            <a:solidFill>
              <a:schemeClr val="tx1"/>
            </a:solidFill>
            <a:round/>
            <a:headEnd/>
            <a:tailEnd type="triangle" w="med" len="med"/>
          </a:ln>
        </p:spPr>
      </p:cxnSp>
    </p:spTree>
    <p:extLst>
      <p:ext uri="{BB962C8B-B14F-4D97-AF65-F5344CB8AC3E}">
        <p14:creationId xmlns:p14="http://schemas.microsoft.com/office/powerpoint/2010/main" val="259750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normAutofit fontScale="90000"/>
          </a:bodyPr>
          <a:lstStyle/>
          <a:p>
            <a:pPr>
              <a:defRPr/>
            </a:pPr>
            <a:r>
              <a:rPr lang="en-US" dirty="0">
                <a:ea typeface="ＭＳ Ｐゴシック" charset="0"/>
              </a:rPr>
              <a:t>Feature representation </a:t>
            </a:r>
            <a:br>
              <a:rPr lang="en-US" dirty="0">
                <a:ea typeface="ＭＳ Ｐゴシック" charset="0"/>
              </a:rPr>
            </a:br>
            <a:r>
              <a:rPr lang="en-US" dirty="0">
                <a:ea typeface="ＭＳ Ｐゴシック" charset="0"/>
              </a:rPr>
              <a:t>in the neural network</a:t>
            </a:r>
          </a:p>
        </p:txBody>
      </p:sp>
      <p:sp>
        <p:nvSpPr>
          <p:cNvPr id="86019" name="Rectangle 3"/>
          <p:cNvSpPr>
            <a:spLocks noGrp="1" noChangeArrowheads="1"/>
          </p:cNvSpPr>
          <p:nvPr>
            <p:ph type="body" sz="quarter" idx="10"/>
          </p:nvPr>
        </p:nvSpPr>
        <p:spPr/>
        <p:txBody>
          <a:bodyPr/>
          <a:lstStyle/>
          <a:p>
            <a:pPr eaLnBrk="1" hangingPunct="1">
              <a:defRPr/>
            </a:pPr>
            <a:r>
              <a:rPr lang="en-US" dirty="0">
                <a:ea typeface="ＭＳ Ｐゴシック" charset="0"/>
              </a:rPr>
              <a:t>Then all kinds of </a:t>
            </a:r>
            <a:br>
              <a:rPr lang="en-US" dirty="0">
                <a:ea typeface="ＭＳ Ｐゴシック" charset="0"/>
              </a:rPr>
            </a:br>
            <a:r>
              <a:rPr lang="en-US" dirty="0">
                <a:ea typeface="ＭＳ Ｐゴシック" charset="0"/>
              </a:rPr>
              <a:t>combinations can win:</a:t>
            </a:r>
          </a:p>
          <a:p>
            <a:pPr lvl="1">
              <a:defRPr/>
            </a:pPr>
            <a:r>
              <a:rPr lang="en-US" b="1" dirty="0">
                <a:latin typeface="Source Sans Pro Semibold" panose="020B0503030403020204" pitchFamily="34" charset="0"/>
                <a:ea typeface="Source Sans Pro Semibold" panose="020B0503030403020204" pitchFamily="34" charset="0"/>
              </a:rPr>
              <a:t>sink-</a:t>
            </a:r>
            <a:r>
              <a:rPr lang="en-US" b="1" dirty="0" err="1">
                <a:latin typeface="Source Sans Pro Semibold" panose="020B0503030403020204" pitchFamily="34" charset="0"/>
                <a:ea typeface="Source Sans Pro Semibold" panose="020B0503030403020204" pitchFamily="34" charset="0"/>
              </a:rPr>
              <a:t>sinked</a:t>
            </a:r>
            <a:endParaRPr lang="en-US" b="1" dirty="0">
              <a:latin typeface="Source Sans Pro Semibold" panose="020B0503030403020204" pitchFamily="34" charset="0"/>
              <a:ea typeface="Source Sans Pro Semibold" panose="020B0503030403020204" pitchFamily="34" charset="0"/>
            </a:endParaRPr>
          </a:p>
          <a:p>
            <a:pPr lvl="1">
              <a:defRPr/>
            </a:pPr>
            <a:r>
              <a:rPr lang="en-US" dirty="0">
                <a:ea typeface="ＭＳ Ｐゴシック" charset="0"/>
              </a:rPr>
              <a:t>sink-sank</a:t>
            </a:r>
          </a:p>
          <a:p>
            <a:pPr lvl="1">
              <a:defRPr/>
            </a:pPr>
            <a:r>
              <a:rPr lang="en-US" dirty="0">
                <a:ea typeface="ＭＳ Ｐゴシック" charset="0"/>
              </a:rPr>
              <a:t>sink-</a:t>
            </a:r>
            <a:r>
              <a:rPr lang="en-US" dirty="0" err="1">
                <a:ea typeface="ＭＳ Ｐゴシック" charset="0"/>
              </a:rPr>
              <a:t>sanked</a:t>
            </a:r>
            <a:endParaRPr lang="en-US" dirty="0">
              <a:ea typeface="ＭＳ Ｐゴシック" charset="0"/>
            </a:endParaRPr>
          </a:p>
        </p:txBody>
      </p:sp>
      <p:sp>
        <p:nvSpPr>
          <p:cNvPr id="66" name="Oval 4"/>
          <p:cNvSpPr>
            <a:spLocks noChangeArrowheads="1"/>
          </p:cNvSpPr>
          <p:nvPr/>
        </p:nvSpPr>
        <p:spPr bwMode="auto">
          <a:xfrm>
            <a:off x="4876800" y="1752600"/>
            <a:ext cx="533400" cy="533400"/>
          </a:xfrm>
          <a:prstGeom prst="ellipse">
            <a:avLst/>
          </a:prstGeom>
          <a:solidFill>
            <a:srgbClr val="FF0000"/>
          </a:solidFill>
          <a:ln w="9525">
            <a:solidFill>
              <a:schemeClr val="tx1"/>
            </a:solidFill>
            <a:round/>
            <a:headEnd/>
            <a:tailEnd/>
          </a:ln>
        </p:spPr>
        <p:txBody>
          <a:bodyPr wrap="none" anchor="ctr"/>
          <a:lstStyle/>
          <a:p>
            <a:pPr algn="ctr"/>
            <a:r>
              <a:rPr lang="en-US" dirty="0">
                <a:solidFill>
                  <a:srgbClr val="000000"/>
                </a:solidFill>
              </a:rPr>
              <a:t>sin</a:t>
            </a:r>
          </a:p>
        </p:txBody>
      </p:sp>
      <p:sp>
        <p:nvSpPr>
          <p:cNvPr id="67" name="Oval 5"/>
          <p:cNvSpPr>
            <a:spLocks noChangeArrowheads="1"/>
          </p:cNvSpPr>
          <p:nvPr/>
        </p:nvSpPr>
        <p:spPr bwMode="auto">
          <a:xfrm>
            <a:off x="4876800" y="2438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ink</a:t>
            </a:r>
          </a:p>
        </p:txBody>
      </p:sp>
      <p:sp>
        <p:nvSpPr>
          <p:cNvPr id="68" name="Oval 6"/>
          <p:cNvSpPr>
            <a:spLocks noChangeArrowheads="1"/>
          </p:cNvSpPr>
          <p:nvPr/>
        </p:nvSpPr>
        <p:spPr bwMode="auto">
          <a:xfrm>
            <a:off x="4876800" y="3200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san</a:t>
            </a:r>
          </a:p>
        </p:txBody>
      </p:sp>
      <p:sp>
        <p:nvSpPr>
          <p:cNvPr id="69" name="Oval 7"/>
          <p:cNvSpPr>
            <a:spLocks noChangeArrowheads="1"/>
          </p:cNvSpPr>
          <p:nvPr/>
        </p:nvSpPr>
        <p:spPr bwMode="auto">
          <a:xfrm>
            <a:off x="4953000" y="51054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nke</a:t>
            </a:r>
          </a:p>
        </p:txBody>
      </p:sp>
      <p:sp>
        <p:nvSpPr>
          <p:cNvPr id="70" name="Oval 8"/>
          <p:cNvSpPr>
            <a:spLocks noChangeArrowheads="1"/>
          </p:cNvSpPr>
          <p:nvPr/>
        </p:nvSpPr>
        <p:spPr bwMode="auto">
          <a:xfrm>
            <a:off x="4953000" y="44196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71" name="Oval 9"/>
          <p:cNvSpPr>
            <a:spLocks noChangeArrowheads="1"/>
          </p:cNvSpPr>
          <p:nvPr/>
        </p:nvSpPr>
        <p:spPr bwMode="auto">
          <a:xfrm>
            <a:off x="4953000" y="38100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ank</a:t>
            </a:r>
          </a:p>
        </p:txBody>
      </p:sp>
      <p:sp>
        <p:nvSpPr>
          <p:cNvPr id="72" name="Oval 10"/>
          <p:cNvSpPr>
            <a:spLocks noChangeArrowheads="1"/>
          </p:cNvSpPr>
          <p:nvPr/>
        </p:nvSpPr>
        <p:spPr bwMode="auto">
          <a:xfrm>
            <a:off x="4953000" y="5791200"/>
            <a:ext cx="533400" cy="533400"/>
          </a:xfrm>
          <a:prstGeom prst="ellipse">
            <a:avLst/>
          </a:prstGeom>
          <a:solidFill>
            <a:schemeClr val="accent4">
              <a:lumMod val="60000"/>
              <a:lumOff val="40000"/>
            </a:schemeClr>
          </a:solidFill>
          <a:ln w="9525">
            <a:solidFill>
              <a:schemeClr val="tx1"/>
            </a:solidFill>
            <a:round/>
            <a:headEnd/>
            <a:tailEnd/>
          </a:ln>
        </p:spPr>
        <p:txBody>
          <a:bodyPr wrap="none" anchor="ctr"/>
          <a:lstStyle/>
          <a:p>
            <a:pPr algn="ctr"/>
            <a:r>
              <a:rPr lang="en-US">
                <a:solidFill>
                  <a:srgbClr val="000000"/>
                </a:solidFill>
              </a:rPr>
              <a:t>ked</a:t>
            </a:r>
          </a:p>
        </p:txBody>
      </p:sp>
      <p:sp>
        <p:nvSpPr>
          <p:cNvPr id="73" name="Oval 11"/>
          <p:cNvSpPr>
            <a:spLocks noChangeArrowheads="1"/>
          </p:cNvSpPr>
          <p:nvPr/>
        </p:nvSpPr>
        <p:spPr bwMode="auto">
          <a:xfrm>
            <a:off x="7162800" y="1752600"/>
            <a:ext cx="533400" cy="533400"/>
          </a:xfrm>
          <a:prstGeom prst="ellipse">
            <a:avLst/>
          </a:prstGeom>
          <a:solidFill>
            <a:srgbClr val="FF6600"/>
          </a:solidFill>
          <a:ln w="9525">
            <a:solidFill>
              <a:schemeClr val="tx1"/>
            </a:solidFill>
            <a:round/>
            <a:headEnd/>
            <a:tailEnd/>
          </a:ln>
        </p:spPr>
        <p:txBody>
          <a:bodyPr wrap="none" anchor="ctr"/>
          <a:lstStyle/>
          <a:p>
            <a:pPr algn="ctr"/>
            <a:r>
              <a:rPr lang="en-US" dirty="0">
                <a:solidFill>
                  <a:srgbClr val="000000"/>
                </a:solidFill>
              </a:rPr>
              <a:t>sin</a:t>
            </a:r>
          </a:p>
        </p:txBody>
      </p:sp>
      <p:sp>
        <p:nvSpPr>
          <p:cNvPr id="74" name="Oval 12"/>
          <p:cNvSpPr>
            <a:spLocks noChangeArrowheads="1"/>
          </p:cNvSpPr>
          <p:nvPr/>
        </p:nvSpPr>
        <p:spPr bwMode="auto">
          <a:xfrm>
            <a:off x="7162800" y="2438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ink</a:t>
            </a:r>
          </a:p>
        </p:txBody>
      </p:sp>
      <p:sp>
        <p:nvSpPr>
          <p:cNvPr id="75" name="Oval 13"/>
          <p:cNvSpPr>
            <a:spLocks noChangeArrowheads="1"/>
          </p:cNvSpPr>
          <p:nvPr/>
        </p:nvSpPr>
        <p:spPr bwMode="auto">
          <a:xfrm>
            <a:off x="7162800" y="3200400"/>
            <a:ext cx="533400" cy="533400"/>
          </a:xfrm>
          <a:prstGeom prst="ellipse">
            <a:avLst/>
          </a:prstGeom>
          <a:solidFill>
            <a:srgbClr val="FF6600"/>
          </a:solidFill>
          <a:ln w="9525">
            <a:solidFill>
              <a:schemeClr val="tx1"/>
            </a:solidFill>
            <a:round/>
            <a:headEnd/>
            <a:tailEnd/>
          </a:ln>
        </p:spPr>
        <p:txBody>
          <a:bodyPr wrap="none" anchor="ctr"/>
          <a:lstStyle/>
          <a:p>
            <a:pPr algn="ctr"/>
            <a:r>
              <a:rPr lang="en-US" dirty="0">
                <a:solidFill>
                  <a:srgbClr val="000000"/>
                </a:solidFill>
              </a:rPr>
              <a:t>san</a:t>
            </a:r>
          </a:p>
        </p:txBody>
      </p:sp>
      <p:sp>
        <p:nvSpPr>
          <p:cNvPr id="76" name="Oval 14"/>
          <p:cNvSpPr>
            <a:spLocks noChangeArrowheads="1"/>
          </p:cNvSpPr>
          <p:nvPr/>
        </p:nvSpPr>
        <p:spPr bwMode="auto">
          <a:xfrm>
            <a:off x="7239000" y="3810000"/>
            <a:ext cx="533400" cy="533400"/>
          </a:xfrm>
          <a:prstGeom prst="ellipse">
            <a:avLst/>
          </a:prstGeom>
          <a:solidFill>
            <a:srgbClr val="FF6600"/>
          </a:solidFill>
          <a:ln w="9525">
            <a:solidFill>
              <a:schemeClr val="tx1"/>
            </a:solidFill>
            <a:round/>
            <a:headEnd/>
            <a:tailEnd/>
          </a:ln>
        </p:spPr>
        <p:txBody>
          <a:bodyPr wrap="none" anchor="ctr"/>
          <a:lstStyle/>
          <a:p>
            <a:pPr algn="ctr"/>
            <a:r>
              <a:rPr lang="en-US" dirty="0" err="1">
                <a:solidFill>
                  <a:srgbClr val="000000"/>
                </a:solidFill>
              </a:rPr>
              <a:t>ank</a:t>
            </a:r>
            <a:endParaRPr lang="en-US" dirty="0">
              <a:solidFill>
                <a:srgbClr val="000000"/>
              </a:solidFill>
            </a:endParaRPr>
          </a:p>
        </p:txBody>
      </p:sp>
      <p:sp>
        <p:nvSpPr>
          <p:cNvPr id="77" name="Oval 20"/>
          <p:cNvSpPr>
            <a:spLocks noChangeArrowheads="1"/>
          </p:cNvSpPr>
          <p:nvPr/>
        </p:nvSpPr>
        <p:spPr bwMode="auto">
          <a:xfrm>
            <a:off x="7239000" y="51816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nke</a:t>
            </a:r>
          </a:p>
        </p:txBody>
      </p:sp>
      <p:sp>
        <p:nvSpPr>
          <p:cNvPr id="78" name="Oval 21"/>
          <p:cNvSpPr>
            <a:spLocks noChangeArrowheads="1"/>
          </p:cNvSpPr>
          <p:nvPr/>
        </p:nvSpPr>
        <p:spPr bwMode="auto">
          <a:xfrm>
            <a:off x="7239000" y="4495800"/>
            <a:ext cx="533400" cy="533400"/>
          </a:xfrm>
          <a:prstGeom prst="ellipse">
            <a:avLst/>
          </a:prstGeom>
          <a:solidFill>
            <a:schemeClr val="accent4">
              <a:lumMod val="20000"/>
              <a:lumOff val="80000"/>
            </a:schemeClr>
          </a:solidFill>
          <a:ln w="9525">
            <a:solidFill>
              <a:schemeClr val="tx1"/>
            </a:solidFill>
            <a:round/>
            <a:headEnd/>
            <a:tailEnd/>
          </a:ln>
        </p:spPr>
        <p:txBody>
          <a:bodyPr wrap="none" anchor="ctr"/>
          <a:lstStyle/>
          <a:p>
            <a:pPr algn="ctr"/>
            <a:r>
              <a:rPr lang="en-US">
                <a:solidFill>
                  <a:srgbClr val="000000"/>
                </a:solidFill>
              </a:rPr>
              <a:t>win</a:t>
            </a:r>
          </a:p>
        </p:txBody>
      </p:sp>
      <p:sp>
        <p:nvSpPr>
          <p:cNvPr id="79" name="Oval 22"/>
          <p:cNvSpPr>
            <a:spLocks noChangeArrowheads="1"/>
          </p:cNvSpPr>
          <p:nvPr/>
        </p:nvSpPr>
        <p:spPr bwMode="auto">
          <a:xfrm>
            <a:off x="7239000" y="5867400"/>
            <a:ext cx="533400" cy="533400"/>
          </a:xfrm>
          <a:prstGeom prst="ellipse">
            <a:avLst/>
          </a:prstGeom>
          <a:solidFill>
            <a:srgbClr val="FF0000"/>
          </a:solidFill>
          <a:ln w="9525">
            <a:solidFill>
              <a:schemeClr val="tx1"/>
            </a:solidFill>
            <a:round/>
            <a:headEnd/>
            <a:tailEnd/>
          </a:ln>
        </p:spPr>
        <p:txBody>
          <a:bodyPr wrap="none" anchor="ctr"/>
          <a:lstStyle/>
          <a:p>
            <a:pPr algn="ctr"/>
            <a:r>
              <a:rPr lang="en-US">
                <a:solidFill>
                  <a:srgbClr val="000000"/>
                </a:solidFill>
              </a:rPr>
              <a:t>ked</a:t>
            </a:r>
          </a:p>
        </p:txBody>
      </p:sp>
      <p:grpSp>
        <p:nvGrpSpPr>
          <p:cNvPr id="114" name="Group 15"/>
          <p:cNvGrpSpPr>
            <a:grpSpLocks/>
          </p:cNvGrpSpPr>
          <p:nvPr/>
        </p:nvGrpSpPr>
        <p:grpSpPr bwMode="auto">
          <a:xfrm>
            <a:off x="5410200" y="2019300"/>
            <a:ext cx="1828800" cy="2057400"/>
            <a:chOff x="3408" y="1272"/>
            <a:chExt cx="1152" cy="1296"/>
          </a:xfrm>
          <a:solidFill>
            <a:schemeClr val="accent4">
              <a:lumMod val="60000"/>
              <a:lumOff val="40000"/>
            </a:schemeClr>
          </a:solidFill>
        </p:grpSpPr>
        <p:cxnSp>
          <p:nvCxnSpPr>
            <p:cNvPr id="115" name="AutoShape 16"/>
            <p:cNvCxnSpPr>
              <a:cxnSpLocks noChangeShapeType="1"/>
            </p:cNvCxnSpPr>
            <p:nvPr/>
          </p:nvCxnSpPr>
          <p:spPr bwMode="auto">
            <a:xfrm>
              <a:off x="3408" y="1272"/>
              <a:ext cx="1104" cy="912"/>
            </a:xfrm>
            <a:prstGeom prst="straightConnector1">
              <a:avLst/>
            </a:prstGeom>
            <a:grpFill/>
            <a:ln w="9525">
              <a:solidFill>
                <a:schemeClr val="tx1"/>
              </a:solidFill>
              <a:round/>
              <a:headEnd/>
              <a:tailEnd type="triangle" w="med" len="med"/>
            </a:ln>
          </p:spPr>
        </p:cxnSp>
        <p:cxnSp>
          <p:nvCxnSpPr>
            <p:cNvPr id="116" name="AutoShape 17"/>
            <p:cNvCxnSpPr>
              <a:cxnSpLocks noChangeShapeType="1"/>
            </p:cNvCxnSpPr>
            <p:nvPr/>
          </p:nvCxnSpPr>
          <p:spPr bwMode="auto">
            <a:xfrm>
              <a:off x="3408" y="1272"/>
              <a:ext cx="1152" cy="1296"/>
            </a:xfrm>
            <a:prstGeom prst="straightConnector1">
              <a:avLst/>
            </a:prstGeom>
            <a:grpFill/>
            <a:ln w="9525">
              <a:solidFill>
                <a:schemeClr val="tx1"/>
              </a:solidFill>
              <a:round/>
              <a:headEnd/>
              <a:tailEnd type="triangle" w="med" len="med"/>
            </a:ln>
          </p:spPr>
        </p:cxnSp>
        <p:cxnSp>
          <p:nvCxnSpPr>
            <p:cNvPr id="117" name="AutoShape 18"/>
            <p:cNvCxnSpPr>
              <a:cxnSpLocks noChangeShapeType="1"/>
            </p:cNvCxnSpPr>
            <p:nvPr/>
          </p:nvCxnSpPr>
          <p:spPr bwMode="auto">
            <a:xfrm>
              <a:off x="3408" y="1704"/>
              <a:ext cx="1104" cy="480"/>
            </a:xfrm>
            <a:prstGeom prst="straightConnector1">
              <a:avLst/>
            </a:prstGeom>
            <a:grpFill/>
            <a:ln w="9525">
              <a:solidFill>
                <a:schemeClr val="tx1"/>
              </a:solidFill>
              <a:round/>
              <a:headEnd/>
              <a:tailEnd type="triangle" w="med" len="med"/>
            </a:ln>
          </p:spPr>
        </p:cxnSp>
        <p:cxnSp>
          <p:nvCxnSpPr>
            <p:cNvPr id="118" name="AutoShape 19"/>
            <p:cNvCxnSpPr>
              <a:cxnSpLocks noChangeShapeType="1"/>
            </p:cNvCxnSpPr>
            <p:nvPr/>
          </p:nvCxnSpPr>
          <p:spPr bwMode="auto">
            <a:xfrm>
              <a:off x="3408" y="1704"/>
              <a:ext cx="1152" cy="864"/>
            </a:xfrm>
            <a:prstGeom prst="straightConnector1">
              <a:avLst/>
            </a:prstGeom>
            <a:grpFill/>
            <a:ln w="9525">
              <a:solidFill>
                <a:schemeClr val="tx1"/>
              </a:solidFill>
              <a:round/>
              <a:headEnd/>
              <a:tailEnd type="triangle" w="med" len="med"/>
            </a:ln>
          </p:spPr>
        </p:cxnSp>
      </p:grpSp>
      <p:grpSp>
        <p:nvGrpSpPr>
          <p:cNvPr id="119" name="Group 23"/>
          <p:cNvGrpSpPr>
            <a:grpSpLocks/>
          </p:cNvGrpSpPr>
          <p:nvPr/>
        </p:nvGrpSpPr>
        <p:grpSpPr bwMode="auto">
          <a:xfrm>
            <a:off x="5486400" y="2705100"/>
            <a:ext cx="1752600" cy="3429000"/>
            <a:chOff x="3456" y="1704"/>
            <a:chExt cx="1104" cy="2160"/>
          </a:xfrm>
          <a:solidFill>
            <a:schemeClr val="accent4">
              <a:lumMod val="60000"/>
              <a:lumOff val="40000"/>
            </a:schemeClr>
          </a:solidFill>
        </p:grpSpPr>
        <p:cxnSp>
          <p:nvCxnSpPr>
            <p:cNvPr id="120" name="AutoShape 24"/>
            <p:cNvCxnSpPr>
              <a:cxnSpLocks noChangeShapeType="1"/>
            </p:cNvCxnSpPr>
            <p:nvPr/>
          </p:nvCxnSpPr>
          <p:spPr bwMode="auto">
            <a:xfrm>
              <a:off x="3456" y="2952"/>
              <a:ext cx="1104" cy="48"/>
            </a:xfrm>
            <a:prstGeom prst="straightConnector1">
              <a:avLst/>
            </a:prstGeom>
            <a:grpFill/>
            <a:ln w="9525">
              <a:solidFill>
                <a:schemeClr val="tx1"/>
              </a:solidFill>
              <a:round/>
              <a:headEnd/>
              <a:tailEnd type="triangle" w="med" len="med"/>
            </a:ln>
          </p:spPr>
        </p:cxnSp>
        <p:cxnSp>
          <p:nvCxnSpPr>
            <p:cNvPr id="121" name="AutoShape 25"/>
            <p:cNvCxnSpPr>
              <a:cxnSpLocks noChangeShapeType="1"/>
            </p:cNvCxnSpPr>
            <p:nvPr/>
          </p:nvCxnSpPr>
          <p:spPr bwMode="auto">
            <a:xfrm flipV="1">
              <a:off x="3456" y="1704"/>
              <a:ext cx="1056" cy="1248"/>
            </a:xfrm>
            <a:prstGeom prst="straightConnector1">
              <a:avLst/>
            </a:prstGeom>
            <a:grpFill/>
            <a:ln w="9525">
              <a:solidFill>
                <a:schemeClr val="tx1"/>
              </a:solidFill>
              <a:round/>
              <a:headEnd/>
              <a:tailEnd type="triangle" w="med" len="med"/>
            </a:ln>
          </p:spPr>
        </p:cxnSp>
        <p:cxnSp>
          <p:nvCxnSpPr>
            <p:cNvPr id="122" name="AutoShape 26"/>
            <p:cNvCxnSpPr>
              <a:cxnSpLocks noChangeShapeType="1"/>
            </p:cNvCxnSpPr>
            <p:nvPr/>
          </p:nvCxnSpPr>
          <p:spPr bwMode="auto">
            <a:xfrm>
              <a:off x="3456" y="2952"/>
              <a:ext cx="1104" cy="480"/>
            </a:xfrm>
            <a:prstGeom prst="straightConnector1">
              <a:avLst/>
            </a:prstGeom>
            <a:grpFill/>
            <a:ln w="9525">
              <a:solidFill>
                <a:schemeClr val="tx1"/>
              </a:solidFill>
              <a:round/>
              <a:headEnd/>
              <a:tailEnd type="triangle" w="med" len="med"/>
            </a:ln>
          </p:spPr>
        </p:cxnSp>
        <p:cxnSp>
          <p:nvCxnSpPr>
            <p:cNvPr id="123" name="AutoShape 27"/>
            <p:cNvCxnSpPr>
              <a:cxnSpLocks noChangeShapeType="1"/>
            </p:cNvCxnSpPr>
            <p:nvPr/>
          </p:nvCxnSpPr>
          <p:spPr bwMode="auto">
            <a:xfrm>
              <a:off x="3456" y="2952"/>
              <a:ext cx="1104" cy="912"/>
            </a:xfrm>
            <a:prstGeom prst="straightConnector1">
              <a:avLst/>
            </a:prstGeom>
            <a:grpFill/>
            <a:ln w="9525">
              <a:solidFill>
                <a:schemeClr val="tx1"/>
              </a:solidFill>
              <a:round/>
              <a:headEnd/>
              <a:tailEnd type="triangle" w="med" len="med"/>
            </a:ln>
          </p:spPr>
        </p:cxnSp>
      </p:grpSp>
      <p:cxnSp>
        <p:nvCxnSpPr>
          <p:cNvPr id="124" name="AutoShape 28"/>
          <p:cNvCxnSpPr>
            <a:cxnSpLocks noChangeShapeType="1"/>
          </p:cNvCxnSpPr>
          <p:nvPr/>
        </p:nvCxnSpPr>
        <p:spPr bwMode="auto">
          <a:xfrm>
            <a:off x="5332413" y="2894013"/>
            <a:ext cx="1906587" cy="1868487"/>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25" name="AutoShape 29"/>
          <p:cNvCxnSpPr>
            <a:cxnSpLocks noChangeShapeType="1"/>
          </p:cNvCxnSpPr>
          <p:nvPr/>
        </p:nvCxnSpPr>
        <p:spPr bwMode="auto">
          <a:xfrm>
            <a:off x="5332413" y="2894013"/>
            <a:ext cx="1906587" cy="25542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26" name="AutoShape 30"/>
          <p:cNvCxnSpPr>
            <a:cxnSpLocks noChangeShapeType="1"/>
          </p:cNvCxnSpPr>
          <p:nvPr/>
        </p:nvCxnSpPr>
        <p:spPr bwMode="auto">
          <a:xfrm>
            <a:off x="5332413" y="2894013"/>
            <a:ext cx="1984375" cy="30511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27" name="AutoShape 31"/>
          <p:cNvCxnSpPr>
            <a:cxnSpLocks noChangeShapeType="1"/>
          </p:cNvCxnSpPr>
          <p:nvPr/>
        </p:nvCxnSpPr>
        <p:spPr bwMode="auto">
          <a:xfrm flipV="1">
            <a:off x="5332413" y="2705100"/>
            <a:ext cx="1830387" cy="18891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28" name="AutoShape 16"/>
          <p:cNvCxnSpPr>
            <a:cxnSpLocks noChangeShapeType="1"/>
          </p:cNvCxnSpPr>
          <p:nvPr/>
        </p:nvCxnSpPr>
        <p:spPr bwMode="auto">
          <a:xfrm>
            <a:off x="5410200" y="2019300"/>
            <a:ext cx="1752600" cy="0"/>
          </a:xfrm>
          <a:prstGeom prst="straightConnector1">
            <a:avLst/>
          </a:prstGeom>
          <a:solidFill>
            <a:schemeClr val="accent4">
              <a:lumMod val="60000"/>
              <a:lumOff val="40000"/>
            </a:schemeClr>
          </a:solidFill>
          <a:ln w="6350">
            <a:solidFill>
              <a:schemeClr val="tx1"/>
            </a:solidFill>
            <a:round/>
            <a:headEnd/>
            <a:tailEnd type="triangle" w="med" len="med"/>
          </a:ln>
        </p:spPr>
      </p:cxnSp>
    </p:spTree>
    <p:extLst>
      <p:ext uri="{BB962C8B-B14F-4D97-AF65-F5344CB8AC3E}">
        <p14:creationId xmlns:p14="http://schemas.microsoft.com/office/powerpoint/2010/main" val="335737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en-US" dirty="0">
                <a:ea typeface="ＭＳ Ｐゴシック" charset="0"/>
              </a:rPr>
              <a:t>Results of the network</a:t>
            </a:r>
          </a:p>
        </p:txBody>
      </p:sp>
      <p:sp>
        <p:nvSpPr>
          <p:cNvPr id="44034" name="Line 3"/>
          <p:cNvSpPr>
            <a:spLocks noChangeShapeType="1"/>
          </p:cNvSpPr>
          <p:nvPr/>
        </p:nvSpPr>
        <p:spPr bwMode="auto">
          <a:xfrm>
            <a:off x="1371600" y="1981200"/>
            <a:ext cx="0" cy="4419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035" name="Line 4"/>
          <p:cNvSpPr>
            <a:spLocks noChangeShapeType="1"/>
          </p:cNvSpPr>
          <p:nvPr/>
        </p:nvSpPr>
        <p:spPr bwMode="auto">
          <a:xfrm>
            <a:off x="685800" y="5715000"/>
            <a:ext cx="6858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036" name="Freeform 5"/>
          <p:cNvSpPr>
            <a:spLocks/>
          </p:cNvSpPr>
          <p:nvPr/>
        </p:nvSpPr>
        <p:spPr bwMode="auto">
          <a:xfrm>
            <a:off x="1371600" y="1828800"/>
            <a:ext cx="5791200" cy="3886200"/>
          </a:xfrm>
          <a:custGeom>
            <a:avLst/>
            <a:gdLst>
              <a:gd name="T0" fmla="*/ 0 w 3648"/>
              <a:gd name="T1" fmla="*/ 2147483647 h 2448"/>
              <a:gd name="T2" fmla="*/ 2147483647 w 3648"/>
              <a:gd name="T3" fmla="*/ 2147483647 h 2448"/>
              <a:gd name="T4" fmla="*/ 2147483647 w 3648"/>
              <a:gd name="T5" fmla="*/ 2147483647 h 2448"/>
              <a:gd name="T6" fmla="*/ 2147483647 w 3648"/>
              <a:gd name="T7" fmla="*/ 2147483647 h 2448"/>
              <a:gd name="T8" fmla="*/ 2147483647 w 3648"/>
              <a:gd name="T9" fmla="*/ 2147483647 h 2448"/>
              <a:gd name="T10" fmla="*/ 2147483647 w 3648"/>
              <a:gd name="T11" fmla="*/ 2147483647 h 2448"/>
              <a:gd name="T12" fmla="*/ 2147483647 w 3648"/>
              <a:gd name="T13" fmla="*/ 2147483647 h 2448"/>
              <a:gd name="T14" fmla="*/ 2147483647 w 3648"/>
              <a:gd name="T15" fmla="*/ 2147483647 h 2448"/>
              <a:gd name="T16" fmla="*/ 2147483647 w 3648"/>
              <a:gd name="T17" fmla="*/ 2147483647 h 2448"/>
              <a:gd name="T18" fmla="*/ 2147483647 w 3648"/>
              <a:gd name="T19" fmla="*/ 0 h 24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8"/>
              <a:gd name="T31" fmla="*/ 0 h 2448"/>
              <a:gd name="T32" fmla="*/ 3648 w 3648"/>
              <a:gd name="T33" fmla="*/ 2448 h 24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8" h="2448">
                <a:moveTo>
                  <a:pt x="0" y="2448"/>
                </a:moveTo>
                <a:cubicBezTo>
                  <a:pt x="16" y="2416"/>
                  <a:pt x="32" y="2384"/>
                  <a:pt x="96" y="2256"/>
                </a:cubicBezTo>
                <a:cubicBezTo>
                  <a:pt x="160" y="2128"/>
                  <a:pt x="304" y="1823"/>
                  <a:pt x="384" y="1680"/>
                </a:cubicBezTo>
                <a:cubicBezTo>
                  <a:pt x="463" y="1536"/>
                  <a:pt x="520" y="1399"/>
                  <a:pt x="576" y="1392"/>
                </a:cubicBezTo>
                <a:cubicBezTo>
                  <a:pt x="631" y="1384"/>
                  <a:pt x="664" y="1696"/>
                  <a:pt x="720" y="1632"/>
                </a:cubicBezTo>
                <a:cubicBezTo>
                  <a:pt x="776" y="1568"/>
                  <a:pt x="832" y="1183"/>
                  <a:pt x="912" y="1008"/>
                </a:cubicBezTo>
                <a:cubicBezTo>
                  <a:pt x="991" y="832"/>
                  <a:pt x="1080" y="703"/>
                  <a:pt x="1200" y="576"/>
                </a:cubicBezTo>
                <a:cubicBezTo>
                  <a:pt x="1319" y="448"/>
                  <a:pt x="1424" y="327"/>
                  <a:pt x="1632" y="240"/>
                </a:cubicBezTo>
                <a:cubicBezTo>
                  <a:pt x="1839" y="152"/>
                  <a:pt x="2112" y="88"/>
                  <a:pt x="2448" y="48"/>
                </a:cubicBezTo>
                <a:cubicBezTo>
                  <a:pt x="2784" y="8"/>
                  <a:pt x="3216" y="4"/>
                  <a:pt x="3648" y="0"/>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4037" name="Line 6"/>
          <p:cNvSpPr>
            <a:spLocks noChangeShapeType="1"/>
          </p:cNvSpPr>
          <p:nvPr/>
        </p:nvSpPr>
        <p:spPr bwMode="auto">
          <a:xfrm>
            <a:off x="1828800" y="6019800"/>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44038" name="Line 7"/>
          <p:cNvSpPr>
            <a:spLocks noChangeShapeType="1"/>
          </p:cNvSpPr>
          <p:nvPr/>
        </p:nvSpPr>
        <p:spPr bwMode="auto">
          <a:xfrm flipV="1">
            <a:off x="914400" y="3048000"/>
            <a:ext cx="0" cy="1981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44039" name="Text Box 8"/>
          <p:cNvSpPr txBox="1">
            <a:spLocks noChangeArrowheads="1"/>
          </p:cNvSpPr>
          <p:nvPr/>
        </p:nvSpPr>
        <p:spPr bwMode="auto">
          <a:xfrm>
            <a:off x="2651125" y="6003925"/>
            <a:ext cx="11652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Practice</a:t>
            </a:r>
          </a:p>
        </p:txBody>
      </p:sp>
      <p:sp>
        <p:nvSpPr>
          <p:cNvPr id="44040" name="Text Box 9"/>
          <p:cNvSpPr txBox="1">
            <a:spLocks noChangeArrowheads="1"/>
          </p:cNvSpPr>
          <p:nvPr/>
        </p:nvSpPr>
        <p:spPr bwMode="auto">
          <a:xfrm rot="-5400000">
            <a:off x="-104775" y="3211513"/>
            <a:ext cx="14287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 Correct</a:t>
            </a:r>
          </a:p>
        </p:txBody>
      </p:sp>
      <p:sp>
        <p:nvSpPr>
          <p:cNvPr id="10" name="TextBox 9"/>
          <p:cNvSpPr txBox="1"/>
          <p:nvPr/>
        </p:nvSpPr>
        <p:spPr>
          <a:xfrm>
            <a:off x="3470614" y="3162749"/>
            <a:ext cx="2783290" cy="2308324"/>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r>
              <a:rPr lang="en-US" sz="2400" dirty="0">
                <a:latin typeface="Gill Sans Light"/>
                <a:cs typeface="Gill Sans Light"/>
              </a:rPr>
              <a:t>Dip in performance when there are too many new words – correct and incorrect forms receive activation</a:t>
            </a:r>
          </a:p>
        </p:txBody>
      </p:sp>
      <p:cxnSp>
        <p:nvCxnSpPr>
          <p:cNvPr id="3" name="Straight Arrow Connector 2"/>
          <p:cNvCxnSpPr>
            <a:stCxn id="10" idx="1"/>
          </p:cNvCxnSpPr>
          <p:nvPr/>
        </p:nvCxnSpPr>
        <p:spPr>
          <a:xfrm flipH="1" flipV="1">
            <a:off x="2804380" y="4259997"/>
            <a:ext cx="666234" cy="569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603905" y="5998168"/>
            <a:ext cx="3082895"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400" dirty="0"/>
              <a:t>No rules, </a:t>
            </a:r>
            <a:r>
              <a:rPr lang="en-US" sz="2400"/>
              <a:t>just retrievals!</a:t>
            </a:r>
          </a:p>
        </p:txBody>
      </p:sp>
    </p:spTree>
    <p:extLst>
      <p:ext uri="{BB962C8B-B14F-4D97-AF65-F5344CB8AC3E}">
        <p14:creationId xmlns:p14="http://schemas.microsoft.com/office/powerpoint/2010/main" val="102749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p:txBody>
          <a:bodyPr>
            <a:normAutofit fontScale="90000"/>
          </a:bodyPr>
          <a:lstStyle/>
          <a:p>
            <a:pPr eaLnBrk="1" hangingPunct="1">
              <a:defRPr/>
            </a:pPr>
            <a:r>
              <a:rPr lang="en-US" dirty="0">
                <a:ea typeface="ＭＳ Ｐゴシック" charset="0"/>
              </a:rPr>
              <a:t>Problems with the connectionist theory </a:t>
            </a:r>
          </a:p>
        </p:txBody>
      </p:sp>
      <p:sp>
        <p:nvSpPr>
          <p:cNvPr id="53253" name="Rectangle 5"/>
          <p:cNvSpPr>
            <a:spLocks noGrp="1" noChangeArrowheads="1"/>
          </p:cNvSpPr>
          <p:nvPr>
            <p:ph type="body" sz="quarter" idx="10"/>
          </p:nvPr>
        </p:nvSpPr>
        <p:spPr/>
        <p:txBody>
          <a:bodyPr>
            <a:normAutofit/>
          </a:bodyPr>
          <a:lstStyle/>
          <a:p>
            <a:pPr>
              <a:defRPr/>
            </a:pPr>
            <a:r>
              <a:rPr lang="en-US" sz="2800" dirty="0">
                <a:ea typeface="ＭＳ Ｐゴシック" charset="0"/>
              </a:rPr>
              <a:t>Relies on a sudden increase in vocabulary</a:t>
            </a:r>
          </a:p>
          <a:p>
            <a:pPr lvl="1">
              <a:defRPr/>
            </a:pPr>
            <a:r>
              <a:rPr lang="en-US" sz="2400" dirty="0">
                <a:ea typeface="ＭＳ Ｐゴシック" charset="0"/>
              </a:rPr>
              <a:t>10 =&gt; 420 items</a:t>
            </a:r>
          </a:p>
          <a:p>
            <a:pPr lvl="1">
              <a:defRPr/>
            </a:pPr>
            <a:r>
              <a:rPr lang="en-US" sz="2400" dirty="0">
                <a:ea typeface="ＭＳ Ｐゴシック" charset="0"/>
              </a:rPr>
              <a:t>But there is little evidence that growth of vocabulary and </a:t>
            </a:r>
            <a:r>
              <a:rPr lang="en-US" sz="2400" dirty="0" err="1">
                <a:ea typeface="ＭＳ Ｐゴシック" charset="0"/>
              </a:rPr>
              <a:t>overregularization</a:t>
            </a:r>
            <a:r>
              <a:rPr lang="en-US" sz="2400" dirty="0">
                <a:ea typeface="ＭＳ Ｐゴシック" charset="0"/>
              </a:rPr>
              <a:t> coincide in children</a:t>
            </a:r>
          </a:p>
          <a:p>
            <a:pPr>
              <a:defRPr/>
            </a:pPr>
            <a:r>
              <a:rPr lang="en-US" sz="2800" dirty="0">
                <a:ea typeface="ＭＳ Ｐゴシック" charset="0"/>
              </a:rPr>
              <a:t>Produces (too) many types of errors</a:t>
            </a:r>
          </a:p>
          <a:p>
            <a:pPr>
              <a:defRPr/>
            </a:pPr>
            <a:r>
              <a:rPr lang="en-US" sz="2800" dirty="0">
                <a:ea typeface="ＭＳ Ｐゴシック" charset="0"/>
              </a:rPr>
              <a:t>Only works when regular verbs are a majority</a:t>
            </a:r>
          </a:p>
          <a:p>
            <a:pPr>
              <a:defRPr/>
            </a:pPr>
            <a:endParaRPr lang="en-US" sz="2800" dirty="0">
              <a:ea typeface="ＭＳ Ｐゴシック" charset="0"/>
            </a:endParaRPr>
          </a:p>
          <a:p>
            <a:pPr lvl="1">
              <a:defRPr/>
            </a:pPr>
            <a:endParaRPr lang="en-US" sz="1400" dirty="0">
              <a:ea typeface="ＭＳ Ｐゴシック" charset="0"/>
            </a:endParaRPr>
          </a:p>
        </p:txBody>
      </p:sp>
      <p:pic>
        <p:nvPicPr>
          <p:cNvPr id="2" name="Picture 1"/>
          <p:cNvPicPr>
            <a:picLocks noChangeAspect="1"/>
          </p:cNvPicPr>
          <p:nvPr/>
        </p:nvPicPr>
        <p:blipFill>
          <a:blip r:embed="rId3"/>
          <a:stretch>
            <a:fillRect/>
          </a:stretch>
        </p:blipFill>
        <p:spPr>
          <a:xfrm>
            <a:off x="2342492" y="4494283"/>
            <a:ext cx="4568340" cy="2776339"/>
          </a:xfrm>
          <a:prstGeom prst="rect">
            <a:avLst/>
          </a:prstGeom>
        </p:spPr>
      </p:pic>
    </p:spTree>
    <p:extLst>
      <p:ext uri="{BB962C8B-B14F-4D97-AF65-F5344CB8AC3E}">
        <p14:creationId xmlns:p14="http://schemas.microsoft.com/office/powerpoint/2010/main" val="142015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2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2841" y="2960177"/>
            <a:ext cx="1627369" cy="646331"/>
          </a:xfrm>
          <a:prstGeom prst="rect">
            <a:avLst/>
          </a:prstGeom>
          <a:noFill/>
        </p:spPr>
        <p:txBody>
          <a:bodyPr wrap="none" rtlCol="0">
            <a:spAutoFit/>
          </a:bodyPr>
          <a:lstStyle/>
          <a:p>
            <a:r>
              <a:rPr lang="en-US" sz="3600" dirty="0"/>
              <a:t>4 $ 4 = ?</a:t>
            </a:r>
          </a:p>
        </p:txBody>
      </p:sp>
      <p:sp>
        <p:nvSpPr>
          <p:cNvPr id="5" name="Rectangle 4"/>
          <p:cNvSpPr/>
          <p:nvPr/>
        </p:nvSpPr>
        <p:spPr>
          <a:xfrm>
            <a:off x="2357846" y="3834761"/>
            <a:ext cx="4397358" cy="646331"/>
          </a:xfrm>
          <a:prstGeom prst="rect">
            <a:avLst/>
          </a:prstGeom>
        </p:spPr>
        <p:txBody>
          <a:bodyPr wrap="none">
            <a:spAutoFit/>
          </a:bodyPr>
          <a:lstStyle/>
          <a:p>
            <a:r>
              <a:rPr lang="en-US" sz="3600" dirty="0"/>
              <a:t>4 $ 4 = 4 </a:t>
            </a:r>
            <a:r>
              <a:rPr lang="en-US" sz="3600"/>
              <a:t>+ 3 + 2 + 1 = 10</a:t>
            </a:r>
            <a:endParaRPr lang="en-US" sz="3600" dirty="0"/>
          </a:p>
        </p:txBody>
      </p:sp>
    </p:spTree>
    <p:extLst>
      <p:ext uri="{BB962C8B-B14F-4D97-AF65-F5344CB8AC3E}">
        <p14:creationId xmlns:p14="http://schemas.microsoft.com/office/powerpoint/2010/main" val="35999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normAutofit fontScale="90000"/>
          </a:bodyPr>
          <a:lstStyle/>
          <a:p>
            <a:pPr eaLnBrk="1" hangingPunct="1">
              <a:defRPr/>
            </a:pPr>
            <a:r>
              <a:rPr kumimoji="0" lang="en-US" sz="3600" dirty="0">
                <a:ea typeface="ＭＳ Ｐゴシック" charset="0"/>
              </a:rPr>
              <a:t>Why is there a distinction between regular and irregular verbs in the first place?</a:t>
            </a:r>
            <a:endParaRPr kumimoji="0" lang="en-US" sz="4000" dirty="0">
              <a:ea typeface="ＭＳ Ｐゴシック" charset="0"/>
            </a:endParaRPr>
          </a:p>
        </p:txBody>
      </p:sp>
      <p:sp>
        <p:nvSpPr>
          <p:cNvPr id="175107" name="Rectangle 3"/>
          <p:cNvSpPr>
            <a:spLocks noGrp="1" noChangeArrowheads="1"/>
          </p:cNvSpPr>
          <p:nvPr>
            <p:ph type="body" sz="quarter" idx="10"/>
          </p:nvPr>
        </p:nvSpPr>
        <p:spPr/>
        <p:txBody>
          <a:bodyPr>
            <a:normAutofit/>
          </a:bodyPr>
          <a:lstStyle/>
          <a:p>
            <a:pPr>
              <a:defRPr/>
            </a:pPr>
            <a:r>
              <a:rPr lang="en-US" sz="2800" dirty="0">
                <a:ea typeface="ＭＳ Ｐゴシック" charset="0"/>
              </a:rPr>
              <a:t>Regular verbs:</a:t>
            </a:r>
          </a:p>
          <a:p>
            <a:pPr lvl="1">
              <a:defRPr/>
            </a:pPr>
            <a:r>
              <a:rPr lang="en-US" sz="2400" dirty="0">
                <a:solidFill>
                  <a:srgbClr val="008000"/>
                </a:solidFill>
                <a:ea typeface="ＭＳ Ｐゴシック" charset="0"/>
              </a:rPr>
              <a:t>Advantage</a:t>
            </a:r>
            <a:r>
              <a:rPr lang="en-US" sz="2400" dirty="0">
                <a:ea typeface="ＭＳ Ｐゴシック" charset="0"/>
              </a:rPr>
              <a:t>: very productive (only one rule is needed)</a:t>
            </a:r>
          </a:p>
          <a:p>
            <a:pPr lvl="1">
              <a:defRPr/>
            </a:pPr>
            <a:r>
              <a:rPr lang="en-US" sz="2400" dirty="0">
                <a:solidFill>
                  <a:srgbClr val="FF2929"/>
                </a:solidFill>
                <a:ea typeface="ＭＳ Ｐゴシック" charset="0"/>
              </a:rPr>
              <a:t>Disadvantage</a:t>
            </a:r>
            <a:r>
              <a:rPr lang="en-US" sz="2400" dirty="0">
                <a:ea typeface="ＭＳ Ｐゴシック" charset="0"/>
              </a:rPr>
              <a:t>: tend to be longer (-</a:t>
            </a:r>
            <a:r>
              <a:rPr lang="en-US" sz="2400" dirty="0" err="1">
                <a:ea typeface="ＭＳ Ｐゴシック" charset="0"/>
              </a:rPr>
              <a:t>ed</a:t>
            </a:r>
            <a:r>
              <a:rPr lang="en-US" sz="2400" dirty="0">
                <a:ea typeface="ＭＳ Ｐゴシック" charset="0"/>
              </a:rPr>
              <a:t> needs to be added)</a:t>
            </a:r>
          </a:p>
          <a:p>
            <a:pPr lvl="1">
              <a:defRPr/>
            </a:pPr>
            <a:endParaRPr lang="en-US" sz="800" dirty="0">
              <a:ea typeface="ＭＳ Ｐゴシック" charset="0"/>
            </a:endParaRPr>
          </a:p>
          <a:p>
            <a:pPr>
              <a:defRPr/>
            </a:pPr>
            <a:r>
              <a:rPr lang="en-US" sz="2800" dirty="0">
                <a:ea typeface="ＭＳ Ｐゴシック" charset="0"/>
              </a:rPr>
              <a:t>Irregular verbs:</a:t>
            </a:r>
          </a:p>
          <a:p>
            <a:pPr lvl="1">
              <a:defRPr/>
            </a:pPr>
            <a:r>
              <a:rPr lang="en-US" sz="2400" dirty="0">
                <a:solidFill>
                  <a:srgbClr val="008000"/>
                </a:solidFill>
                <a:ea typeface="ＭＳ Ｐゴシック" charset="0"/>
              </a:rPr>
              <a:t>Advantage</a:t>
            </a:r>
            <a:r>
              <a:rPr lang="en-US" sz="2400" dirty="0">
                <a:ea typeface="ＭＳ Ｐゴシック" charset="0"/>
              </a:rPr>
              <a:t>: </a:t>
            </a:r>
            <a:r>
              <a:rPr kumimoji="0" lang="en-US" sz="2400" dirty="0">
                <a:ea typeface="ＭＳ Ｐゴシック" charset="0"/>
              </a:rPr>
              <a:t>almost always shorter, so faster to pronounce</a:t>
            </a:r>
          </a:p>
          <a:p>
            <a:pPr lvl="1">
              <a:defRPr/>
            </a:pPr>
            <a:r>
              <a:rPr kumimoji="0" lang="en-US" sz="2400" dirty="0">
                <a:solidFill>
                  <a:schemeClr val="accent1">
                    <a:lumMod val="60000"/>
                    <a:lumOff val="40000"/>
                  </a:schemeClr>
                </a:solidFill>
                <a:ea typeface="ＭＳ Ｐゴシック" charset="0"/>
              </a:rPr>
              <a:t>Disadvantage</a:t>
            </a:r>
            <a:r>
              <a:rPr kumimoji="0" lang="en-US" sz="2400" dirty="0">
                <a:ea typeface="ＭＳ Ｐゴシック" charset="0"/>
              </a:rPr>
              <a:t>: have to be memorized</a:t>
            </a:r>
          </a:p>
          <a:p>
            <a:pPr lvl="1">
              <a:defRPr/>
            </a:pPr>
            <a:endParaRPr lang="en-US" sz="2400" dirty="0">
              <a:ea typeface="ＭＳ Ｐゴシック" charset="0"/>
            </a:endParaRPr>
          </a:p>
          <a:p>
            <a:pPr lvl="1">
              <a:defRPr/>
            </a:pPr>
            <a:endParaRPr kumimoji="0" lang="en-US" sz="2400" dirty="0">
              <a:ea typeface="ＭＳ Ｐゴシック" charset="0"/>
            </a:endParaRPr>
          </a:p>
        </p:txBody>
      </p:sp>
      <p:sp>
        <p:nvSpPr>
          <p:cNvPr id="2" name="Rectangle 1"/>
          <p:cNvSpPr/>
          <p:nvPr/>
        </p:nvSpPr>
        <p:spPr>
          <a:xfrm rot="21368214">
            <a:off x="913185" y="4987066"/>
            <a:ext cx="7480300" cy="875111"/>
          </a:xfrm>
          <a:prstGeom prst="rect">
            <a:avLst/>
          </a:prstGeom>
          <a:ln>
            <a:solidFill>
              <a:schemeClr val="tx1"/>
            </a:solidFill>
          </a:ln>
        </p:spPr>
        <p:txBody>
          <a:bodyPr wrap="square">
            <a:spAutoFit/>
          </a:bodyPr>
          <a:lstStyle/>
          <a:p>
            <a:pPr>
              <a:lnSpc>
                <a:spcPct val="90000"/>
              </a:lnSpc>
              <a:defRPr/>
            </a:pPr>
            <a:r>
              <a:rPr lang="en-US" sz="2800" dirty="0">
                <a:latin typeface="Gill Sans Light"/>
                <a:ea typeface="ＭＳ Ｐゴシック" charset="0"/>
                <a:cs typeface="Gill Sans Light"/>
              </a:rPr>
              <a:t>Suppose you had to design your own language, how would you make use of the respective advantages?</a:t>
            </a:r>
          </a:p>
        </p:txBody>
      </p:sp>
      <p:sp>
        <p:nvSpPr>
          <p:cNvPr id="3" name="TextBox 2">
            <a:extLst>
              <a:ext uri="{FF2B5EF4-FFF2-40B4-BE49-F238E27FC236}">
                <a16:creationId xmlns:a16="http://schemas.microsoft.com/office/drawing/2014/main" id="{34E9B662-65A5-DA4D-969B-39DF2F5074AD}"/>
              </a:ext>
            </a:extLst>
          </p:cNvPr>
          <p:cNvSpPr txBox="1"/>
          <p:nvPr/>
        </p:nvSpPr>
        <p:spPr>
          <a:xfrm rot="901796">
            <a:off x="7461356" y="2012453"/>
            <a:ext cx="1649811"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b="1" dirty="0">
                <a:latin typeface="Source Sans Pro Semibold" panose="020B0503030403020204" pitchFamily="34" charset="0"/>
                <a:ea typeface="Source Sans Pro Semibold" panose="020B0503030403020204" pitchFamily="34" charset="0"/>
              </a:rPr>
              <a:t>Low frequency</a:t>
            </a:r>
          </a:p>
        </p:txBody>
      </p:sp>
      <p:sp>
        <p:nvSpPr>
          <p:cNvPr id="6" name="TextBox 5">
            <a:extLst>
              <a:ext uri="{FF2B5EF4-FFF2-40B4-BE49-F238E27FC236}">
                <a16:creationId xmlns:a16="http://schemas.microsoft.com/office/drawing/2014/main" id="{D6527D08-CBBD-774B-BCA5-2EB169D3F35B}"/>
              </a:ext>
            </a:extLst>
          </p:cNvPr>
          <p:cNvSpPr txBox="1"/>
          <p:nvPr/>
        </p:nvSpPr>
        <p:spPr>
          <a:xfrm rot="901796">
            <a:off x="7351632" y="3500366"/>
            <a:ext cx="1696298"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b="1" dirty="0">
                <a:latin typeface="Source Sans Pro Semibold" panose="020B0503030403020204" pitchFamily="34" charset="0"/>
                <a:ea typeface="Source Sans Pro Semibold" panose="020B0503030403020204" pitchFamily="34" charset="0"/>
              </a:rPr>
              <a:t>High frequency</a:t>
            </a:r>
          </a:p>
        </p:txBody>
      </p:sp>
    </p:spTree>
    <p:extLst>
      <p:ext uri="{BB962C8B-B14F-4D97-AF65-F5344CB8AC3E}">
        <p14:creationId xmlns:p14="http://schemas.microsoft.com/office/powerpoint/2010/main" val="215241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10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10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51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10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510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510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noAutofit/>
          </a:bodyPr>
          <a:lstStyle/>
          <a:p>
            <a:pPr eaLnBrk="1" hangingPunct="1">
              <a:defRPr/>
            </a:pPr>
            <a:r>
              <a:rPr lang="en-US" dirty="0">
                <a:ea typeface="ＭＳ Ｐゴシック" charset="0"/>
              </a:rPr>
              <a:t>Frequency in English</a:t>
            </a:r>
            <a:endParaRPr kumimoji="0" lang="en-US" dirty="0">
              <a:ea typeface="ＭＳ Ｐゴシック" charset="0"/>
            </a:endParaRPr>
          </a:p>
        </p:txBody>
      </p:sp>
      <p:pic>
        <p:nvPicPr>
          <p:cNvPr id="542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04219"/>
            <a:ext cx="7518400" cy="494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335559" y="6454416"/>
            <a:ext cx="8637959" cy="420628"/>
          </a:xfrm>
          <a:prstGeom prst="rect">
            <a:avLst/>
          </a:prstGeom>
        </p:spPr>
        <p:txBody>
          <a:bodyPr wrap="none">
            <a:spAutoFit/>
          </a:bodyPr>
          <a:lstStyle/>
          <a:p>
            <a:r>
              <a:rPr lang="en-US" sz="3200" baseline="30000" dirty="0">
                <a:latin typeface="Gill Sans Light"/>
                <a:cs typeface="Gill Sans Light"/>
              </a:rPr>
              <a:t>Frequencies of 478 verbs used by children or their parents (Marcus et al., 1992)</a:t>
            </a:r>
          </a:p>
        </p:txBody>
      </p:sp>
    </p:spTree>
    <p:extLst>
      <p:ext uri="{BB962C8B-B14F-4D97-AF65-F5344CB8AC3E}">
        <p14:creationId xmlns:p14="http://schemas.microsoft.com/office/powerpoint/2010/main" val="384289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1-26 at 11.2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32540">
            <a:off x="1166234" y="1901956"/>
            <a:ext cx="6437104" cy="5888853"/>
          </a:xfrm>
          <a:prstGeom prst="rect">
            <a:avLst/>
          </a:prstGeom>
        </p:spPr>
      </p:pic>
      <p:sp>
        <p:nvSpPr>
          <p:cNvPr id="2" name="Title 1"/>
          <p:cNvSpPr>
            <a:spLocks noGrp="1"/>
          </p:cNvSpPr>
          <p:nvPr>
            <p:ph type="title"/>
          </p:nvPr>
        </p:nvSpPr>
        <p:spPr/>
        <p:txBody>
          <a:bodyPr>
            <a:normAutofit fontScale="90000"/>
          </a:bodyPr>
          <a:lstStyle/>
          <a:p>
            <a:r>
              <a:rPr lang="en-US" dirty="0"/>
              <a:t>An alternative hybrid model in ACT-R</a:t>
            </a:r>
            <a:br>
              <a:rPr lang="en-US" dirty="0"/>
            </a:br>
            <a:r>
              <a:rPr lang="en-US" sz="4000" dirty="0"/>
              <a:t>(</a:t>
            </a:r>
            <a:r>
              <a:rPr lang="en-US" sz="4000" dirty="0" err="1"/>
              <a:t>Taatgen</a:t>
            </a:r>
            <a:r>
              <a:rPr lang="en-US" sz="4000" dirty="0"/>
              <a:t> &amp; Anderson, 2002)</a:t>
            </a:r>
            <a:endParaRPr lang="en-US" dirty="0"/>
          </a:p>
        </p:txBody>
      </p:sp>
    </p:spTree>
    <p:extLst>
      <p:ext uri="{BB962C8B-B14F-4D97-AF65-F5344CB8AC3E}">
        <p14:creationId xmlns:p14="http://schemas.microsoft.com/office/powerpoint/2010/main" val="185774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elements of the ACT-R model</a:t>
            </a:r>
          </a:p>
        </p:txBody>
      </p:sp>
      <p:sp>
        <p:nvSpPr>
          <p:cNvPr id="3" name="Content Placeholder 2"/>
          <p:cNvSpPr>
            <a:spLocks noGrp="1"/>
          </p:cNvSpPr>
          <p:nvPr>
            <p:ph type="body" sz="quarter" idx="10"/>
          </p:nvPr>
        </p:nvSpPr>
        <p:spPr/>
        <p:txBody>
          <a:bodyPr>
            <a:normAutofit/>
          </a:bodyPr>
          <a:lstStyle/>
          <a:p>
            <a:r>
              <a:rPr lang="en-US" sz="2800" dirty="0"/>
              <a:t>Based on the idea of procedural learning</a:t>
            </a:r>
          </a:p>
          <a:p>
            <a:r>
              <a:rPr lang="en-US" sz="2800" dirty="0"/>
              <a:t>Model learns</a:t>
            </a:r>
          </a:p>
          <a:p>
            <a:pPr lvl="1"/>
            <a:r>
              <a:rPr lang="en-US" sz="2400" dirty="0"/>
              <a:t>From hearing others use the past-tense</a:t>
            </a:r>
          </a:p>
          <a:p>
            <a:pPr lvl="1"/>
            <a:r>
              <a:rPr lang="en-US" sz="2400" dirty="0"/>
              <a:t>And from generating the past-tense itself</a:t>
            </a:r>
          </a:p>
          <a:p>
            <a:r>
              <a:rPr lang="en-US" sz="2800" dirty="0"/>
              <a:t>Encounters words in their true real-world frequency</a:t>
            </a:r>
          </a:p>
          <a:p>
            <a:r>
              <a:rPr lang="en-US" sz="2800" dirty="0"/>
              <a:t>Requires no feedback</a:t>
            </a:r>
          </a:p>
        </p:txBody>
      </p:sp>
      <p:pic>
        <p:nvPicPr>
          <p:cNvPr id="4" name="Picture 3"/>
          <p:cNvPicPr>
            <a:picLocks noChangeAspect="1"/>
          </p:cNvPicPr>
          <p:nvPr/>
        </p:nvPicPr>
        <p:blipFill>
          <a:blip r:embed="rId2"/>
          <a:stretch>
            <a:fillRect/>
          </a:stretch>
        </p:blipFill>
        <p:spPr>
          <a:xfrm>
            <a:off x="5469467" y="4634976"/>
            <a:ext cx="3217333" cy="193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25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defRPr/>
            </a:pPr>
            <a:r>
              <a:rPr kumimoji="0" lang="en-US" dirty="0">
                <a:ea typeface="ＭＳ Ｐゴシック" charset="0"/>
              </a:rPr>
              <a:t>Input to the model</a:t>
            </a:r>
          </a:p>
        </p:txBody>
      </p:sp>
      <p:sp>
        <p:nvSpPr>
          <p:cNvPr id="185347" name="Rectangle 3"/>
          <p:cNvSpPr>
            <a:spLocks noGrp="1" noChangeArrowheads="1"/>
          </p:cNvSpPr>
          <p:nvPr>
            <p:ph type="body" sz="quarter" idx="10"/>
          </p:nvPr>
        </p:nvSpPr>
        <p:spPr>
          <a:xfrm>
            <a:off x="457199" y="1690688"/>
            <a:ext cx="8033658" cy="4892674"/>
          </a:xfrm>
        </p:spPr>
        <p:txBody>
          <a:bodyPr>
            <a:normAutofit fontScale="92500" lnSpcReduction="10000"/>
          </a:bodyPr>
          <a:lstStyle/>
          <a:p>
            <a:pPr eaLnBrk="1" hangingPunct="1">
              <a:defRPr/>
            </a:pPr>
            <a:r>
              <a:rPr kumimoji="0" lang="en-US" sz="2800" dirty="0">
                <a:ea typeface="ＭＳ Ｐゴシック" charset="0"/>
              </a:rPr>
              <a:t>The model has to produce a past tense for a verb every 2000 seconds</a:t>
            </a:r>
          </a:p>
          <a:p>
            <a:pPr eaLnBrk="1" hangingPunct="1">
              <a:defRPr/>
            </a:pPr>
            <a:r>
              <a:rPr kumimoji="0" lang="en-US" sz="2800" dirty="0">
                <a:ea typeface="ＭＳ Ｐゴシック" charset="0"/>
              </a:rPr>
              <a:t>For every produced past tense, it perceives two new verbs and their past tense </a:t>
            </a:r>
            <a:r>
              <a:rPr kumimoji="0" lang="en-US" sz="2800" dirty="0">
                <a:ea typeface="ＭＳ Ｐゴシック" charset="0"/>
                <a:sym typeface="Wingdings"/>
              </a:rPr>
              <a:t> </a:t>
            </a:r>
            <a:r>
              <a:rPr lang="en-US" sz="2400" dirty="0">
                <a:ea typeface="ＭＳ Ｐゴシック" charset="0"/>
                <a:sym typeface="Wingdings"/>
              </a:rPr>
              <a:t>S</a:t>
            </a:r>
            <a:r>
              <a:rPr kumimoji="0" lang="en-US" sz="2400" dirty="0">
                <a:ea typeface="ＭＳ Ｐゴシック" charset="0"/>
              </a:rPr>
              <a:t>tored in declarative memory </a:t>
            </a:r>
          </a:p>
          <a:p>
            <a:pPr>
              <a:defRPr/>
            </a:pPr>
            <a:r>
              <a:rPr lang="en-US" sz="2800" dirty="0">
                <a:ea typeface="ＭＳ Ｐゴシック" charset="0"/>
              </a:rPr>
              <a:t>Verbs are drawn from the Marcus et al. (1992) corpus </a:t>
            </a:r>
          </a:p>
          <a:p>
            <a:pPr lvl="1">
              <a:defRPr/>
            </a:pPr>
            <a:r>
              <a:rPr lang="en-US" sz="2400" dirty="0">
                <a:ea typeface="ＭＳ Ｐゴシック" charset="0"/>
              </a:rPr>
              <a:t>478 verbs used by children </a:t>
            </a:r>
          </a:p>
          <a:p>
            <a:pPr lvl="1">
              <a:defRPr/>
            </a:pPr>
            <a:r>
              <a:rPr lang="en-US" sz="2400" dirty="0">
                <a:ea typeface="ＭＳ Ｐゴシック" charset="0"/>
              </a:rPr>
              <a:t>100 of which are irregular</a:t>
            </a:r>
          </a:p>
          <a:p>
            <a:pPr>
              <a:defRPr/>
            </a:pPr>
            <a:r>
              <a:rPr lang="en-US" sz="2800" dirty="0">
                <a:ea typeface="ＭＳ Ｐゴシック" charset="0"/>
              </a:rPr>
              <a:t>The probability that a certain verb is selected is based on the frequency in the corpus</a:t>
            </a:r>
          </a:p>
          <a:p>
            <a:pPr marL="0" indent="0">
              <a:buNone/>
              <a:defRPr/>
            </a:pPr>
            <a:endParaRPr lang="en-US" sz="2400" dirty="0">
              <a:ea typeface="ＭＳ Ｐゴシック" charset="0"/>
              <a:sym typeface="Wingdings"/>
            </a:endParaRPr>
          </a:p>
          <a:p>
            <a:pPr marL="0" indent="0">
              <a:buNone/>
              <a:defRPr/>
            </a:pPr>
            <a:r>
              <a:rPr lang="en-US" sz="2400" dirty="0">
                <a:ea typeface="ＭＳ Ｐゴシック" charset="0"/>
                <a:sym typeface="Wingdings"/>
              </a:rPr>
              <a:t> 	</a:t>
            </a:r>
            <a:r>
              <a:rPr lang="en-US" sz="2600" b="1" dirty="0">
                <a:latin typeface="Source Sans Pro Semibold" panose="020B0503030403020204" pitchFamily="34" charset="0"/>
                <a:ea typeface="Source Sans Pro Semibold" panose="020B0503030403020204" pitchFamily="34" charset="0"/>
                <a:sym typeface="Wingdings"/>
              </a:rPr>
              <a:t>i</a:t>
            </a:r>
            <a:r>
              <a:rPr lang="en-US" sz="2600" b="1" dirty="0">
                <a:latin typeface="Source Sans Pro Semibold" panose="020B0503030403020204" pitchFamily="34" charset="0"/>
                <a:ea typeface="Source Sans Pro Semibold" panose="020B0503030403020204" pitchFamily="34" charset="0"/>
              </a:rPr>
              <a:t>rregular verbs have an advantage:</a:t>
            </a:r>
            <a:br>
              <a:rPr lang="en-US" sz="2600" b="1" dirty="0">
                <a:latin typeface="Source Sans Pro Semibold" panose="020B0503030403020204" pitchFamily="34" charset="0"/>
                <a:ea typeface="Source Sans Pro Semibold" panose="020B0503030403020204" pitchFamily="34" charset="0"/>
              </a:rPr>
            </a:br>
            <a:r>
              <a:rPr lang="en-US" sz="2600" b="1" dirty="0">
                <a:latin typeface="Source Sans Pro Semibold" panose="020B0503030403020204" pitchFamily="34" charset="0"/>
                <a:ea typeface="Source Sans Pro Semibold" panose="020B0503030403020204" pitchFamily="34" charset="0"/>
              </a:rPr>
              <a:t>		faster to pronounce, higher reward</a:t>
            </a:r>
            <a:endParaRPr lang="en-US" sz="2400" b="1" dirty="0">
              <a:latin typeface="Source Sans Pro Semibold" panose="020B0503030403020204" pitchFamily="34" charset="0"/>
              <a:ea typeface="Source Sans Pro Semibold" panose="020B0503030403020204" pitchFamily="34" charset="0"/>
            </a:endParaRPr>
          </a:p>
        </p:txBody>
      </p:sp>
    </p:spTree>
    <p:extLst>
      <p:ext uri="{BB962C8B-B14F-4D97-AF65-F5344CB8AC3E}">
        <p14:creationId xmlns:p14="http://schemas.microsoft.com/office/powerpoint/2010/main" val="266919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534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53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3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53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ChangeArrowheads="1"/>
          </p:cNvSpPr>
          <p:nvPr/>
        </p:nvSpPr>
        <p:spPr bwMode="auto">
          <a:xfrm>
            <a:off x="914400" y="838200"/>
            <a:ext cx="3505200" cy="3124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62466" name="Text Box 3"/>
          <p:cNvSpPr txBox="1">
            <a:spLocks noChangeArrowheads="1"/>
          </p:cNvSpPr>
          <p:nvPr/>
        </p:nvSpPr>
        <p:spPr bwMode="auto">
          <a:xfrm>
            <a:off x="1066800" y="304800"/>
            <a:ext cx="27146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Declarative Memory</a:t>
            </a:r>
          </a:p>
        </p:txBody>
      </p:sp>
      <p:grpSp>
        <p:nvGrpSpPr>
          <p:cNvPr id="2" name="Group 4"/>
          <p:cNvGrpSpPr>
            <a:grpSpLocks/>
          </p:cNvGrpSpPr>
          <p:nvPr/>
        </p:nvGrpSpPr>
        <p:grpSpPr bwMode="auto">
          <a:xfrm>
            <a:off x="1143000" y="1143000"/>
            <a:ext cx="838200" cy="609600"/>
            <a:chOff x="720" y="720"/>
            <a:chExt cx="528" cy="384"/>
          </a:xfrm>
        </p:grpSpPr>
        <p:sp>
          <p:nvSpPr>
            <p:cNvPr id="62489" name="Rectangle 5"/>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work</a:t>
              </a:r>
              <a:endParaRPr lang="en-US"/>
            </a:p>
          </p:txBody>
        </p:sp>
        <p:sp>
          <p:nvSpPr>
            <p:cNvPr id="62490" name="Rectangle 6"/>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work</a:t>
              </a:r>
              <a:endParaRPr lang="en-US"/>
            </a:p>
          </p:txBody>
        </p:sp>
        <p:sp>
          <p:nvSpPr>
            <p:cNvPr id="62491" name="Rectangle 7"/>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sz="1600"/>
                <a:t>ed</a:t>
              </a:r>
              <a:endParaRPr lang="en-US"/>
            </a:p>
          </p:txBody>
        </p:sp>
      </p:grpSp>
      <p:grpSp>
        <p:nvGrpSpPr>
          <p:cNvPr id="3" name="Group 8"/>
          <p:cNvGrpSpPr>
            <a:grpSpLocks/>
          </p:cNvGrpSpPr>
          <p:nvPr/>
        </p:nvGrpSpPr>
        <p:grpSpPr bwMode="auto">
          <a:xfrm>
            <a:off x="1981200" y="2286000"/>
            <a:ext cx="838200" cy="609600"/>
            <a:chOff x="720" y="720"/>
            <a:chExt cx="528" cy="384"/>
          </a:xfrm>
        </p:grpSpPr>
        <p:sp>
          <p:nvSpPr>
            <p:cNvPr id="62486" name="Rectangle 9"/>
            <p:cNvSpPr>
              <a:spLocks noChangeArrowheads="1"/>
            </p:cNvSpPr>
            <p:nvPr/>
          </p:nvSpPr>
          <p:spPr bwMode="auto">
            <a:xfrm>
              <a:off x="720" y="720"/>
              <a:ext cx="336" cy="192"/>
            </a:xfrm>
            <a:prstGeom prst="rect">
              <a:avLst/>
            </a:prstGeom>
            <a:solidFill>
              <a:srgbClr val="FF9933"/>
            </a:solidFill>
            <a:ln w="9525">
              <a:solidFill>
                <a:schemeClr val="bg2"/>
              </a:solidFill>
              <a:miter lim="800000"/>
              <a:headEnd/>
              <a:tailEnd/>
            </a:ln>
          </p:spPr>
          <p:txBody>
            <a:bodyPr wrap="none" anchor="ctr"/>
            <a:lstStyle/>
            <a:p>
              <a:pPr algn="ctr"/>
              <a:r>
                <a:rPr lang="en-US" sz="1600"/>
                <a:t>break</a:t>
              </a:r>
              <a:endParaRPr lang="en-US"/>
            </a:p>
          </p:txBody>
        </p:sp>
        <p:sp>
          <p:nvSpPr>
            <p:cNvPr id="62487" name="Rectangle 10"/>
            <p:cNvSpPr>
              <a:spLocks noChangeArrowheads="1"/>
            </p:cNvSpPr>
            <p:nvPr/>
          </p:nvSpPr>
          <p:spPr bwMode="auto">
            <a:xfrm>
              <a:off x="720" y="912"/>
              <a:ext cx="336" cy="192"/>
            </a:xfrm>
            <a:prstGeom prst="rect">
              <a:avLst/>
            </a:prstGeom>
            <a:solidFill>
              <a:srgbClr val="FF9933"/>
            </a:solidFill>
            <a:ln w="9525">
              <a:solidFill>
                <a:schemeClr val="bg2"/>
              </a:solidFill>
              <a:miter lim="800000"/>
              <a:headEnd/>
              <a:tailEnd/>
            </a:ln>
          </p:spPr>
          <p:txBody>
            <a:bodyPr wrap="none" anchor="ctr"/>
            <a:lstStyle/>
            <a:p>
              <a:pPr algn="ctr"/>
              <a:r>
                <a:rPr lang="en-US" sz="1600"/>
                <a:t>broke</a:t>
              </a:r>
              <a:endParaRPr lang="en-US"/>
            </a:p>
          </p:txBody>
        </p:sp>
        <p:sp>
          <p:nvSpPr>
            <p:cNvPr id="62488" name="Rectangle 11"/>
            <p:cNvSpPr>
              <a:spLocks noChangeArrowheads="1"/>
            </p:cNvSpPr>
            <p:nvPr/>
          </p:nvSpPr>
          <p:spPr bwMode="auto">
            <a:xfrm>
              <a:off x="1056" y="912"/>
              <a:ext cx="192" cy="192"/>
            </a:xfrm>
            <a:prstGeom prst="rect">
              <a:avLst/>
            </a:prstGeom>
            <a:solidFill>
              <a:srgbClr val="FF9933"/>
            </a:solidFill>
            <a:ln w="9525">
              <a:solidFill>
                <a:schemeClr val="bg2"/>
              </a:solidFill>
              <a:miter lim="800000"/>
              <a:headEnd/>
              <a:tailEnd/>
            </a:ln>
          </p:spPr>
          <p:txBody>
            <a:bodyPr wrap="none" anchor="ctr"/>
            <a:lstStyle/>
            <a:p>
              <a:pPr algn="ctr"/>
              <a:r>
                <a:rPr lang="en-US" sz="1600"/>
                <a:t> </a:t>
              </a:r>
              <a:endParaRPr lang="en-US"/>
            </a:p>
          </p:txBody>
        </p:sp>
      </p:grpSp>
      <p:grpSp>
        <p:nvGrpSpPr>
          <p:cNvPr id="4" name="Group 12"/>
          <p:cNvGrpSpPr>
            <a:grpSpLocks/>
          </p:cNvGrpSpPr>
          <p:nvPr/>
        </p:nvGrpSpPr>
        <p:grpSpPr bwMode="auto">
          <a:xfrm>
            <a:off x="1143000" y="2819400"/>
            <a:ext cx="838200" cy="609600"/>
            <a:chOff x="720" y="720"/>
            <a:chExt cx="528" cy="384"/>
          </a:xfrm>
        </p:grpSpPr>
        <p:sp>
          <p:nvSpPr>
            <p:cNvPr id="62483" name="Rectangle 13"/>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break</a:t>
              </a:r>
              <a:endParaRPr lang="en-US"/>
            </a:p>
          </p:txBody>
        </p:sp>
        <p:sp>
          <p:nvSpPr>
            <p:cNvPr id="62484" name="Rectangle 14"/>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break</a:t>
              </a:r>
              <a:endParaRPr lang="en-US"/>
            </a:p>
          </p:txBody>
        </p:sp>
        <p:sp>
          <p:nvSpPr>
            <p:cNvPr id="62485" name="Rectangle 15"/>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sz="1600"/>
                <a:t>ed</a:t>
              </a:r>
              <a:endParaRPr lang="en-US"/>
            </a:p>
          </p:txBody>
        </p:sp>
      </p:grpSp>
      <p:grpSp>
        <p:nvGrpSpPr>
          <p:cNvPr id="5" name="Group 16"/>
          <p:cNvGrpSpPr>
            <a:grpSpLocks/>
          </p:cNvGrpSpPr>
          <p:nvPr/>
        </p:nvGrpSpPr>
        <p:grpSpPr bwMode="auto">
          <a:xfrm>
            <a:off x="3200400" y="2133600"/>
            <a:ext cx="838200" cy="609600"/>
            <a:chOff x="720" y="720"/>
            <a:chExt cx="528" cy="384"/>
          </a:xfrm>
        </p:grpSpPr>
        <p:sp>
          <p:nvSpPr>
            <p:cNvPr id="62480" name="Rectangle 17"/>
            <p:cNvSpPr>
              <a:spLocks noChangeArrowheads="1"/>
            </p:cNvSpPr>
            <p:nvPr/>
          </p:nvSpPr>
          <p:spPr bwMode="auto">
            <a:xfrm>
              <a:off x="720" y="720"/>
              <a:ext cx="336" cy="192"/>
            </a:xfrm>
            <a:prstGeom prst="rect">
              <a:avLst/>
            </a:prstGeom>
            <a:solidFill>
              <a:srgbClr val="FF3300"/>
            </a:solidFill>
            <a:ln w="9525">
              <a:solidFill>
                <a:schemeClr val="bg2"/>
              </a:solidFill>
              <a:miter lim="800000"/>
              <a:headEnd/>
              <a:tailEnd/>
            </a:ln>
          </p:spPr>
          <p:txBody>
            <a:bodyPr wrap="none" anchor="ctr"/>
            <a:lstStyle/>
            <a:p>
              <a:pPr algn="ctr"/>
              <a:r>
                <a:rPr lang="en-US" sz="1600"/>
                <a:t>go</a:t>
              </a:r>
              <a:endParaRPr lang="en-US"/>
            </a:p>
          </p:txBody>
        </p:sp>
        <p:sp>
          <p:nvSpPr>
            <p:cNvPr id="62481" name="Rectangle 18"/>
            <p:cNvSpPr>
              <a:spLocks noChangeArrowheads="1"/>
            </p:cNvSpPr>
            <p:nvPr/>
          </p:nvSpPr>
          <p:spPr bwMode="auto">
            <a:xfrm>
              <a:off x="720" y="912"/>
              <a:ext cx="336" cy="192"/>
            </a:xfrm>
            <a:prstGeom prst="rect">
              <a:avLst/>
            </a:prstGeom>
            <a:solidFill>
              <a:srgbClr val="FF3300"/>
            </a:solidFill>
            <a:ln w="9525">
              <a:solidFill>
                <a:schemeClr val="bg2"/>
              </a:solidFill>
              <a:miter lim="800000"/>
              <a:headEnd/>
              <a:tailEnd/>
            </a:ln>
          </p:spPr>
          <p:txBody>
            <a:bodyPr wrap="none" anchor="ctr"/>
            <a:lstStyle/>
            <a:p>
              <a:pPr algn="ctr"/>
              <a:r>
                <a:rPr lang="en-US" sz="1600"/>
                <a:t>went</a:t>
              </a:r>
              <a:endParaRPr lang="en-US"/>
            </a:p>
          </p:txBody>
        </p:sp>
        <p:sp>
          <p:nvSpPr>
            <p:cNvPr id="62482" name="Rectangle 19"/>
            <p:cNvSpPr>
              <a:spLocks noChangeArrowheads="1"/>
            </p:cNvSpPr>
            <p:nvPr/>
          </p:nvSpPr>
          <p:spPr bwMode="auto">
            <a:xfrm>
              <a:off x="1056" y="912"/>
              <a:ext cx="192" cy="192"/>
            </a:xfrm>
            <a:prstGeom prst="rect">
              <a:avLst/>
            </a:prstGeom>
            <a:solidFill>
              <a:srgbClr val="FF3300"/>
            </a:solidFill>
            <a:ln w="9525">
              <a:solidFill>
                <a:schemeClr val="bg2"/>
              </a:solidFill>
              <a:miter lim="800000"/>
              <a:headEnd/>
              <a:tailEnd/>
            </a:ln>
          </p:spPr>
          <p:txBody>
            <a:bodyPr wrap="none" anchor="ctr"/>
            <a:lstStyle/>
            <a:p>
              <a:pPr algn="ctr"/>
              <a:endParaRPr lang="en-US"/>
            </a:p>
          </p:txBody>
        </p:sp>
      </p:grpSp>
      <p:grpSp>
        <p:nvGrpSpPr>
          <p:cNvPr id="6" name="Group 20"/>
          <p:cNvGrpSpPr>
            <a:grpSpLocks/>
          </p:cNvGrpSpPr>
          <p:nvPr/>
        </p:nvGrpSpPr>
        <p:grpSpPr bwMode="auto">
          <a:xfrm>
            <a:off x="2270125" y="4479925"/>
            <a:ext cx="2759075" cy="1962150"/>
            <a:chOff x="1430" y="2822"/>
            <a:chExt cx="1738" cy="1236"/>
          </a:xfrm>
        </p:grpSpPr>
        <p:sp>
          <p:nvSpPr>
            <p:cNvPr id="62475" name="Text Box 21"/>
            <p:cNvSpPr txBox="1">
              <a:spLocks noChangeArrowheads="1"/>
            </p:cNvSpPr>
            <p:nvPr/>
          </p:nvSpPr>
          <p:spPr bwMode="auto">
            <a:xfrm>
              <a:off x="1430" y="2822"/>
              <a:ext cx="108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Current goal</a:t>
              </a:r>
            </a:p>
          </p:txBody>
        </p:sp>
        <p:grpSp>
          <p:nvGrpSpPr>
            <p:cNvPr id="62476" name="Group 22"/>
            <p:cNvGrpSpPr>
              <a:grpSpLocks/>
            </p:cNvGrpSpPr>
            <p:nvPr/>
          </p:nvGrpSpPr>
          <p:grpSpPr bwMode="auto">
            <a:xfrm>
              <a:off x="2208" y="3360"/>
              <a:ext cx="960" cy="698"/>
              <a:chOff x="720" y="720"/>
              <a:chExt cx="528" cy="384"/>
            </a:xfrm>
          </p:grpSpPr>
          <p:sp>
            <p:nvSpPr>
              <p:cNvPr id="62477" name="Rectangle 23"/>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a:t>break</a:t>
                </a:r>
                <a:endParaRPr lang="en-US" sz="3600"/>
              </a:p>
            </p:txBody>
          </p:sp>
          <p:sp>
            <p:nvSpPr>
              <p:cNvPr id="62478" name="Rectangle 24"/>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a:t>?</a:t>
                </a:r>
                <a:endParaRPr lang="en-US" sz="3600"/>
              </a:p>
            </p:txBody>
          </p:sp>
          <p:sp>
            <p:nvSpPr>
              <p:cNvPr id="62479" name="Rectangle 25"/>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a:t> ?</a:t>
                </a:r>
                <a:endParaRPr lang="en-US" sz="3600"/>
              </a:p>
            </p:txBody>
          </p:sp>
        </p:grpSp>
      </p:grpSp>
      <p:grpSp>
        <p:nvGrpSpPr>
          <p:cNvPr id="8" name="Group 26"/>
          <p:cNvGrpSpPr>
            <a:grpSpLocks/>
          </p:cNvGrpSpPr>
          <p:nvPr/>
        </p:nvGrpSpPr>
        <p:grpSpPr bwMode="auto">
          <a:xfrm>
            <a:off x="3733800" y="228600"/>
            <a:ext cx="3048000" cy="1676400"/>
            <a:chOff x="2352" y="144"/>
            <a:chExt cx="1920" cy="1056"/>
          </a:xfrm>
        </p:grpSpPr>
        <p:sp>
          <p:nvSpPr>
            <p:cNvPr id="62473" name="Rectangle 27"/>
            <p:cNvSpPr>
              <a:spLocks noChangeArrowheads="1"/>
            </p:cNvSpPr>
            <p:nvPr/>
          </p:nvSpPr>
          <p:spPr bwMode="auto">
            <a:xfrm>
              <a:off x="2928" y="144"/>
              <a:ext cx="1344" cy="720"/>
            </a:xfrm>
            <a:prstGeom prst="rect">
              <a:avLst/>
            </a:prstGeom>
            <a:solidFill>
              <a:schemeClr val="accent1"/>
            </a:solidFill>
            <a:ln w="9525">
              <a:solidFill>
                <a:schemeClr val="bg2"/>
              </a:solidFill>
              <a:miter lim="800000"/>
              <a:headEnd/>
              <a:tailEnd/>
            </a:ln>
          </p:spPr>
          <p:txBody>
            <a:bodyPr wrap="none" anchor="ctr"/>
            <a:lstStyle/>
            <a:p>
              <a:pPr algn="ctr"/>
              <a:r>
                <a:rPr lang="en-US">
                  <a:solidFill>
                    <a:schemeClr val="bg2"/>
                  </a:solidFill>
                </a:rPr>
                <a:t>Environment</a:t>
              </a:r>
              <a:br>
                <a:rPr lang="en-US">
                  <a:solidFill>
                    <a:schemeClr val="bg2"/>
                  </a:solidFill>
                </a:rPr>
              </a:br>
              <a:r>
                <a:rPr lang="en-US">
                  <a:solidFill>
                    <a:schemeClr val="bg2"/>
                  </a:solidFill>
                </a:rPr>
                <a:t>(i.e., parents)</a:t>
              </a:r>
            </a:p>
          </p:txBody>
        </p:sp>
        <p:sp>
          <p:nvSpPr>
            <p:cNvPr id="62474" name="Line 28"/>
            <p:cNvSpPr>
              <a:spLocks noChangeShapeType="1"/>
            </p:cNvSpPr>
            <p:nvPr/>
          </p:nvSpPr>
          <p:spPr bwMode="auto">
            <a:xfrm flipH="1">
              <a:off x="2352" y="576"/>
              <a:ext cx="672" cy="624"/>
            </a:xfrm>
            <a:prstGeom prst="line">
              <a:avLst/>
            </a:prstGeom>
            <a:noFill/>
            <a:ln w="7620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Tree>
    <p:extLst>
      <p:ext uri="{BB962C8B-B14F-4D97-AF65-F5344CB8AC3E}">
        <p14:creationId xmlns:p14="http://schemas.microsoft.com/office/powerpoint/2010/main" val="404961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4/3*#ppt_w"/>
                                          </p:val>
                                        </p:tav>
                                        <p:tav tm="100000">
                                          <p:val>
                                            <p:strVal val="#ppt_w"/>
                                          </p:val>
                                        </p:tav>
                                      </p:tavLst>
                                    </p:anim>
                                    <p:anim calcmode="lin" valueType="num">
                                      <p:cBhvr>
                                        <p:cTn id="8" dur="500" fill="hold"/>
                                        <p:tgtEl>
                                          <p:spTgt spid="8"/>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8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strVal val="4/3*#ppt_w"/>
                                          </p:val>
                                        </p:tav>
                                        <p:tav tm="100000">
                                          <p:val>
                                            <p:strVal val="#ppt_w"/>
                                          </p:val>
                                        </p:tav>
                                      </p:tavLst>
                                    </p:anim>
                                    <p:anim calcmode="lin" valueType="num">
                                      <p:cBhvr>
                                        <p:cTn id="14" dur="500" fill="hold"/>
                                        <p:tgtEl>
                                          <p:spTgt spid="2"/>
                                        </p:tgtEl>
                                        <p:attrNameLst>
                                          <p:attrName>ppt_h</p:attrName>
                                        </p:attrNameLst>
                                      </p:cBhvr>
                                      <p:tavLst>
                                        <p:tav tm="0">
                                          <p:val>
                                            <p:strVal val="4/3*#ppt_h"/>
                                          </p:val>
                                        </p:tav>
                                        <p:tav tm="100000">
                                          <p:val>
                                            <p:strVal val="#ppt_h"/>
                                          </p:val>
                                        </p:tav>
                                      </p:tavLst>
                                    </p:anim>
                                  </p:childTnLst>
                                </p:cTn>
                              </p:par>
                            </p:childTnLst>
                          </p:cTn>
                        </p:par>
                        <p:par>
                          <p:cTn id="15" fill="hold">
                            <p:stCondLst>
                              <p:cond delay="500"/>
                            </p:stCondLst>
                            <p:childTnLst>
                              <p:par>
                                <p:cTn id="16" presetID="23" presetClass="entr" presetSubtype="28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strVal val="4/3*#ppt_w"/>
                                          </p:val>
                                        </p:tav>
                                        <p:tav tm="100000">
                                          <p:val>
                                            <p:strVal val="#ppt_w"/>
                                          </p:val>
                                        </p:tav>
                                      </p:tavLst>
                                    </p:anim>
                                    <p:anim calcmode="lin" valueType="num">
                                      <p:cBhvr>
                                        <p:cTn id="19" dur="500" fill="hold"/>
                                        <p:tgtEl>
                                          <p:spTgt spid="3"/>
                                        </p:tgtEl>
                                        <p:attrNameLst>
                                          <p:attrName>ppt_h</p:attrName>
                                        </p:attrNameLst>
                                      </p:cBhvr>
                                      <p:tavLst>
                                        <p:tav tm="0">
                                          <p:val>
                                            <p:strVal val="4/3*#ppt_h"/>
                                          </p:val>
                                        </p:tav>
                                        <p:tav tm="100000">
                                          <p:val>
                                            <p:strVal val="#ppt_h"/>
                                          </p:val>
                                        </p:tav>
                                      </p:tavLst>
                                    </p:anim>
                                  </p:childTnLst>
                                </p:cTn>
                              </p:par>
                            </p:childTnLst>
                          </p:cTn>
                        </p:par>
                        <p:par>
                          <p:cTn id="20" fill="hold">
                            <p:stCondLst>
                              <p:cond delay="1000"/>
                            </p:stCondLst>
                            <p:childTnLst>
                              <p:par>
                                <p:cTn id="21" presetID="23" presetClass="entr" presetSubtype="28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strVal val="4/3*#ppt_w"/>
                                          </p:val>
                                        </p:tav>
                                        <p:tav tm="100000">
                                          <p:val>
                                            <p:strVal val="#ppt_w"/>
                                          </p:val>
                                        </p:tav>
                                      </p:tavLst>
                                    </p:anim>
                                    <p:anim calcmode="lin" valueType="num">
                                      <p:cBhvr>
                                        <p:cTn id="24" dur="500" fill="hold"/>
                                        <p:tgtEl>
                                          <p:spTgt spid="4"/>
                                        </p:tgtEl>
                                        <p:attrNameLst>
                                          <p:attrName>ppt_h</p:attrName>
                                        </p:attrNameLst>
                                      </p:cBhvr>
                                      <p:tavLst>
                                        <p:tav tm="0">
                                          <p:val>
                                            <p:strVal val="4/3*#ppt_h"/>
                                          </p:val>
                                        </p:tav>
                                        <p:tav tm="100000">
                                          <p:val>
                                            <p:strVal val="#ppt_h"/>
                                          </p:val>
                                        </p:tav>
                                      </p:tavLst>
                                    </p:anim>
                                  </p:childTnLst>
                                </p:cTn>
                              </p:par>
                            </p:childTnLst>
                          </p:cTn>
                        </p:par>
                        <p:par>
                          <p:cTn id="25" fill="hold">
                            <p:stCondLst>
                              <p:cond delay="1500"/>
                            </p:stCondLst>
                            <p:childTnLst>
                              <p:par>
                                <p:cTn id="26" presetID="23" presetClass="entr" presetSubtype="28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strVal val="4/3*#ppt_w"/>
                                          </p:val>
                                        </p:tav>
                                        <p:tav tm="100000">
                                          <p:val>
                                            <p:strVal val="#ppt_w"/>
                                          </p:val>
                                        </p:tav>
                                      </p:tavLst>
                                    </p:anim>
                                    <p:anim calcmode="lin" valueType="num">
                                      <p:cBhvr>
                                        <p:cTn id="29"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288"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strVal val="4/3*#ppt_w"/>
                                          </p:val>
                                        </p:tav>
                                        <p:tav tm="100000">
                                          <p:val>
                                            <p:strVal val="#ppt_w"/>
                                          </p:val>
                                        </p:tav>
                                      </p:tavLst>
                                    </p:anim>
                                    <p:anim calcmode="lin" valueType="num">
                                      <p:cBhvr>
                                        <p:cTn id="35" dur="500" fill="hold"/>
                                        <p:tgtEl>
                                          <p:spTgt spid="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ChangeArrowheads="1"/>
          </p:cNvSpPr>
          <p:nvPr/>
        </p:nvSpPr>
        <p:spPr bwMode="auto">
          <a:xfrm>
            <a:off x="914400" y="838200"/>
            <a:ext cx="3505200" cy="3124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64514" name="Text Box 3"/>
          <p:cNvSpPr txBox="1">
            <a:spLocks noChangeArrowheads="1"/>
          </p:cNvSpPr>
          <p:nvPr/>
        </p:nvSpPr>
        <p:spPr bwMode="auto">
          <a:xfrm>
            <a:off x="1066800" y="304800"/>
            <a:ext cx="27146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Declarative Memory</a:t>
            </a:r>
          </a:p>
        </p:txBody>
      </p:sp>
      <p:grpSp>
        <p:nvGrpSpPr>
          <p:cNvPr id="64515" name="Group 4"/>
          <p:cNvGrpSpPr>
            <a:grpSpLocks/>
          </p:cNvGrpSpPr>
          <p:nvPr/>
        </p:nvGrpSpPr>
        <p:grpSpPr bwMode="auto">
          <a:xfrm>
            <a:off x="1143000" y="1143000"/>
            <a:ext cx="838200" cy="609600"/>
            <a:chOff x="720" y="720"/>
            <a:chExt cx="528" cy="384"/>
          </a:xfrm>
        </p:grpSpPr>
        <p:sp>
          <p:nvSpPr>
            <p:cNvPr id="64545" name="Rectangle 5"/>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work</a:t>
              </a:r>
              <a:endParaRPr lang="en-US"/>
            </a:p>
          </p:txBody>
        </p:sp>
        <p:sp>
          <p:nvSpPr>
            <p:cNvPr id="64546" name="Rectangle 6"/>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work</a:t>
              </a:r>
              <a:endParaRPr lang="en-US"/>
            </a:p>
          </p:txBody>
        </p:sp>
        <p:sp>
          <p:nvSpPr>
            <p:cNvPr id="64547" name="Rectangle 7"/>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sz="1600"/>
                <a:t>ed</a:t>
              </a:r>
              <a:endParaRPr lang="en-US"/>
            </a:p>
          </p:txBody>
        </p:sp>
      </p:grpSp>
      <p:grpSp>
        <p:nvGrpSpPr>
          <p:cNvPr id="64516" name="Group 8"/>
          <p:cNvGrpSpPr>
            <a:grpSpLocks/>
          </p:cNvGrpSpPr>
          <p:nvPr/>
        </p:nvGrpSpPr>
        <p:grpSpPr bwMode="auto">
          <a:xfrm>
            <a:off x="1981200" y="2286000"/>
            <a:ext cx="838200" cy="609600"/>
            <a:chOff x="720" y="720"/>
            <a:chExt cx="528" cy="384"/>
          </a:xfrm>
        </p:grpSpPr>
        <p:sp>
          <p:nvSpPr>
            <p:cNvPr id="64542" name="Rectangle 9"/>
            <p:cNvSpPr>
              <a:spLocks noChangeArrowheads="1"/>
            </p:cNvSpPr>
            <p:nvPr/>
          </p:nvSpPr>
          <p:spPr bwMode="auto">
            <a:xfrm>
              <a:off x="720" y="720"/>
              <a:ext cx="336" cy="192"/>
            </a:xfrm>
            <a:prstGeom prst="rect">
              <a:avLst/>
            </a:prstGeom>
            <a:solidFill>
              <a:srgbClr val="FF9933"/>
            </a:solidFill>
            <a:ln w="9525">
              <a:solidFill>
                <a:schemeClr val="bg2"/>
              </a:solidFill>
              <a:miter lim="800000"/>
              <a:headEnd/>
              <a:tailEnd/>
            </a:ln>
          </p:spPr>
          <p:txBody>
            <a:bodyPr wrap="none" anchor="ctr"/>
            <a:lstStyle/>
            <a:p>
              <a:pPr algn="ctr"/>
              <a:r>
                <a:rPr lang="en-US" sz="1600"/>
                <a:t>break</a:t>
              </a:r>
              <a:endParaRPr lang="en-US"/>
            </a:p>
          </p:txBody>
        </p:sp>
        <p:sp>
          <p:nvSpPr>
            <p:cNvPr id="64543" name="Rectangle 10"/>
            <p:cNvSpPr>
              <a:spLocks noChangeArrowheads="1"/>
            </p:cNvSpPr>
            <p:nvPr/>
          </p:nvSpPr>
          <p:spPr bwMode="auto">
            <a:xfrm>
              <a:off x="720" y="912"/>
              <a:ext cx="336" cy="192"/>
            </a:xfrm>
            <a:prstGeom prst="rect">
              <a:avLst/>
            </a:prstGeom>
            <a:solidFill>
              <a:srgbClr val="FF9933"/>
            </a:solidFill>
            <a:ln w="9525">
              <a:solidFill>
                <a:schemeClr val="bg2"/>
              </a:solidFill>
              <a:miter lim="800000"/>
              <a:headEnd/>
              <a:tailEnd/>
            </a:ln>
          </p:spPr>
          <p:txBody>
            <a:bodyPr wrap="none" anchor="ctr"/>
            <a:lstStyle/>
            <a:p>
              <a:pPr algn="ctr"/>
              <a:r>
                <a:rPr lang="en-US" sz="1600"/>
                <a:t>broke</a:t>
              </a:r>
              <a:endParaRPr lang="en-US"/>
            </a:p>
          </p:txBody>
        </p:sp>
        <p:sp>
          <p:nvSpPr>
            <p:cNvPr id="64544" name="Rectangle 11"/>
            <p:cNvSpPr>
              <a:spLocks noChangeArrowheads="1"/>
            </p:cNvSpPr>
            <p:nvPr/>
          </p:nvSpPr>
          <p:spPr bwMode="auto">
            <a:xfrm>
              <a:off x="1056" y="912"/>
              <a:ext cx="192" cy="192"/>
            </a:xfrm>
            <a:prstGeom prst="rect">
              <a:avLst/>
            </a:prstGeom>
            <a:solidFill>
              <a:srgbClr val="FF9933"/>
            </a:solidFill>
            <a:ln w="9525">
              <a:solidFill>
                <a:schemeClr val="bg2"/>
              </a:solidFill>
              <a:miter lim="800000"/>
              <a:headEnd/>
              <a:tailEnd/>
            </a:ln>
          </p:spPr>
          <p:txBody>
            <a:bodyPr wrap="none" anchor="ctr"/>
            <a:lstStyle/>
            <a:p>
              <a:pPr algn="ctr"/>
              <a:r>
                <a:rPr lang="en-US" sz="1600"/>
                <a:t> </a:t>
              </a:r>
              <a:endParaRPr lang="en-US"/>
            </a:p>
          </p:txBody>
        </p:sp>
      </p:grpSp>
      <p:grpSp>
        <p:nvGrpSpPr>
          <p:cNvPr id="64517" name="Group 12"/>
          <p:cNvGrpSpPr>
            <a:grpSpLocks/>
          </p:cNvGrpSpPr>
          <p:nvPr/>
        </p:nvGrpSpPr>
        <p:grpSpPr bwMode="auto">
          <a:xfrm>
            <a:off x="1143000" y="2819400"/>
            <a:ext cx="838200" cy="609600"/>
            <a:chOff x="720" y="720"/>
            <a:chExt cx="528" cy="384"/>
          </a:xfrm>
        </p:grpSpPr>
        <p:sp>
          <p:nvSpPr>
            <p:cNvPr id="64539" name="Rectangle 13"/>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break</a:t>
              </a:r>
              <a:endParaRPr lang="en-US"/>
            </a:p>
          </p:txBody>
        </p:sp>
        <p:sp>
          <p:nvSpPr>
            <p:cNvPr id="64540" name="Rectangle 14"/>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break</a:t>
              </a:r>
              <a:endParaRPr lang="en-US"/>
            </a:p>
          </p:txBody>
        </p:sp>
        <p:sp>
          <p:nvSpPr>
            <p:cNvPr id="64541" name="Rectangle 15"/>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sz="1600"/>
                <a:t>ed</a:t>
              </a:r>
              <a:endParaRPr lang="en-US"/>
            </a:p>
          </p:txBody>
        </p:sp>
      </p:grpSp>
      <p:grpSp>
        <p:nvGrpSpPr>
          <p:cNvPr id="64518" name="Group 16"/>
          <p:cNvGrpSpPr>
            <a:grpSpLocks/>
          </p:cNvGrpSpPr>
          <p:nvPr/>
        </p:nvGrpSpPr>
        <p:grpSpPr bwMode="auto">
          <a:xfrm>
            <a:off x="3200400" y="2133600"/>
            <a:ext cx="838200" cy="609600"/>
            <a:chOff x="720" y="720"/>
            <a:chExt cx="528" cy="384"/>
          </a:xfrm>
        </p:grpSpPr>
        <p:sp>
          <p:nvSpPr>
            <p:cNvPr id="64536" name="Rectangle 17"/>
            <p:cNvSpPr>
              <a:spLocks noChangeArrowheads="1"/>
            </p:cNvSpPr>
            <p:nvPr/>
          </p:nvSpPr>
          <p:spPr bwMode="auto">
            <a:xfrm>
              <a:off x="720" y="720"/>
              <a:ext cx="336" cy="192"/>
            </a:xfrm>
            <a:prstGeom prst="rect">
              <a:avLst/>
            </a:prstGeom>
            <a:solidFill>
              <a:srgbClr val="FF3300"/>
            </a:solidFill>
            <a:ln w="9525">
              <a:solidFill>
                <a:schemeClr val="bg2"/>
              </a:solidFill>
              <a:miter lim="800000"/>
              <a:headEnd/>
              <a:tailEnd/>
            </a:ln>
          </p:spPr>
          <p:txBody>
            <a:bodyPr wrap="none" anchor="ctr"/>
            <a:lstStyle/>
            <a:p>
              <a:pPr algn="ctr"/>
              <a:r>
                <a:rPr lang="en-US" sz="1600"/>
                <a:t>go</a:t>
              </a:r>
              <a:endParaRPr lang="en-US"/>
            </a:p>
          </p:txBody>
        </p:sp>
        <p:sp>
          <p:nvSpPr>
            <p:cNvPr id="64537" name="Rectangle 18"/>
            <p:cNvSpPr>
              <a:spLocks noChangeArrowheads="1"/>
            </p:cNvSpPr>
            <p:nvPr/>
          </p:nvSpPr>
          <p:spPr bwMode="auto">
            <a:xfrm>
              <a:off x="720" y="912"/>
              <a:ext cx="336" cy="192"/>
            </a:xfrm>
            <a:prstGeom prst="rect">
              <a:avLst/>
            </a:prstGeom>
            <a:solidFill>
              <a:srgbClr val="FF3300"/>
            </a:solidFill>
            <a:ln w="9525">
              <a:solidFill>
                <a:schemeClr val="bg2"/>
              </a:solidFill>
              <a:miter lim="800000"/>
              <a:headEnd/>
              <a:tailEnd/>
            </a:ln>
          </p:spPr>
          <p:txBody>
            <a:bodyPr wrap="none" anchor="ctr"/>
            <a:lstStyle/>
            <a:p>
              <a:pPr algn="ctr"/>
              <a:r>
                <a:rPr lang="en-US" sz="1600"/>
                <a:t>went</a:t>
              </a:r>
              <a:endParaRPr lang="en-US"/>
            </a:p>
          </p:txBody>
        </p:sp>
        <p:sp>
          <p:nvSpPr>
            <p:cNvPr id="64538" name="Rectangle 19"/>
            <p:cNvSpPr>
              <a:spLocks noChangeArrowheads="1"/>
            </p:cNvSpPr>
            <p:nvPr/>
          </p:nvSpPr>
          <p:spPr bwMode="auto">
            <a:xfrm>
              <a:off x="1056" y="912"/>
              <a:ext cx="192" cy="192"/>
            </a:xfrm>
            <a:prstGeom prst="rect">
              <a:avLst/>
            </a:prstGeom>
            <a:solidFill>
              <a:srgbClr val="FF3300"/>
            </a:solidFill>
            <a:ln w="9525">
              <a:solidFill>
                <a:schemeClr val="bg2"/>
              </a:solidFill>
              <a:miter lim="800000"/>
              <a:headEnd/>
              <a:tailEnd/>
            </a:ln>
          </p:spPr>
          <p:txBody>
            <a:bodyPr wrap="none" anchor="ctr"/>
            <a:lstStyle/>
            <a:p>
              <a:pPr algn="ctr"/>
              <a:endParaRPr lang="en-US"/>
            </a:p>
          </p:txBody>
        </p:sp>
      </p:grpSp>
      <p:grpSp>
        <p:nvGrpSpPr>
          <p:cNvPr id="64519" name="Group 20"/>
          <p:cNvGrpSpPr>
            <a:grpSpLocks/>
          </p:cNvGrpSpPr>
          <p:nvPr/>
        </p:nvGrpSpPr>
        <p:grpSpPr bwMode="auto">
          <a:xfrm>
            <a:off x="2270125" y="4479925"/>
            <a:ext cx="2759075" cy="1962150"/>
            <a:chOff x="1430" y="2822"/>
            <a:chExt cx="1738" cy="1236"/>
          </a:xfrm>
        </p:grpSpPr>
        <p:sp>
          <p:nvSpPr>
            <p:cNvPr id="64531" name="Text Box 21"/>
            <p:cNvSpPr txBox="1">
              <a:spLocks noChangeArrowheads="1"/>
            </p:cNvSpPr>
            <p:nvPr/>
          </p:nvSpPr>
          <p:spPr bwMode="auto">
            <a:xfrm>
              <a:off x="1430" y="2822"/>
              <a:ext cx="108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Current goal</a:t>
              </a:r>
            </a:p>
          </p:txBody>
        </p:sp>
        <p:grpSp>
          <p:nvGrpSpPr>
            <p:cNvPr id="64532" name="Group 22"/>
            <p:cNvGrpSpPr>
              <a:grpSpLocks/>
            </p:cNvGrpSpPr>
            <p:nvPr/>
          </p:nvGrpSpPr>
          <p:grpSpPr bwMode="auto">
            <a:xfrm>
              <a:off x="2208" y="3360"/>
              <a:ext cx="960" cy="698"/>
              <a:chOff x="720" y="720"/>
              <a:chExt cx="528" cy="384"/>
            </a:xfrm>
          </p:grpSpPr>
          <p:sp>
            <p:nvSpPr>
              <p:cNvPr id="64533" name="Rectangle 23"/>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a:t>break</a:t>
                </a:r>
                <a:endParaRPr lang="en-US" sz="3600"/>
              </a:p>
            </p:txBody>
          </p:sp>
          <p:sp>
            <p:nvSpPr>
              <p:cNvPr id="64534" name="Rectangle 24"/>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a:t>?</a:t>
                </a:r>
                <a:endParaRPr lang="en-US" sz="3600"/>
              </a:p>
            </p:txBody>
          </p:sp>
          <p:sp>
            <p:nvSpPr>
              <p:cNvPr id="64535" name="Rectangle 25"/>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a:t> ?</a:t>
                </a:r>
                <a:endParaRPr lang="en-US" sz="3600"/>
              </a:p>
            </p:txBody>
          </p:sp>
        </p:grpSp>
      </p:grpSp>
      <p:grpSp>
        <p:nvGrpSpPr>
          <p:cNvPr id="64520" name="Group 26"/>
          <p:cNvGrpSpPr>
            <a:grpSpLocks/>
          </p:cNvGrpSpPr>
          <p:nvPr/>
        </p:nvGrpSpPr>
        <p:grpSpPr bwMode="auto">
          <a:xfrm>
            <a:off x="3733800" y="228600"/>
            <a:ext cx="3048000" cy="1676400"/>
            <a:chOff x="2352" y="144"/>
            <a:chExt cx="1920" cy="1056"/>
          </a:xfrm>
        </p:grpSpPr>
        <p:sp>
          <p:nvSpPr>
            <p:cNvPr id="64529" name="Rectangle 27"/>
            <p:cNvSpPr>
              <a:spLocks noChangeArrowheads="1"/>
            </p:cNvSpPr>
            <p:nvPr/>
          </p:nvSpPr>
          <p:spPr bwMode="auto">
            <a:xfrm>
              <a:off x="2928" y="144"/>
              <a:ext cx="1344" cy="720"/>
            </a:xfrm>
            <a:prstGeom prst="rect">
              <a:avLst/>
            </a:prstGeom>
            <a:solidFill>
              <a:schemeClr val="accent1"/>
            </a:solidFill>
            <a:ln w="9525">
              <a:solidFill>
                <a:schemeClr val="bg2"/>
              </a:solidFill>
              <a:miter lim="800000"/>
              <a:headEnd/>
              <a:tailEnd/>
            </a:ln>
          </p:spPr>
          <p:txBody>
            <a:bodyPr wrap="none" anchor="ctr"/>
            <a:lstStyle/>
            <a:p>
              <a:pPr algn="ctr"/>
              <a:r>
                <a:rPr lang="en-US">
                  <a:solidFill>
                    <a:schemeClr val="bg2"/>
                  </a:solidFill>
                </a:rPr>
                <a:t>Environment</a:t>
              </a:r>
              <a:br>
                <a:rPr lang="en-US">
                  <a:solidFill>
                    <a:schemeClr val="bg2"/>
                  </a:solidFill>
                </a:rPr>
              </a:br>
              <a:r>
                <a:rPr lang="en-US">
                  <a:solidFill>
                    <a:schemeClr val="bg2"/>
                  </a:solidFill>
                </a:rPr>
                <a:t>(i.e., parents)</a:t>
              </a:r>
            </a:p>
          </p:txBody>
        </p:sp>
        <p:sp>
          <p:nvSpPr>
            <p:cNvPr id="64530" name="Line 28"/>
            <p:cNvSpPr>
              <a:spLocks noChangeShapeType="1"/>
            </p:cNvSpPr>
            <p:nvPr/>
          </p:nvSpPr>
          <p:spPr bwMode="auto">
            <a:xfrm flipH="1">
              <a:off x="2352" y="576"/>
              <a:ext cx="672" cy="624"/>
            </a:xfrm>
            <a:prstGeom prst="line">
              <a:avLst/>
            </a:prstGeom>
            <a:noFill/>
            <a:ln w="7620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386077" name="Text Box 29"/>
          <p:cNvSpPr txBox="1">
            <a:spLocks noChangeArrowheads="1"/>
          </p:cNvSpPr>
          <p:nvPr/>
        </p:nvSpPr>
        <p:spPr bwMode="auto">
          <a:xfrm>
            <a:off x="5318125" y="1660525"/>
            <a:ext cx="288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dirty="0"/>
              <a:t>1. Successful retrieval</a:t>
            </a:r>
          </a:p>
        </p:txBody>
      </p:sp>
      <p:grpSp>
        <p:nvGrpSpPr>
          <p:cNvPr id="9" name="Group 30"/>
          <p:cNvGrpSpPr>
            <a:grpSpLocks/>
          </p:cNvGrpSpPr>
          <p:nvPr/>
        </p:nvGrpSpPr>
        <p:grpSpPr bwMode="auto">
          <a:xfrm>
            <a:off x="1066800" y="2209800"/>
            <a:ext cx="3505200" cy="3733800"/>
            <a:chOff x="672" y="1392"/>
            <a:chExt cx="2208" cy="2352"/>
          </a:xfrm>
        </p:grpSpPr>
        <p:sp>
          <p:nvSpPr>
            <p:cNvPr id="64524" name="Oval 31"/>
            <p:cNvSpPr>
              <a:spLocks noChangeArrowheads="1"/>
            </p:cNvSpPr>
            <p:nvPr/>
          </p:nvSpPr>
          <p:spPr bwMode="auto">
            <a:xfrm>
              <a:off x="2160" y="3312"/>
              <a:ext cx="720" cy="432"/>
            </a:xfrm>
            <a:prstGeom prst="ellipse">
              <a:avLst/>
            </a:prstGeom>
            <a:noFill/>
            <a:ln w="5715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4525" name="Oval 32"/>
            <p:cNvSpPr>
              <a:spLocks noChangeArrowheads="1"/>
            </p:cNvSpPr>
            <p:nvPr/>
          </p:nvSpPr>
          <p:spPr bwMode="auto">
            <a:xfrm>
              <a:off x="672" y="1728"/>
              <a:ext cx="432" cy="288"/>
            </a:xfrm>
            <a:prstGeom prst="ellipse">
              <a:avLst/>
            </a:prstGeom>
            <a:noFill/>
            <a:ln w="5715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4526" name="Oval 33"/>
            <p:cNvSpPr>
              <a:spLocks noChangeArrowheads="1"/>
            </p:cNvSpPr>
            <p:nvPr/>
          </p:nvSpPr>
          <p:spPr bwMode="auto">
            <a:xfrm>
              <a:off x="1200" y="1392"/>
              <a:ext cx="432" cy="288"/>
            </a:xfrm>
            <a:prstGeom prst="ellipse">
              <a:avLst/>
            </a:prstGeom>
            <a:noFill/>
            <a:ln w="5715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4527" name="Line 34"/>
            <p:cNvSpPr>
              <a:spLocks noChangeShapeType="1"/>
            </p:cNvSpPr>
            <p:nvPr/>
          </p:nvSpPr>
          <p:spPr bwMode="auto">
            <a:xfrm flipH="1" flipV="1">
              <a:off x="1056" y="2064"/>
              <a:ext cx="1104" cy="1248"/>
            </a:xfrm>
            <a:prstGeom prst="line">
              <a:avLst/>
            </a:prstGeom>
            <a:noFill/>
            <a:ln w="5715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64528" name="Line 35"/>
            <p:cNvSpPr>
              <a:spLocks noChangeShapeType="1"/>
            </p:cNvSpPr>
            <p:nvPr/>
          </p:nvSpPr>
          <p:spPr bwMode="auto">
            <a:xfrm flipH="1" flipV="1">
              <a:off x="1488" y="1776"/>
              <a:ext cx="912" cy="1440"/>
            </a:xfrm>
            <a:prstGeom prst="line">
              <a:avLst/>
            </a:prstGeom>
            <a:noFill/>
            <a:ln w="5715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386084" name="Text Box 36"/>
          <p:cNvSpPr txBox="1">
            <a:spLocks noChangeArrowheads="1"/>
          </p:cNvSpPr>
          <p:nvPr/>
        </p:nvSpPr>
        <p:spPr bwMode="auto">
          <a:xfrm>
            <a:off x="6858000" y="304800"/>
            <a:ext cx="2133600"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dirty="0">
                <a:latin typeface="Arial" charset="0"/>
              </a:rPr>
              <a:t>One initial strategy:</a:t>
            </a:r>
          </a:p>
          <a:p>
            <a:pPr>
              <a:spcBef>
                <a:spcPct val="50000"/>
              </a:spcBef>
            </a:pPr>
            <a:r>
              <a:rPr lang="en-US" dirty="0">
                <a:latin typeface="Arial" charset="0"/>
              </a:rPr>
              <a:t>Retrieval</a:t>
            </a:r>
          </a:p>
        </p:txBody>
      </p:sp>
      <p:sp>
        <p:nvSpPr>
          <p:cNvPr id="37" name="Text Box 29"/>
          <p:cNvSpPr txBox="1">
            <a:spLocks noChangeArrowheads="1"/>
          </p:cNvSpPr>
          <p:nvPr/>
        </p:nvSpPr>
        <p:spPr bwMode="auto">
          <a:xfrm>
            <a:off x="5736322" y="2218107"/>
            <a:ext cx="3064103"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dirty="0"/>
              <a:t>Can lead to correct or wrong answer, based on what has been learned before</a:t>
            </a:r>
          </a:p>
        </p:txBody>
      </p:sp>
    </p:spTree>
    <p:extLst>
      <p:ext uri="{BB962C8B-B14F-4D97-AF65-F5344CB8AC3E}">
        <p14:creationId xmlns:p14="http://schemas.microsoft.com/office/powerpoint/2010/main" val="177003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86077"/>
                                        </p:tgtEl>
                                        <p:attrNameLst>
                                          <p:attrName>style.visibility</p:attrName>
                                        </p:attrNameLst>
                                      </p:cBhvr>
                                      <p:to>
                                        <p:strVal val="visible"/>
                                      </p:to>
                                    </p:set>
                                    <p:anim calcmode="lin" valueType="num">
                                      <p:cBhvr>
                                        <p:cTn id="7" dur="500" fill="hold"/>
                                        <p:tgtEl>
                                          <p:spTgt spid="386077"/>
                                        </p:tgtEl>
                                        <p:attrNameLst>
                                          <p:attrName>ppt_w</p:attrName>
                                        </p:attrNameLst>
                                      </p:cBhvr>
                                      <p:tavLst>
                                        <p:tav tm="0">
                                          <p:val>
                                            <p:strVal val="4/3*#ppt_w"/>
                                          </p:val>
                                        </p:tav>
                                        <p:tav tm="100000">
                                          <p:val>
                                            <p:strVal val="#ppt_w"/>
                                          </p:val>
                                        </p:tav>
                                      </p:tavLst>
                                    </p:anim>
                                    <p:anim calcmode="lin" valueType="num">
                                      <p:cBhvr>
                                        <p:cTn id="8" dur="500" fill="hold"/>
                                        <p:tgtEl>
                                          <p:spTgt spid="386077"/>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8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strVal val="4/3*#ppt_w"/>
                                          </p:val>
                                        </p:tav>
                                        <p:tav tm="100000">
                                          <p:val>
                                            <p:strVal val="#ppt_w"/>
                                          </p:val>
                                        </p:tav>
                                      </p:tavLst>
                                    </p:anim>
                                    <p:anim calcmode="lin" valueType="num">
                                      <p:cBhvr>
                                        <p:cTn id="14" dur="500" fill="hold"/>
                                        <p:tgtEl>
                                          <p:spTgt spid="9"/>
                                        </p:tgtEl>
                                        <p:attrNameLst>
                                          <p:attrName>ppt_h</p:attrName>
                                        </p:attrNameLst>
                                      </p:cBhvr>
                                      <p:tavLst>
                                        <p:tav tm="0">
                                          <p:val>
                                            <p:strVal val="4/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strVal val="4/3*#ppt_w"/>
                                          </p:val>
                                        </p:tav>
                                        <p:tav tm="100000">
                                          <p:val>
                                            <p:strVal val="#ppt_w"/>
                                          </p:val>
                                        </p:tav>
                                      </p:tavLst>
                                    </p:anim>
                                    <p:anim calcmode="lin" valueType="num">
                                      <p:cBhvr>
                                        <p:cTn id="18" dur="500" fill="hold"/>
                                        <p:tgtEl>
                                          <p:spTgt spid="3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77" grpId="0" autoUpdateAnimBg="0"/>
      <p:bldP spid="37"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ChangeArrowheads="1"/>
          </p:cNvSpPr>
          <p:nvPr/>
        </p:nvSpPr>
        <p:spPr bwMode="auto">
          <a:xfrm>
            <a:off x="914400" y="838200"/>
            <a:ext cx="3505200" cy="3124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68610" name="Text Box 3"/>
          <p:cNvSpPr txBox="1">
            <a:spLocks noChangeArrowheads="1"/>
          </p:cNvSpPr>
          <p:nvPr/>
        </p:nvSpPr>
        <p:spPr bwMode="auto">
          <a:xfrm>
            <a:off x="1066800" y="304800"/>
            <a:ext cx="27146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Declarative Memory</a:t>
            </a:r>
          </a:p>
        </p:txBody>
      </p:sp>
      <p:grpSp>
        <p:nvGrpSpPr>
          <p:cNvPr id="68611" name="Group 4"/>
          <p:cNvGrpSpPr>
            <a:grpSpLocks/>
          </p:cNvGrpSpPr>
          <p:nvPr/>
        </p:nvGrpSpPr>
        <p:grpSpPr bwMode="auto">
          <a:xfrm>
            <a:off x="1143000" y="1143000"/>
            <a:ext cx="838200" cy="609600"/>
            <a:chOff x="720" y="720"/>
            <a:chExt cx="528" cy="384"/>
          </a:xfrm>
        </p:grpSpPr>
        <p:sp>
          <p:nvSpPr>
            <p:cNvPr id="68635" name="Rectangle 5"/>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work</a:t>
              </a:r>
              <a:endParaRPr lang="en-US"/>
            </a:p>
          </p:txBody>
        </p:sp>
        <p:sp>
          <p:nvSpPr>
            <p:cNvPr id="68636" name="Rectangle 6"/>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work</a:t>
              </a:r>
              <a:endParaRPr lang="en-US"/>
            </a:p>
          </p:txBody>
        </p:sp>
        <p:sp>
          <p:nvSpPr>
            <p:cNvPr id="68637" name="Rectangle 7"/>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sz="1600"/>
                <a:t>ed</a:t>
              </a:r>
              <a:endParaRPr lang="en-US"/>
            </a:p>
          </p:txBody>
        </p:sp>
      </p:grpSp>
      <p:grpSp>
        <p:nvGrpSpPr>
          <p:cNvPr id="68612" name="Group 8"/>
          <p:cNvGrpSpPr>
            <a:grpSpLocks/>
          </p:cNvGrpSpPr>
          <p:nvPr/>
        </p:nvGrpSpPr>
        <p:grpSpPr bwMode="auto">
          <a:xfrm>
            <a:off x="3200400" y="2133600"/>
            <a:ext cx="838200" cy="609600"/>
            <a:chOff x="720" y="720"/>
            <a:chExt cx="528" cy="384"/>
          </a:xfrm>
        </p:grpSpPr>
        <p:sp>
          <p:nvSpPr>
            <p:cNvPr id="68632" name="Rectangle 9"/>
            <p:cNvSpPr>
              <a:spLocks noChangeArrowheads="1"/>
            </p:cNvSpPr>
            <p:nvPr/>
          </p:nvSpPr>
          <p:spPr bwMode="auto">
            <a:xfrm>
              <a:off x="720" y="720"/>
              <a:ext cx="336" cy="192"/>
            </a:xfrm>
            <a:prstGeom prst="rect">
              <a:avLst/>
            </a:prstGeom>
            <a:solidFill>
              <a:srgbClr val="FF3300"/>
            </a:solidFill>
            <a:ln w="9525">
              <a:solidFill>
                <a:schemeClr val="bg2"/>
              </a:solidFill>
              <a:miter lim="800000"/>
              <a:headEnd/>
              <a:tailEnd/>
            </a:ln>
          </p:spPr>
          <p:txBody>
            <a:bodyPr wrap="none" anchor="ctr"/>
            <a:lstStyle/>
            <a:p>
              <a:pPr algn="ctr"/>
              <a:r>
                <a:rPr lang="en-US" sz="1600"/>
                <a:t>go</a:t>
              </a:r>
              <a:endParaRPr lang="en-US"/>
            </a:p>
          </p:txBody>
        </p:sp>
        <p:sp>
          <p:nvSpPr>
            <p:cNvPr id="68633" name="Rectangle 10"/>
            <p:cNvSpPr>
              <a:spLocks noChangeArrowheads="1"/>
            </p:cNvSpPr>
            <p:nvPr/>
          </p:nvSpPr>
          <p:spPr bwMode="auto">
            <a:xfrm>
              <a:off x="720" y="912"/>
              <a:ext cx="336" cy="192"/>
            </a:xfrm>
            <a:prstGeom prst="rect">
              <a:avLst/>
            </a:prstGeom>
            <a:solidFill>
              <a:srgbClr val="FF3300"/>
            </a:solidFill>
            <a:ln w="9525">
              <a:solidFill>
                <a:schemeClr val="bg2"/>
              </a:solidFill>
              <a:miter lim="800000"/>
              <a:headEnd/>
              <a:tailEnd/>
            </a:ln>
          </p:spPr>
          <p:txBody>
            <a:bodyPr wrap="none" anchor="ctr"/>
            <a:lstStyle/>
            <a:p>
              <a:pPr algn="ctr"/>
              <a:r>
                <a:rPr lang="en-US" sz="1600"/>
                <a:t>went</a:t>
              </a:r>
              <a:endParaRPr lang="en-US"/>
            </a:p>
          </p:txBody>
        </p:sp>
        <p:sp>
          <p:nvSpPr>
            <p:cNvPr id="68634" name="Rectangle 11"/>
            <p:cNvSpPr>
              <a:spLocks noChangeArrowheads="1"/>
            </p:cNvSpPr>
            <p:nvPr/>
          </p:nvSpPr>
          <p:spPr bwMode="auto">
            <a:xfrm>
              <a:off x="1056" y="912"/>
              <a:ext cx="192" cy="192"/>
            </a:xfrm>
            <a:prstGeom prst="rect">
              <a:avLst/>
            </a:prstGeom>
            <a:solidFill>
              <a:srgbClr val="FF3300"/>
            </a:solidFill>
            <a:ln w="9525">
              <a:solidFill>
                <a:schemeClr val="bg2"/>
              </a:solidFill>
              <a:miter lim="800000"/>
              <a:headEnd/>
              <a:tailEnd/>
            </a:ln>
          </p:spPr>
          <p:txBody>
            <a:bodyPr wrap="none" anchor="ctr"/>
            <a:lstStyle/>
            <a:p>
              <a:pPr algn="ctr"/>
              <a:endParaRPr lang="en-US"/>
            </a:p>
          </p:txBody>
        </p:sp>
      </p:grpSp>
      <p:grpSp>
        <p:nvGrpSpPr>
          <p:cNvPr id="68613" name="Group 12"/>
          <p:cNvGrpSpPr>
            <a:grpSpLocks/>
          </p:cNvGrpSpPr>
          <p:nvPr/>
        </p:nvGrpSpPr>
        <p:grpSpPr bwMode="auto">
          <a:xfrm>
            <a:off x="2270125" y="4479925"/>
            <a:ext cx="2759075" cy="1962150"/>
            <a:chOff x="1430" y="2822"/>
            <a:chExt cx="1738" cy="1236"/>
          </a:xfrm>
        </p:grpSpPr>
        <p:sp>
          <p:nvSpPr>
            <p:cNvPr id="68627" name="Text Box 13"/>
            <p:cNvSpPr txBox="1">
              <a:spLocks noChangeArrowheads="1"/>
            </p:cNvSpPr>
            <p:nvPr/>
          </p:nvSpPr>
          <p:spPr bwMode="auto">
            <a:xfrm>
              <a:off x="1430" y="2822"/>
              <a:ext cx="108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Current goal</a:t>
              </a:r>
            </a:p>
          </p:txBody>
        </p:sp>
        <p:grpSp>
          <p:nvGrpSpPr>
            <p:cNvPr id="68628" name="Group 14"/>
            <p:cNvGrpSpPr>
              <a:grpSpLocks/>
            </p:cNvGrpSpPr>
            <p:nvPr/>
          </p:nvGrpSpPr>
          <p:grpSpPr bwMode="auto">
            <a:xfrm>
              <a:off x="2208" y="3360"/>
              <a:ext cx="960" cy="698"/>
              <a:chOff x="720" y="720"/>
              <a:chExt cx="528" cy="384"/>
            </a:xfrm>
          </p:grpSpPr>
          <p:sp>
            <p:nvSpPr>
              <p:cNvPr id="68629" name="Rectangle 15"/>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a:t>break</a:t>
                </a:r>
                <a:endParaRPr lang="en-US" sz="3600"/>
              </a:p>
            </p:txBody>
          </p:sp>
          <p:sp>
            <p:nvSpPr>
              <p:cNvPr id="68630" name="Rectangle 16"/>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a:t>?</a:t>
                </a:r>
                <a:endParaRPr lang="en-US" sz="3600"/>
              </a:p>
            </p:txBody>
          </p:sp>
          <p:sp>
            <p:nvSpPr>
              <p:cNvPr id="68631" name="Rectangle 17"/>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a:t> ?</a:t>
                </a:r>
                <a:endParaRPr lang="en-US" sz="3600"/>
              </a:p>
            </p:txBody>
          </p:sp>
        </p:grpSp>
      </p:grpSp>
      <p:grpSp>
        <p:nvGrpSpPr>
          <p:cNvPr id="68614" name="Group 18"/>
          <p:cNvGrpSpPr>
            <a:grpSpLocks/>
          </p:cNvGrpSpPr>
          <p:nvPr/>
        </p:nvGrpSpPr>
        <p:grpSpPr bwMode="auto">
          <a:xfrm>
            <a:off x="3733800" y="228600"/>
            <a:ext cx="3048000" cy="1676400"/>
            <a:chOff x="2352" y="144"/>
            <a:chExt cx="1920" cy="1056"/>
          </a:xfrm>
        </p:grpSpPr>
        <p:sp>
          <p:nvSpPr>
            <p:cNvPr id="68625" name="Rectangle 19"/>
            <p:cNvSpPr>
              <a:spLocks noChangeArrowheads="1"/>
            </p:cNvSpPr>
            <p:nvPr/>
          </p:nvSpPr>
          <p:spPr bwMode="auto">
            <a:xfrm>
              <a:off x="2928" y="144"/>
              <a:ext cx="1344" cy="720"/>
            </a:xfrm>
            <a:prstGeom prst="rect">
              <a:avLst/>
            </a:prstGeom>
            <a:solidFill>
              <a:schemeClr val="accent1"/>
            </a:solidFill>
            <a:ln w="9525">
              <a:solidFill>
                <a:schemeClr val="bg2"/>
              </a:solidFill>
              <a:miter lim="800000"/>
              <a:headEnd/>
              <a:tailEnd/>
            </a:ln>
          </p:spPr>
          <p:txBody>
            <a:bodyPr wrap="none" anchor="ctr"/>
            <a:lstStyle/>
            <a:p>
              <a:pPr algn="ctr"/>
              <a:r>
                <a:rPr lang="en-US">
                  <a:solidFill>
                    <a:schemeClr val="bg2"/>
                  </a:solidFill>
                </a:rPr>
                <a:t>Environment</a:t>
              </a:r>
              <a:br>
                <a:rPr lang="en-US">
                  <a:solidFill>
                    <a:schemeClr val="bg2"/>
                  </a:solidFill>
                </a:rPr>
              </a:br>
              <a:r>
                <a:rPr lang="en-US">
                  <a:solidFill>
                    <a:schemeClr val="bg2"/>
                  </a:solidFill>
                </a:rPr>
                <a:t>(i.e., parents)</a:t>
              </a:r>
            </a:p>
          </p:txBody>
        </p:sp>
        <p:sp>
          <p:nvSpPr>
            <p:cNvPr id="68626" name="Line 20"/>
            <p:cNvSpPr>
              <a:spLocks noChangeShapeType="1"/>
            </p:cNvSpPr>
            <p:nvPr/>
          </p:nvSpPr>
          <p:spPr bwMode="auto">
            <a:xfrm flipH="1">
              <a:off x="2352" y="576"/>
              <a:ext cx="672" cy="624"/>
            </a:xfrm>
            <a:prstGeom prst="line">
              <a:avLst/>
            </a:prstGeom>
            <a:noFill/>
            <a:ln w="7620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68615" name="Text Box 21"/>
          <p:cNvSpPr txBox="1">
            <a:spLocks noChangeArrowheads="1"/>
          </p:cNvSpPr>
          <p:nvPr/>
        </p:nvSpPr>
        <p:spPr bwMode="auto">
          <a:xfrm>
            <a:off x="5318125" y="1660525"/>
            <a:ext cx="2910923"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dirty="0"/>
              <a:t>1. Successful retrieval</a:t>
            </a:r>
          </a:p>
          <a:p>
            <a:r>
              <a:rPr lang="en-US" dirty="0"/>
              <a:t>2. Retrieval failure</a:t>
            </a:r>
          </a:p>
        </p:txBody>
      </p:sp>
      <p:sp>
        <p:nvSpPr>
          <p:cNvPr id="68618" name="Rectangle 30"/>
          <p:cNvSpPr>
            <a:spLocks noChangeArrowheads="1"/>
          </p:cNvSpPr>
          <p:nvPr/>
        </p:nvSpPr>
        <p:spPr bwMode="auto">
          <a:xfrm>
            <a:off x="4495800" y="5867400"/>
            <a:ext cx="554038" cy="554038"/>
          </a:xfrm>
          <a:prstGeom prst="rect">
            <a:avLst/>
          </a:prstGeom>
          <a:solidFill>
            <a:srgbClr val="FFFF00"/>
          </a:solidFill>
          <a:ln w="9525">
            <a:solidFill>
              <a:schemeClr val="bg2"/>
            </a:solidFill>
            <a:miter lim="800000"/>
            <a:headEnd/>
            <a:tailEnd/>
          </a:ln>
        </p:spPr>
        <p:txBody>
          <a:bodyPr wrap="none" anchor="ctr"/>
          <a:lstStyle/>
          <a:p>
            <a:pPr algn="ctr"/>
            <a:r>
              <a:rPr lang="en-US"/>
              <a:t> ed</a:t>
            </a:r>
            <a:endParaRPr lang="en-US" sz="3600"/>
          </a:p>
        </p:txBody>
      </p:sp>
      <p:sp>
        <p:nvSpPr>
          <p:cNvPr id="31" name="Text Box 36"/>
          <p:cNvSpPr txBox="1">
            <a:spLocks noChangeArrowheads="1"/>
          </p:cNvSpPr>
          <p:nvPr/>
        </p:nvSpPr>
        <p:spPr bwMode="auto">
          <a:xfrm>
            <a:off x="6858000" y="304800"/>
            <a:ext cx="2133600"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dirty="0">
                <a:latin typeface="Arial" charset="0"/>
              </a:rPr>
              <a:t>One initial strategy:</a:t>
            </a:r>
          </a:p>
          <a:p>
            <a:pPr>
              <a:spcBef>
                <a:spcPct val="50000"/>
              </a:spcBef>
            </a:pPr>
            <a:r>
              <a:rPr lang="en-US" dirty="0">
                <a:latin typeface="Arial" charset="0"/>
              </a:rPr>
              <a:t>Retrieval</a:t>
            </a:r>
          </a:p>
        </p:txBody>
      </p:sp>
      <p:sp>
        <p:nvSpPr>
          <p:cNvPr id="32" name="Oval 31"/>
          <p:cNvSpPr>
            <a:spLocks noChangeArrowheads="1"/>
          </p:cNvSpPr>
          <p:nvPr/>
        </p:nvSpPr>
        <p:spPr bwMode="auto">
          <a:xfrm>
            <a:off x="3429000" y="5257800"/>
            <a:ext cx="1143000" cy="685800"/>
          </a:xfrm>
          <a:prstGeom prst="ellipse">
            <a:avLst/>
          </a:prstGeom>
          <a:noFill/>
          <a:ln w="5715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4" name="Oval 31"/>
          <p:cNvSpPr>
            <a:spLocks noChangeArrowheads="1"/>
          </p:cNvSpPr>
          <p:nvPr/>
        </p:nvSpPr>
        <p:spPr bwMode="auto">
          <a:xfrm>
            <a:off x="3429000" y="5257800"/>
            <a:ext cx="1143000" cy="685800"/>
          </a:xfrm>
          <a:prstGeom prst="ellipse">
            <a:avLst/>
          </a:prstGeom>
          <a:noFill/>
          <a:ln w="5715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9" name="Text Box 29"/>
          <p:cNvSpPr txBox="1">
            <a:spLocks noChangeArrowheads="1"/>
          </p:cNvSpPr>
          <p:nvPr/>
        </p:nvSpPr>
        <p:spPr bwMode="auto">
          <a:xfrm>
            <a:off x="5736322" y="2535254"/>
            <a:ext cx="306410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dirty="0"/>
              <a:t>Use the present tense</a:t>
            </a:r>
          </a:p>
        </p:txBody>
      </p:sp>
    </p:spTree>
    <p:extLst>
      <p:ext uri="{BB962C8B-B14F-4D97-AF65-F5344CB8AC3E}">
        <p14:creationId xmlns:p14="http://schemas.microsoft.com/office/powerpoint/2010/main" val="246344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8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strVal val="4/3*#ppt_w"/>
                                          </p:val>
                                        </p:tav>
                                        <p:tav tm="100000">
                                          <p:val>
                                            <p:strVal val="#ppt_w"/>
                                          </p:val>
                                        </p:tav>
                                      </p:tavLst>
                                    </p:anim>
                                    <p:anim calcmode="lin" valueType="num">
                                      <p:cBhvr>
                                        <p:cTn id="13" dur="500" fill="hold"/>
                                        <p:tgtEl>
                                          <p:spTgt spid="3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ChangeArrowheads="1"/>
          </p:cNvSpPr>
          <p:nvPr/>
        </p:nvSpPr>
        <p:spPr bwMode="auto">
          <a:xfrm>
            <a:off x="914400" y="838200"/>
            <a:ext cx="3505200" cy="3124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66562" name="Text Box 3"/>
          <p:cNvSpPr txBox="1">
            <a:spLocks noChangeArrowheads="1"/>
          </p:cNvSpPr>
          <p:nvPr/>
        </p:nvSpPr>
        <p:spPr bwMode="auto">
          <a:xfrm>
            <a:off x="1066800" y="304800"/>
            <a:ext cx="27146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Declarative Memory</a:t>
            </a:r>
          </a:p>
        </p:txBody>
      </p:sp>
      <p:grpSp>
        <p:nvGrpSpPr>
          <p:cNvPr id="66563" name="Group 4"/>
          <p:cNvGrpSpPr>
            <a:grpSpLocks/>
          </p:cNvGrpSpPr>
          <p:nvPr/>
        </p:nvGrpSpPr>
        <p:grpSpPr bwMode="auto">
          <a:xfrm>
            <a:off x="1143000" y="1143000"/>
            <a:ext cx="838200" cy="609600"/>
            <a:chOff x="720" y="720"/>
            <a:chExt cx="528" cy="384"/>
          </a:xfrm>
        </p:grpSpPr>
        <p:sp>
          <p:nvSpPr>
            <p:cNvPr id="66589" name="Rectangle 5"/>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work</a:t>
              </a:r>
              <a:endParaRPr lang="en-US"/>
            </a:p>
          </p:txBody>
        </p:sp>
        <p:sp>
          <p:nvSpPr>
            <p:cNvPr id="66590" name="Rectangle 6"/>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work</a:t>
              </a:r>
              <a:endParaRPr lang="en-US"/>
            </a:p>
          </p:txBody>
        </p:sp>
        <p:sp>
          <p:nvSpPr>
            <p:cNvPr id="66591" name="Rectangle 7"/>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sz="1600"/>
                <a:t>ed</a:t>
              </a:r>
              <a:endParaRPr lang="en-US"/>
            </a:p>
          </p:txBody>
        </p:sp>
      </p:grpSp>
      <p:grpSp>
        <p:nvGrpSpPr>
          <p:cNvPr id="66564" name="Group 8"/>
          <p:cNvGrpSpPr>
            <a:grpSpLocks/>
          </p:cNvGrpSpPr>
          <p:nvPr/>
        </p:nvGrpSpPr>
        <p:grpSpPr bwMode="auto">
          <a:xfrm>
            <a:off x="3200400" y="2133600"/>
            <a:ext cx="838200" cy="609600"/>
            <a:chOff x="720" y="720"/>
            <a:chExt cx="528" cy="384"/>
          </a:xfrm>
        </p:grpSpPr>
        <p:sp>
          <p:nvSpPr>
            <p:cNvPr id="66586" name="Rectangle 9"/>
            <p:cNvSpPr>
              <a:spLocks noChangeArrowheads="1"/>
            </p:cNvSpPr>
            <p:nvPr/>
          </p:nvSpPr>
          <p:spPr bwMode="auto">
            <a:xfrm>
              <a:off x="720" y="720"/>
              <a:ext cx="336" cy="192"/>
            </a:xfrm>
            <a:prstGeom prst="rect">
              <a:avLst/>
            </a:prstGeom>
            <a:solidFill>
              <a:srgbClr val="FF3300"/>
            </a:solidFill>
            <a:ln w="9525">
              <a:solidFill>
                <a:schemeClr val="bg2"/>
              </a:solidFill>
              <a:miter lim="800000"/>
              <a:headEnd/>
              <a:tailEnd/>
            </a:ln>
          </p:spPr>
          <p:txBody>
            <a:bodyPr wrap="none" anchor="ctr"/>
            <a:lstStyle/>
            <a:p>
              <a:pPr algn="ctr"/>
              <a:r>
                <a:rPr lang="en-US" sz="1600"/>
                <a:t>go</a:t>
              </a:r>
              <a:endParaRPr lang="en-US"/>
            </a:p>
          </p:txBody>
        </p:sp>
        <p:sp>
          <p:nvSpPr>
            <p:cNvPr id="66587" name="Rectangle 10"/>
            <p:cNvSpPr>
              <a:spLocks noChangeArrowheads="1"/>
            </p:cNvSpPr>
            <p:nvPr/>
          </p:nvSpPr>
          <p:spPr bwMode="auto">
            <a:xfrm>
              <a:off x="720" y="912"/>
              <a:ext cx="336" cy="192"/>
            </a:xfrm>
            <a:prstGeom prst="rect">
              <a:avLst/>
            </a:prstGeom>
            <a:solidFill>
              <a:srgbClr val="FF3300"/>
            </a:solidFill>
            <a:ln w="9525">
              <a:solidFill>
                <a:schemeClr val="bg2"/>
              </a:solidFill>
              <a:miter lim="800000"/>
              <a:headEnd/>
              <a:tailEnd/>
            </a:ln>
          </p:spPr>
          <p:txBody>
            <a:bodyPr wrap="none" anchor="ctr"/>
            <a:lstStyle/>
            <a:p>
              <a:pPr algn="ctr"/>
              <a:r>
                <a:rPr lang="en-US" sz="1600"/>
                <a:t>went</a:t>
              </a:r>
              <a:endParaRPr lang="en-US"/>
            </a:p>
          </p:txBody>
        </p:sp>
        <p:sp>
          <p:nvSpPr>
            <p:cNvPr id="66588" name="Rectangle 11"/>
            <p:cNvSpPr>
              <a:spLocks noChangeArrowheads="1"/>
            </p:cNvSpPr>
            <p:nvPr/>
          </p:nvSpPr>
          <p:spPr bwMode="auto">
            <a:xfrm>
              <a:off x="1056" y="912"/>
              <a:ext cx="192" cy="192"/>
            </a:xfrm>
            <a:prstGeom prst="rect">
              <a:avLst/>
            </a:prstGeom>
            <a:solidFill>
              <a:srgbClr val="FF3300"/>
            </a:solidFill>
            <a:ln w="9525">
              <a:solidFill>
                <a:schemeClr val="bg2"/>
              </a:solidFill>
              <a:miter lim="800000"/>
              <a:headEnd/>
              <a:tailEnd/>
            </a:ln>
          </p:spPr>
          <p:txBody>
            <a:bodyPr wrap="none" anchor="ctr"/>
            <a:lstStyle/>
            <a:p>
              <a:pPr algn="ctr"/>
              <a:endParaRPr lang="en-US"/>
            </a:p>
          </p:txBody>
        </p:sp>
      </p:grpSp>
      <p:grpSp>
        <p:nvGrpSpPr>
          <p:cNvPr id="66565" name="Group 12"/>
          <p:cNvGrpSpPr>
            <a:grpSpLocks/>
          </p:cNvGrpSpPr>
          <p:nvPr/>
        </p:nvGrpSpPr>
        <p:grpSpPr bwMode="auto">
          <a:xfrm>
            <a:off x="2270125" y="4479925"/>
            <a:ext cx="2759075" cy="1962150"/>
            <a:chOff x="1430" y="2822"/>
            <a:chExt cx="1738" cy="1236"/>
          </a:xfrm>
        </p:grpSpPr>
        <p:sp>
          <p:nvSpPr>
            <p:cNvPr id="66581" name="Text Box 13"/>
            <p:cNvSpPr txBox="1">
              <a:spLocks noChangeArrowheads="1"/>
            </p:cNvSpPr>
            <p:nvPr/>
          </p:nvSpPr>
          <p:spPr bwMode="auto">
            <a:xfrm>
              <a:off x="1430" y="2822"/>
              <a:ext cx="108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Current goal</a:t>
              </a:r>
            </a:p>
          </p:txBody>
        </p:sp>
        <p:grpSp>
          <p:nvGrpSpPr>
            <p:cNvPr id="66582" name="Group 14"/>
            <p:cNvGrpSpPr>
              <a:grpSpLocks/>
            </p:cNvGrpSpPr>
            <p:nvPr/>
          </p:nvGrpSpPr>
          <p:grpSpPr bwMode="auto">
            <a:xfrm>
              <a:off x="2208" y="3360"/>
              <a:ext cx="960" cy="698"/>
              <a:chOff x="720" y="720"/>
              <a:chExt cx="528" cy="384"/>
            </a:xfrm>
          </p:grpSpPr>
          <p:sp>
            <p:nvSpPr>
              <p:cNvPr id="66583" name="Rectangle 15"/>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a:t>break</a:t>
                </a:r>
                <a:endParaRPr lang="en-US" sz="3600"/>
              </a:p>
            </p:txBody>
          </p:sp>
          <p:sp>
            <p:nvSpPr>
              <p:cNvPr id="66584" name="Rectangle 16"/>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a:t>?</a:t>
                </a:r>
                <a:endParaRPr lang="en-US" sz="3600"/>
              </a:p>
            </p:txBody>
          </p:sp>
          <p:sp>
            <p:nvSpPr>
              <p:cNvPr id="66585" name="Rectangle 17"/>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a:t> ?</a:t>
                </a:r>
                <a:endParaRPr lang="en-US" sz="3600"/>
              </a:p>
            </p:txBody>
          </p:sp>
        </p:grpSp>
      </p:grpSp>
      <p:grpSp>
        <p:nvGrpSpPr>
          <p:cNvPr id="66566" name="Group 18"/>
          <p:cNvGrpSpPr>
            <a:grpSpLocks/>
          </p:cNvGrpSpPr>
          <p:nvPr/>
        </p:nvGrpSpPr>
        <p:grpSpPr bwMode="auto">
          <a:xfrm>
            <a:off x="3733800" y="228600"/>
            <a:ext cx="3048000" cy="1676400"/>
            <a:chOff x="2352" y="144"/>
            <a:chExt cx="1920" cy="1056"/>
          </a:xfrm>
        </p:grpSpPr>
        <p:sp>
          <p:nvSpPr>
            <p:cNvPr id="66579" name="Rectangle 19"/>
            <p:cNvSpPr>
              <a:spLocks noChangeArrowheads="1"/>
            </p:cNvSpPr>
            <p:nvPr/>
          </p:nvSpPr>
          <p:spPr bwMode="auto">
            <a:xfrm>
              <a:off x="2928" y="144"/>
              <a:ext cx="1344" cy="720"/>
            </a:xfrm>
            <a:prstGeom prst="rect">
              <a:avLst/>
            </a:prstGeom>
            <a:solidFill>
              <a:schemeClr val="accent1"/>
            </a:solidFill>
            <a:ln w="9525">
              <a:solidFill>
                <a:schemeClr val="bg2"/>
              </a:solidFill>
              <a:miter lim="800000"/>
              <a:headEnd/>
              <a:tailEnd/>
            </a:ln>
          </p:spPr>
          <p:txBody>
            <a:bodyPr wrap="none" anchor="ctr"/>
            <a:lstStyle/>
            <a:p>
              <a:pPr algn="ctr"/>
              <a:r>
                <a:rPr lang="en-US">
                  <a:solidFill>
                    <a:schemeClr val="bg2"/>
                  </a:solidFill>
                </a:rPr>
                <a:t>Environment</a:t>
              </a:r>
              <a:br>
                <a:rPr lang="en-US">
                  <a:solidFill>
                    <a:schemeClr val="bg2"/>
                  </a:solidFill>
                </a:rPr>
              </a:br>
              <a:r>
                <a:rPr lang="en-US">
                  <a:solidFill>
                    <a:schemeClr val="bg2"/>
                  </a:solidFill>
                </a:rPr>
                <a:t>(i.e., parents)</a:t>
              </a:r>
            </a:p>
          </p:txBody>
        </p:sp>
        <p:sp>
          <p:nvSpPr>
            <p:cNvPr id="66580" name="Line 20"/>
            <p:cNvSpPr>
              <a:spLocks noChangeShapeType="1"/>
            </p:cNvSpPr>
            <p:nvPr/>
          </p:nvSpPr>
          <p:spPr bwMode="auto">
            <a:xfrm flipH="1">
              <a:off x="2352" y="576"/>
              <a:ext cx="672" cy="624"/>
            </a:xfrm>
            <a:prstGeom prst="line">
              <a:avLst/>
            </a:prstGeom>
            <a:noFill/>
            <a:ln w="7620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66567" name="Text Box 21"/>
          <p:cNvSpPr txBox="1">
            <a:spLocks noChangeArrowheads="1"/>
          </p:cNvSpPr>
          <p:nvPr/>
        </p:nvSpPr>
        <p:spPr bwMode="auto">
          <a:xfrm>
            <a:off x="5318125" y="1660525"/>
            <a:ext cx="2884488" cy="155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1. Successful retrieval</a:t>
            </a:r>
          </a:p>
          <a:p>
            <a:r>
              <a:rPr lang="en-US"/>
              <a:t>2. Retrieval fails</a:t>
            </a:r>
          </a:p>
          <a:p>
            <a:r>
              <a:rPr lang="en-US"/>
              <a:t>3. Something else is</a:t>
            </a:r>
            <a:br>
              <a:rPr lang="en-US"/>
            </a:br>
            <a:r>
              <a:rPr lang="en-US"/>
              <a:t>retrieved</a:t>
            </a:r>
          </a:p>
        </p:txBody>
      </p:sp>
      <p:grpSp>
        <p:nvGrpSpPr>
          <p:cNvPr id="7" name="Group 22"/>
          <p:cNvGrpSpPr>
            <a:grpSpLocks/>
          </p:cNvGrpSpPr>
          <p:nvPr/>
        </p:nvGrpSpPr>
        <p:grpSpPr bwMode="auto">
          <a:xfrm>
            <a:off x="990600" y="990600"/>
            <a:ext cx="5638800" cy="4191000"/>
            <a:chOff x="624" y="624"/>
            <a:chExt cx="3552" cy="2640"/>
          </a:xfrm>
        </p:grpSpPr>
        <p:sp>
          <p:nvSpPr>
            <p:cNvPr id="66573" name="Oval 23"/>
            <p:cNvSpPr>
              <a:spLocks noChangeArrowheads="1"/>
            </p:cNvSpPr>
            <p:nvPr/>
          </p:nvSpPr>
          <p:spPr bwMode="auto">
            <a:xfrm>
              <a:off x="624" y="624"/>
              <a:ext cx="720" cy="624"/>
            </a:xfrm>
            <a:prstGeom prst="ellipse">
              <a:avLst/>
            </a:prstGeom>
            <a:noFill/>
            <a:ln w="5715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6574" name="Line 24"/>
            <p:cNvSpPr>
              <a:spLocks noChangeShapeType="1"/>
            </p:cNvSpPr>
            <p:nvPr/>
          </p:nvSpPr>
          <p:spPr bwMode="auto">
            <a:xfrm>
              <a:off x="1200" y="1200"/>
              <a:ext cx="2352" cy="1824"/>
            </a:xfrm>
            <a:prstGeom prst="line">
              <a:avLst/>
            </a:prstGeom>
            <a:noFill/>
            <a:ln w="5715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66575" name="Group 25"/>
            <p:cNvGrpSpPr>
              <a:grpSpLocks/>
            </p:cNvGrpSpPr>
            <p:nvPr/>
          </p:nvGrpSpPr>
          <p:grpSpPr bwMode="auto">
            <a:xfrm>
              <a:off x="3648" y="2880"/>
              <a:ext cx="528" cy="384"/>
              <a:chOff x="720" y="720"/>
              <a:chExt cx="528" cy="384"/>
            </a:xfrm>
          </p:grpSpPr>
          <p:sp>
            <p:nvSpPr>
              <p:cNvPr id="66576" name="Rectangle 26"/>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dirty="0"/>
                  <a:t>work</a:t>
                </a:r>
                <a:endParaRPr lang="en-US" dirty="0"/>
              </a:p>
            </p:txBody>
          </p:sp>
          <p:sp>
            <p:nvSpPr>
              <p:cNvPr id="66577" name="Rectangle 27"/>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work</a:t>
                </a:r>
                <a:endParaRPr lang="en-US"/>
              </a:p>
            </p:txBody>
          </p:sp>
          <p:sp>
            <p:nvSpPr>
              <p:cNvPr id="66578" name="Rectangle 28"/>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sz="1600"/>
                  <a:t>ed</a:t>
                </a:r>
                <a:endParaRPr lang="en-US"/>
              </a:p>
            </p:txBody>
          </p:sp>
        </p:grpSp>
      </p:grpSp>
      <p:grpSp>
        <p:nvGrpSpPr>
          <p:cNvPr id="9" name="Group 29"/>
          <p:cNvGrpSpPr>
            <a:grpSpLocks/>
          </p:cNvGrpSpPr>
          <p:nvPr/>
        </p:nvGrpSpPr>
        <p:grpSpPr bwMode="auto">
          <a:xfrm>
            <a:off x="4495800" y="4800600"/>
            <a:ext cx="2209800" cy="1620838"/>
            <a:chOff x="2832" y="3024"/>
            <a:chExt cx="1392" cy="1021"/>
          </a:xfrm>
        </p:grpSpPr>
        <p:sp>
          <p:nvSpPr>
            <p:cNvPr id="66570" name="Oval 30"/>
            <p:cNvSpPr>
              <a:spLocks noChangeArrowheads="1"/>
            </p:cNvSpPr>
            <p:nvPr/>
          </p:nvSpPr>
          <p:spPr bwMode="auto">
            <a:xfrm>
              <a:off x="3936" y="3024"/>
              <a:ext cx="288" cy="288"/>
            </a:xfrm>
            <a:prstGeom prst="ellipse">
              <a:avLst/>
            </a:prstGeom>
            <a:noFill/>
            <a:ln w="3810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6571" name="Line 31"/>
            <p:cNvSpPr>
              <a:spLocks noChangeShapeType="1"/>
            </p:cNvSpPr>
            <p:nvPr/>
          </p:nvSpPr>
          <p:spPr bwMode="auto">
            <a:xfrm flipH="1">
              <a:off x="3216" y="3264"/>
              <a:ext cx="768" cy="432"/>
            </a:xfrm>
            <a:prstGeom prst="line">
              <a:avLst/>
            </a:prstGeom>
            <a:noFill/>
            <a:ln w="3810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66572" name="Rectangle 32"/>
            <p:cNvSpPr>
              <a:spLocks noChangeArrowheads="1"/>
            </p:cNvSpPr>
            <p:nvPr/>
          </p:nvSpPr>
          <p:spPr bwMode="auto">
            <a:xfrm>
              <a:off x="2832" y="3696"/>
              <a:ext cx="349" cy="349"/>
            </a:xfrm>
            <a:prstGeom prst="rect">
              <a:avLst/>
            </a:prstGeom>
            <a:solidFill>
              <a:srgbClr val="FFFF00"/>
            </a:solidFill>
            <a:ln w="9525">
              <a:solidFill>
                <a:schemeClr val="bg2"/>
              </a:solidFill>
              <a:miter lim="800000"/>
              <a:headEnd/>
              <a:tailEnd/>
            </a:ln>
          </p:spPr>
          <p:txBody>
            <a:bodyPr wrap="none" anchor="ctr"/>
            <a:lstStyle/>
            <a:p>
              <a:pPr algn="ctr"/>
              <a:r>
                <a:rPr lang="en-US"/>
                <a:t> ed</a:t>
              </a:r>
              <a:endParaRPr lang="en-US" sz="3600"/>
            </a:p>
          </p:txBody>
        </p:sp>
      </p:grpSp>
      <p:sp>
        <p:nvSpPr>
          <p:cNvPr id="33" name="Text Box 36"/>
          <p:cNvSpPr txBox="1">
            <a:spLocks noChangeArrowheads="1"/>
          </p:cNvSpPr>
          <p:nvPr/>
        </p:nvSpPr>
        <p:spPr bwMode="auto">
          <a:xfrm>
            <a:off x="6858000" y="304800"/>
            <a:ext cx="2133600"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dirty="0">
                <a:latin typeface="Arial" charset="0"/>
              </a:rPr>
              <a:t>One initial strategy:</a:t>
            </a:r>
          </a:p>
          <a:p>
            <a:pPr>
              <a:spcBef>
                <a:spcPct val="50000"/>
              </a:spcBef>
            </a:pPr>
            <a:r>
              <a:rPr lang="en-US" dirty="0">
                <a:latin typeface="Arial" charset="0"/>
              </a:rPr>
              <a:t>Retrieval</a:t>
            </a:r>
          </a:p>
        </p:txBody>
      </p:sp>
      <p:sp>
        <p:nvSpPr>
          <p:cNvPr id="35" name="Line 35"/>
          <p:cNvSpPr>
            <a:spLocks noChangeShapeType="1"/>
          </p:cNvSpPr>
          <p:nvPr/>
        </p:nvSpPr>
        <p:spPr bwMode="auto">
          <a:xfrm flipH="1" flipV="1">
            <a:off x="1812264" y="1981200"/>
            <a:ext cx="2173946" cy="3276600"/>
          </a:xfrm>
          <a:prstGeom prst="line">
            <a:avLst/>
          </a:prstGeom>
          <a:noFill/>
          <a:ln w="5715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36" name="Oval 31"/>
          <p:cNvSpPr>
            <a:spLocks noChangeArrowheads="1"/>
          </p:cNvSpPr>
          <p:nvPr/>
        </p:nvSpPr>
        <p:spPr bwMode="auto">
          <a:xfrm>
            <a:off x="3429000" y="5257800"/>
            <a:ext cx="1143000" cy="685800"/>
          </a:xfrm>
          <a:prstGeom prst="ellipse">
            <a:avLst/>
          </a:prstGeom>
          <a:noFill/>
          <a:ln w="5715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7" name="Text Box 29"/>
          <p:cNvSpPr txBox="1">
            <a:spLocks noChangeArrowheads="1"/>
          </p:cNvSpPr>
          <p:nvPr/>
        </p:nvSpPr>
        <p:spPr bwMode="auto">
          <a:xfrm>
            <a:off x="5791200" y="3329042"/>
            <a:ext cx="306410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dirty="0"/>
              <a:t>Make an analogy</a:t>
            </a:r>
          </a:p>
        </p:txBody>
      </p:sp>
    </p:spTree>
    <p:extLst>
      <p:ext uri="{BB962C8B-B14F-4D97-AF65-F5344CB8AC3E}">
        <p14:creationId xmlns:p14="http://schemas.microsoft.com/office/powerpoint/2010/main" val="163614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23" presetClass="entr" presetSubtype="288"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strVal val="4/3*#ppt_w"/>
                                          </p:val>
                                        </p:tav>
                                        <p:tav tm="100000">
                                          <p:val>
                                            <p:strVal val="#ppt_w"/>
                                          </p:val>
                                        </p:tav>
                                      </p:tavLst>
                                    </p:anim>
                                    <p:anim calcmode="lin" valueType="num">
                                      <p:cBhvr>
                                        <p:cTn id="24" dur="500" fill="hold"/>
                                        <p:tgtEl>
                                          <p:spTgt spid="3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Rectangle 2"/>
          <p:cNvSpPr>
            <a:spLocks noChangeArrowheads="1"/>
          </p:cNvSpPr>
          <p:nvPr/>
        </p:nvSpPr>
        <p:spPr bwMode="auto">
          <a:xfrm>
            <a:off x="914400" y="838200"/>
            <a:ext cx="3505200" cy="3124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70658" name="Text Box 3"/>
          <p:cNvSpPr txBox="1">
            <a:spLocks noChangeArrowheads="1"/>
          </p:cNvSpPr>
          <p:nvPr/>
        </p:nvSpPr>
        <p:spPr bwMode="auto">
          <a:xfrm>
            <a:off x="1066800" y="304800"/>
            <a:ext cx="27146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Declarative Memory</a:t>
            </a:r>
          </a:p>
        </p:txBody>
      </p:sp>
      <p:grpSp>
        <p:nvGrpSpPr>
          <p:cNvPr id="70659" name="Group 4"/>
          <p:cNvGrpSpPr>
            <a:grpSpLocks/>
          </p:cNvGrpSpPr>
          <p:nvPr/>
        </p:nvGrpSpPr>
        <p:grpSpPr bwMode="auto">
          <a:xfrm>
            <a:off x="1143000" y="1143000"/>
            <a:ext cx="838200" cy="609600"/>
            <a:chOff x="720" y="720"/>
            <a:chExt cx="528" cy="384"/>
          </a:xfrm>
        </p:grpSpPr>
        <p:sp>
          <p:nvSpPr>
            <p:cNvPr id="70685" name="Rectangle 5"/>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sing</a:t>
              </a:r>
              <a:endParaRPr lang="en-US"/>
            </a:p>
          </p:txBody>
        </p:sp>
        <p:sp>
          <p:nvSpPr>
            <p:cNvPr id="70686" name="Rectangle 6"/>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sang</a:t>
              </a:r>
              <a:endParaRPr lang="en-US"/>
            </a:p>
          </p:txBody>
        </p:sp>
        <p:sp>
          <p:nvSpPr>
            <p:cNvPr id="70687" name="Rectangle 7"/>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endParaRPr lang="en-US"/>
            </a:p>
          </p:txBody>
        </p:sp>
      </p:grpSp>
      <p:grpSp>
        <p:nvGrpSpPr>
          <p:cNvPr id="70660" name="Group 8"/>
          <p:cNvGrpSpPr>
            <a:grpSpLocks/>
          </p:cNvGrpSpPr>
          <p:nvPr/>
        </p:nvGrpSpPr>
        <p:grpSpPr bwMode="auto">
          <a:xfrm>
            <a:off x="3200400" y="2133600"/>
            <a:ext cx="838200" cy="609600"/>
            <a:chOff x="720" y="720"/>
            <a:chExt cx="528" cy="384"/>
          </a:xfrm>
        </p:grpSpPr>
        <p:sp>
          <p:nvSpPr>
            <p:cNvPr id="70682" name="Rectangle 9"/>
            <p:cNvSpPr>
              <a:spLocks noChangeArrowheads="1"/>
            </p:cNvSpPr>
            <p:nvPr/>
          </p:nvSpPr>
          <p:spPr bwMode="auto">
            <a:xfrm>
              <a:off x="720" y="720"/>
              <a:ext cx="336" cy="192"/>
            </a:xfrm>
            <a:prstGeom prst="rect">
              <a:avLst/>
            </a:prstGeom>
            <a:solidFill>
              <a:srgbClr val="FF3300"/>
            </a:solidFill>
            <a:ln w="9525">
              <a:solidFill>
                <a:schemeClr val="bg2"/>
              </a:solidFill>
              <a:miter lim="800000"/>
              <a:headEnd/>
              <a:tailEnd/>
            </a:ln>
          </p:spPr>
          <p:txBody>
            <a:bodyPr wrap="none" anchor="ctr"/>
            <a:lstStyle/>
            <a:p>
              <a:pPr algn="ctr"/>
              <a:r>
                <a:rPr lang="en-US" sz="1600"/>
                <a:t>go</a:t>
              </a:r>
              <a:endParaRPr lang="en-US"/>
            </a:p>
          </p:txBody>
        </p:sp>
        <p:sp>
          <p:nvSpPr>
            <p:cNvPr id="70683" name="Rectangle 10"/>
            <p:cNvSpPr>
              <a:spLocks noChangeArrowheads="1"/>
            </p:cNvSpPr>
            <p:nvPr/>
          </p:nvSpPr>
          <p:spPr bwMode="auto">
            <a:xfrm>
              <a:off x="720" y="912"/>
              <a:ext cx="336" cy="192"/>
            </a:xfrm>
            <a:prstGeom prst="rect">
              <a:avLst/>
            </a:prstGeom>
            <a:solidFill>
              <a:srgbClr val="FF3300"/>
            </a:solidFill>
            <a:ln w="9525">
              <a:solidFill>
                <a:schemeClr val="bg2"/>
              </a:solidFill>
              <a:miter lim="800000"/>
              <a:headEnd/>
              <a:tailEnd/>
            </a:ln>
          </p:spPr>
          <p:txBody>
            <a:bodyPr wrap="none" anchor="ctr"/>
            <a:lstStyle/>
            <a:p>
              <a:pPr algn="ctr"/>
              <a:r>
                <a:rPr lang="en-US" sz="1600"/>
                <a:t>went</a:t>
              </a:r>
              <a:endParaRPr lang="en-US"/>
            </a:p>
          </p:txBody>
        </p:sp>
        <p:sp>
          <p:nvSpPr>
            <p:cNvPr id="70684" name="Rectangle 11"/>
            <p:cNvSpPr>
              <a:spLocks noChangeArrowheads="1"/>
            </p:cNvSpPr>
            <p:nvPr/>
          </p:nvSpPr>
          <p:spPr bwMode="auto">
            <a:xfrm>
              <a:off x="1056" y="912"/>
              <a:ext cx="192" cy="192"/>
            </a:xfrm>
            <a:prstGeom prst="rect">
              <a:avLst/>
            </a:prstGeom>
            <a:solidFill>
              <a:srgbClr val="FF3300"/>
            </a:solidFill>
            <a:ln w="9525">
              <a:solidFill>
                <a:schemeClr val="bg2"/>
              </a:solidFill>
              <a:miter lim="800000"/>
              <a:headEnd/>
              <a:tailEnd/>
            </a:ln>
          </p:spPr>
          <p:txBody>
            <a:bodyPr wrap="none" anchor="ctr"/>
            <a:lstStyle/>
            <a:p>
              <a:pPr algn="ctr"/>
              <a:endParaRPr lang="en-US"/>
            </a:p>
          </p:txBody>
        </p:sp>
      </p:grpSp>
      <p:grpSp>
        <p:nvGrpSpPr>
          <p:cNvPr id="70661" name="Group 12"/>
          <p:cNvGrpSpPr>
            <a:grpSpLocks/>
          </p:cNvGrpSpPr>
          <p:nvPr/>
        </p:nvGrpSpPr>
        <p:grpSpPr bwMode="auto">
          <a:xfrm>
            <a:off x="2270125" y="4479925"/>
            <a:ext cx="2759075" cy="1962150"/>
            <a:chOff x="1430" y="2822"/>
            <a:chExt cx="1738" cy="1236"/>
          </a:xfrm>
        </p:grpSpPr>
        <p:sp>
          <p:nvSpPr>
            <p:cNvPr id="70677" name="Text Box 13"/>
            <p:cNvSpPr txBox="1">
              <a:spLocks noChangeArrowheads="1"/>
            </p:cNvSpPr>
            <p:nvPr/>
          </p:nvSpPr>
          <p:spPr bwMode="auto">
            <a:xfrm>
              <a:off x="1430" y="2822"/>
              <a:ext cx="108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Current goal</a:t>
              </a:r>
            </a:p>
          </p:txBody>
        </p:sp>
        <p:grpSp>
          <p:nvGrpSpPr>
            <p:cNvPr id="70678" name="Group 14"/>
            <p:cNvGrpSpPr>
              <a:grpSpLocks/>
            </p:cNvGrpSpPr>
            <p:nvPr/>
          </p:nvGrpSpPr>
          <p:grpSpPr bwMode="auto">
            <a:xfrm>
              <a:off x="2208" y="3360"/>
              <a:ext cx="960" cy="698"/>
              <a:chOff x="720" y="720"/>
              <a:chExt cx="528" cy="384"/>
            </a:xfrm>
          </p:grpSpPr>
          <p:sp>
            <p:nvSpPr>
              <p:cNvPr id="70679" name="Rectangle 15"/>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a:t>bring</a:t>
                </a:r>
                <a:endParaRPr lang="en-US" sz="3600"/>
              </a:p>
            </p:txBody>
          </p:sp>
          <p:sp>
            <p:nvSpPr>
              <p:cNvPr id="70680" name="Rectangle 16"/>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a:t>?</a:t>
                </a:r>
                <a:endParaRPr lang="en-US" sz="3600"/>
              </a:p>
            </p:txBody>
          </p:sp>
          <p:sp>
            <p:nvSpPr>
              <p:cNvPr id="70681" name="Rectangle 17"/>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r>
                  <a:rPr lang="en-US"/>
                  <a:t> ?</a:t>
                </a:r>
                <a:endParaRPr lang="en-US" sz="3600"/>
              </a:p>
            </p:txBody>
          </p:sp>
        </p:grpSp>
      </p:grpSp>
      <p:grpSp>
        <p:nvGrpSpPr>
          <p:cNvPr id="70662" name="Group 18"/>
          <p:cNvGrpSpPr>
            <a:grpSpLocks/>
          </p:cNvGrpSpPr>
          <p:nvPr/>
        </p:nvGrpSpPr>
        <p:grpSpPr bwMode="auto">
          <a:xfrm>
            <a:off x="3733800" y="228600"/>
            <a:ext cx="3048000" cy="1676400"/>
            <a:chOff x="2352" y="144"/>
            <a:chExt cx="1920" cy="1056"/>
          </a:xfrm>
        </p:grpSpPr>
        <p:sp>
          <p:nvSpPr>
            <p:cNvPr id="70675" name="Rectangle 19"/>
            <p:cNvSpPr>
              <a:spLocks noChangeArrowheads="1"/>
            </p:cNvSpPr>
            <p:nvPr/>
          </p:nvSpPr>
          <p:spPr bwMode="auto">
            <a:xfrm>
              <a:off x="2928" y="144"/>
              <a:ext cx="1344" cy="720"/>
            </a:xfrm>
            <a:prstGeom prst="rect">
              <a:avLst/>
            </a:prstGeom>
            <a:solidFill>
              <a:schemeClr val="accent1"/>
            </a:solidFill>
            <a:ln w="9525">
              <a:solidFill>
                <a:schemeClr val="bg2"/>
              </a:solidFill>
              <a:miter lim="800000"/>
              <a:headEnd/>
              <a:tailEnd/>
            </a:ln>
          </p:spPr>
          <p:txBody>
            <a:bodyPr wrap="none" anchor="ctr"/>
            <a:lstStyle/>
            <a:p>
              <a:pPr algn="ctr"/>
              <a:r>
                <a:rPr lang="en-US">
                  <a:solidFill>
                    <a:schemeClr val="bg2"/>
                  </a:solidFill>
                </a:rPr>
                <a:t>Environment</a:t>
              </a:r>
              <a:br>
                <a:rPr lang="en-US">
                  <a:solidFill>
                    <a:schemeClr val="bg2"/>
                  </a:solidFill>
                </a:rPr>
              </a:br>
              <a:r>
                <a:rPr lang="en-US">
                  <a:solidFill>
                    <a:schemeClr val="bg2"/>
                  </a:solidFill>
                </a:rPr>
                <a:t>(i.e., parents)</a:t>
              </a:r>
            </a:p>
          </p:txBody>
        </p:sp>
        <p:sp>
          <p:nvSpPr>
            <p:cNvPr id="70676" name="Line 20"/>
            <p:cNvSpPr>
              <a:spLocks noChangeShapeType="1"/>
            </p:cNvSpPr>
            <p:nvPr/>
          </p:nvSpPr>
          <p:spPr bwMode="auto">
            <a:xfrm flipH="1">
              <a:off x="2352" y="576"/>
              <a:ext cx="672" cy="624"/>
            </a:xfrm>
            <a:prstGeom prst="line">
              <a:avLst/>
            </a:prstGeom>
            <a:noFill/>
            <a:ln w="7620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70663" name="Text Box 21"/>
          <p:cNvSpPr txBox="1">
            <a:spLocks noChangeArrowheads="1"/>
          </p:cNvSpPr>
          <p:nvPr/>
        </p:nvSpPr>
        <p:spPr bwMode="auto">
          <a:xfrm>
            <a:off x="5318125" y="1660525"/>
            <a:ext cx="2884488" cy="155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1. Successful retrieval</a:t>
            </a:r>
          </a:p>
          <a:p>
            <a:r>
              <a:rPr lang="en-US"/>
              <a:t>2. Retrieval fails</a:t>
            </a:r>
          </a:p>
          <a:p>
            <a:r>
              <a:rPr lang="en-US"/>
              <a:t>3. Something else is</a:t>
            </a:r>
            <a:br>
              <a:rPr lang="en-US"/>
            </a:br>
            <a:r>
              <a:rPr lang="en-US"/>
              <a:t>retrieved</a:t>
            </a:r>
          </a:p>
        </p:txBody>
      </p:sp>
      <p:grpSp>
        <p:nvGrpSpPr>
          <p:cNvPr id="7" name="Group 22"/>
          <p:cNvGrpSpPr>
            <a:grpSpLocks/>
          </p:cNvGrpSpPr>
          <p:nvPr/>
        </p:nvGrpSpPr>
        <p:grpSpPr bwMode="auto">
          <a:xfrm>
            <a:off x="990600" y="990600"/>
            <a:ext cx="5638800" cy="4191000"/>
            <a:chOff x="624" y="624"/>
            <a:chExt cx="3552" cy="2640"/>
          </a:xfrm>
        </p:grpSpPr>
        <p:sp>
          <p:nvSpPr>
            <p:cNvPr id="70669" name="Oval 23"/>
            <p:cNvSpPr>
              <a:spLocks noChangeArrowheads="1"/>
            </p:cNvSpPr>
            <p:nvPr/>
          </p:nvSpPr>
          <p:spPr bwMode="auto">
            <a:xfrm>
              <a:off x="624" y="624"/>
              <a:ext cx="720" cy="624"/>
            </a:xfrm>
            <a:prstGeom prst="ellipse">
              <a:avLst/>
            </a:prstGeom>
            <a:noFill/>
            <a:ln w="5715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0670" name="Line 24"/>
            <p:cNvSpPr>
              <a:spLocks noChangeShapeType="1"/>
            </p:cNvSpPr>
            <p:nvPr/>
          </p:nvSpPr>
          <p:spPr bwMode="auto">
            <a:xfrm>
              <a:off x="1200" y="1200"/>
              <a:ext cx="2352" cy="1824"/>
            </a:xfrm>
            <a:prstGeom prst="line">
              <a:avLst/>
            </a:prstGeom>
            <a:noFill/>
            <a:ln w="5715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70671" name="Group 25"/>
            <p:cNvGrpSpPr>
              <a:grpSpLocks/>
            </p:cNvGrpSpPr>
            <p:nvPr/>
          </p:nvGrpSpPr>
          <p:grpSpPr bwMode="auto">
            <a:xfrm>
              <a:off x="3648" y="2880"/>
              <a:ext cx="528" cy="384"/>
              <a:chOff x="720" y="720"/>
              <a:chExt cx="528" cy="384"/>
            </a:xfrm>
          </p:grpSpPr>
          <p:sp>
            <p:nvSpPr>
              <p:cNvPr id="70672" name="Rectangle 26"/>
              <p:cNvSpPr>
                <a:spLocks noChangeArrowheads="1"/>
              </p:cNvSpPr>
              <p:nvPr/>
            </p:nvSpPr>
            <p:spPr bwMode="auto">
              <a:xfrm>
                <a:off x="720" y="720"/>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sing</a:t>
                </a:r>
                <a:endParaRPr lang="en-US"/>
              </a:p>
            </p:txBody>
          </p:sp>
          <p:sp>
            <p:nvSpPr>
              <p:cNvPr id="70673" name="Rectangle 27"/>
              <p:cNvSpPr>
                <a:spLocks noChangeArrowheads="1"/>
              </p:cNvSpPr>
              <p:nvPr/>
            </p:nvSpPr>
            <p:spPr bwMode="auto">
              <a:xfrm>
                <a:off x="720" y="912"/>
                <a:ext cx="336" cy="192"/>
              </a:xfrm>
              <a:prstGeom prst="rect">
                <a:avLst/>
              </a:prstGeom>
              <a:solidFill>
                <a:srgbClr val="FFFF00"/>
              </a:solidFill>
              <a:ln w="9525">
                <a:solidFill>
                  <a:schemeClr val="bg2"/>
                </a:solidFill>
                <a:miter lim="800000"/>
                <a:headEnd/>
                <a:tailEnd/>
              </a:ln>
            </p:spPr>
            <p:txBody>
              <a:bodyPr wrap="none" anchor="ctr"/>
              <a:lstStyle/>
              <a:p>
                <a:pPr algn="ctr"/>
                <a:r>
                  <a:rPr lang="en-US" sz="1600"/>
                  <a:t>sang</a:t>
                </a:r>
                <a:endParaRPr lang="en-US"/>
              </a:p>
            </p:txBody>
          </p:sp>
          <p:sp>
            <p:nvSpPr>
              <p:cNvPr id="70674" name="Rectangle 28"/>
              <p:cNvSpPr>
                <a:spLocks noChangeArrowheads="1"/>
              </p:cNvSpPr>
              <p:nvPr/>
            </p:nvSpPr>
            <p:spPr bwMode="auto">
              <a:xfrm>
                <a:off x="1056" y="912"/>
                <a:ext cx="192" cy="192"/>
              </a:xfrm>
              <a:prstGeom prst="rect">
                <a:avLst/>
              </a:prstGeom>
              <a:solidFill>
                <a:srgbClr val="FFFF00"/>
              </a:solidFill>
              <a:ln w="9525">
                <a:solidFill>
                  <a:schemeClr val="bg2"/>
                </a:solidFill>
                <a:miter lim="800000"/>
                <a:headEnd/>
                <a:tailEnd/>
              </a:ln>
            </p:spPr>
            <p:txBody>
              <a:bodyPr wrap="none" anchor="ctr"/>
              <a:lstStyle/>
              <a:p>
                <a:pPr algn="ctr"/>
                <a:endParaRPr lang="en-US"/>
              </a:p>
            </p:txBody>
          </p:sp>
        </p:grpSp>
      </p:grpSp>
      <p:grpSp>
        <p:nvGrpSpPr>
          <p:cNvPr id="9" name="Group 29"/>
          <p:cNvGrpSpPr>
            <a:grpSpLocks/>
          </p:cNvGrpSpPr>
          <p:nvPr/>
        </p:nvGrpSpPr>
        <p:grpSpPr bwMode="auto">
          <a:xfrm>
            <a:off x="3505200" y="4495800"/>
            <a:ext cx="2819400" cy="1925638"/>
            <a:chOff x="2208" y="2832"/>
            <a:chExt cx="1776" cy="1213"/>
          </a:xfrm>
        </p:grpSpPr>
        <p:sp>
          <p:nvSpPr>
            <p:cNvPr id="70666" name="Oval 30"/>
            <p:cNvSpPr>
              <a:spLocks noChangeArrowheads="1"/>
            </p:cNvSpPr>
            <p:nvPr/>
          </p:nvSpPr>
          <p:spPr bwMode="auto">
            <a:xfrm>
              <a:off x="3600" y="2832"/>
              <a:ext cx="384" cy="432"/>
            </a:xfrm>
            <a:prstGeom prst="ellipse">
              <a:avLst/>
            </a:prstGeom>
            <a:noFill/>
            <a:ln w="3810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0667" name="Line 31"/>
            <p:cNvSpPr>
              <a:spLocks noChangeShapeType="1"/>
            </p:cNvSpPr>
            <p:nvPr/>
          </p:nvSpPr>
          <p:spPr bwMode="auto">
            <a:xfrm flipH="1">
              <a:off x="2784" y="3168"/>
              <a:ext cx="816" cy="528"/>
            </a:xfrm>
            <a:prstGeom prst="line">
              <a:avLst/>
            </a:prstGeom>
            <a:noFill/>
            <a:ln w="38100">
              <a:solidFill>
                <a:srgbClr val="FF33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0668" name="Rectangle 32"/>
            <p:cNvSpPr>
              <a:spLocks noChangeArrowheads="1"/>
            </p:cNvSpPr>
            <p:nvPr/>
          </p:nvSpPr>
          <p:spPr bwMode="auto">
            <a:xfrm>
              <a:off x="2208" y="3744"/>
              <a:ext cx="912" cy="301"/>
            </a:xfrm>
            <a:prstGeom prst="rect">
              <a:avLst/>
            </a:prstGeom>
            <a:solidFill>
              <a:srgbClr val="FFFF00"/>
            </a:solidFill>
            <a:ln w="9525">
              <a:solidFill>
                <a:schemeClr val="bg2"/>
              </a:solidFill>
              <a:miter lim="800000"/>
              <a:headEnd/>
              <a:tailEnd/>
            </a:ln>
          </p:spPr>
          <p:txBody>
            <a:bodyPr wrap="none" anchor="ctr"/>
            <a:lstStyle/>
            <a:p>
              <a:pPr algn="ctr"/>
              <a:r>
                <a:rPr lang="en-US"/>
                <a:t> brang      </a:t>
              </a:r>
              <a:endParaRPr lang="en-US" sz="3600"/>
            </a:p>
          </p:txBody>
        </p:sp>
      </p:grpSp>
      <p:sp>
        <p:nvSpPr>
          <p:cNvPr id="33" name="Text Box 29"/>
          <p:cNvSpPr txBox="1">
            <a:spLocks noChangeArrowheads="1"/>
          </p:cNvSpPr>
          <p:nvPr/>
        </p:nvSpPr>
        <p:spPr bwMode="auto">
          <a:xfrm>
            <a:off x="5791200" y="3329042"/>
            <a:ext cx="306410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dirty="0"/>
              <a:t>Make an analogy</a:t>
            </a:r>
          </a:p>
        </p:txBody>
      </p:sp>
    </p:spTree>
    <p:extLst>
      <p:ext uri="{BB962C8B-B14F-4D97-AF65-F5344CB8AC3E}">
        <p14:creationId xmlns:p14="http://schemas.microsoft.com/office/powerpoint/2010/main" val="317123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3*#ppt_w"/>
                                          </p:val>
                                        </p:tav>
                                        <p:tav tm="100000">
                                          <p:val>
                                            <p:strVal val="#ppt_w"/>
                                          </p:val>
                                        </p:tav>
                                      </p:tavLst>
                                    </p:anim>
                                    <p:anim calcmode="lin" valueType="num">
                                      <p:cBhvr>
                                        <p:cTn id="8" dur="500" fill="hold"/>
                                        <p:tgtEl>
                                          <p:spTgt spid="7"/>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8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strVal val="4/3*#ppt_w"/>
                                          </p:val>
                                        </p:tav>
                                        <p:tav tm="100000">
                                          <p:val>
                                            <p:strVal val="#ppt_w"/>
                                          </p:val>
                                        </p:tav>
                                      </p:tavLst>
                                    </p:anim>
                                    <p:anim calcmode="lin" valueType="num">
                                      <p:cBhvr>
                                        <p:cTn id="14" dur="500" fill="hold"/>
                                        <p:tgtEl>
                                          <p:spTgt spid="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CMU">
      <a:dk1>
        <a:srgbClr val="000000"/>
      </a:dk1>
      <a:lt1>
        <a:sysClr val="window" lastClr="FFFFFF"/>
      </a:lt1>
      <a:dk2>
        <a:srgbClr val="000000"/>
      </a:dk2>
      <a:lt2>
        <a:srgbClr val="FFFFFF"/>
      </a:lt2>
      <a:accent1>
        <a:srgbClr val="9F1227"/>
      </a:accent1>
      <a:accent2>
        <a:srgbClr val="006A3B"/>
      </a:accent2>
      <a:accent3>
        <a:srgbClr val="093062"/>
      </a:accent3>
      <a:accent4>
        <a:srgbClr val="EEA420"/>
      </a:accent4>
      <a:accent5>
        <a:srgbClr val="A5A6A5"/>
      </a:accent5>
      <a:accent6>
        <a:srgbClr val="636463"/>
      </a:accent6>
      <a:hlink>
        <a:srgbClr val="0000FF"/>
      </a:hlink>
      <a:folHlink>
        <a:srgbClr val="800080"/>
      </a:folHlink>
    </a:clrScheme>
    <a:fontScheme name="Source Sans Pro">
      <a:majorFont>
        <a:latin typeface="Source Sans Pro"/>
        <a:ea typeface=""/>
        <a:cs typeface=""/>
        <a:font script="Grek" typeface="Source Sans Pro"/>
        <a:font script="Cyrl" typeface="Source Sans Pro"/>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ource Sans Pro Light"/>
        <a:ea typeface=""/>
        <a:cs typeface=""/>
        <a:font script="Grek" typeface="Source Sans Pro Light"/>
        <a:font script="Cyrl" typeface="Source Sans Pro Light"/>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13313</TotalTime>
  <Words>6409</Words>
  <Application>Microsoft Office PowerPoint</Application>
  <PresentationFormat>On-screen Show (4:3)</PresentationFormat>
  <Paragraphs>1495</Paragraphs>
  <Slides>133</Slides>
  <Notes>106</Notes>
  <HiddenSlides>8</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133</vt:i4>
      </vt:variant>
    </vt:vector>
  </HeadingPairs>
  <TitlesOfParts>
    <vt:vector size="154" baseType="lpstr">
      <vt:lpstr>ＭＳ Ｐゴシック</vt:lpstr>
      <vt:lpstr>Arial</vt:lpstr>
      <vt:lpstr>Calibri</vt:lpstr>
      <vt:lpstr>Courier</vt:lpstr>
      <vt:lpstr>Courier New</vt:lpstr>
      <vt:lpstr>Gill Sans</vt:lpstr>
      <vt:lpstr>Gill Sans Light</vt:lpstr>
      <vt:lpstr>Gill Sans MT</vt:lpstr>
      <vt:lpstr>Monotype Sorts</vt:lpstr>
      <vt:lpstr>Optima</vt:lpstr>
      <vt:lpstr>Papyrus</vt:lpstr>
      <vt:lpstr>Source Sans Pro</vt:lpstr>
      <vt:lpstr>Source Sans Pro Black</vt:lpstr>
      <vt:lpstr>Source Sans Pro Light</vt:lpstr>
      <vt:lpstr>Source Sans Pro Semibold</vt:lpstr>
      <vt:lpstr>Symbol</vt:lpstr>
      <vt:lpstr>Times</vt:lpstr>
      <vt:lpstr>Times New Roman</vt:lpstr>
      <vt:lpstr>Wingdings</vt:lpstr>
      <vt:lpstr>Default Theme</vt:lpstr>
      <vt:lpstr>Equation</vt:lpstr>
      <vt:lpstr> Architectures of Intelligence     Lecture 7 Procedural Memory</vt:lpstr>
      <vt:lpstr>PowerPoint Presentation</vt:lpstr>
      <vt:lpstr>Today</vt:lpstr>
      <vt:lpstr>PowerPoint Presentation</vt:lpstr>
      <vt:lpstr>Task: Pyramid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many learning phases?</vt:lpstr>
      <vt:lpstr>Example: repeated item</vt:lpstr>
      <vt:lpstr>What are these three phases?</vt:lpstr>
      <vt:lpstr>PowerPoint Presentation</vt:lpstr>
      <vt:lpstr>PowerPoint Presentation</vt:lpstr>
      <vt:lpstr>ACT-R Model</vt:lpstr>
      <vt:lpstr>Phases of Skill Acquisition</vt:lpstr>
      <vt:lpstr>Why is there a procedural phase?</vt:lpstr>
      <vt:lpstr>Declarative vs. Procedural</vt:lpstr>
      <vt:lpstr>Three phases of Skill Acquisition</vt:lpstr>
      <vt:lpstr>Today</vt:lpstr>
      <vt:lpstr>Production Utility in ACT-R</vt:lpstr>
      <vt:lpstr>Utility is used for conflict resolution</vt:lpstr>
      <vt:lpstr>Example:  Probability matching</vt:lpstr>
      <vt:lpstr>Choose a button</vt:lpstr>
      <vt:lpstr>PowerPoint Presentation</vt:lpstr>
      <vt:lpstr>Choose a button</vt:lpstr>
      <vt:lpstr>PowerPoint Presentation</vt:lpstr>
      <vt:lpstr>Choose a button</vt:lpstr>
      <vt:lpstr>PowerPoint Presentation</vt:lpstr>
      <vt:lpstr>Choose a button</vt:lpstr>
      <vt:lpstr>PowerPoint Presentation</vt:lpstr>
      <vt:lpstr>Choose a button</vt:lpstr>
      <vt:lpstr>PowerPoint Presentation</vt:lpstr>
      <vt:lpstr>Choose a button</vt:lpstr>
      <vt:lpstr>PowerPoint Presentation</vt:lpstr>
      <vt:lpstr>Choose a button</vt:lpstr>
      <vt:lpstr>PowerPoint Presentation</vt:lpstr>
      <vt:lpstr>Choose a button</vt:lpstr>
      <vt:lpstr>PowerPoint Presentation</vt:lpstr>
      <vt:lpstr>Choose a button</vt:lpstr>
      <vt:lpstr>PowerPoint Presentation</vt:lpstr>
      <vt:lpstr>Choose a button</vt:lpstr>
      <vt:lpstr>PowerPoint Presentation</vt:lpstr>
      <vt:lpstr>What was the best button?</vt:lpstr>
      <vt:lpstr>Results of Friedman et al. (1964)</vt:lpstr>
      <vt:lpstr>A model of probability matching</vt:lpstr>
      <vt:lpstr>Results of the model</vt:lpstr>
      <vt:lpstr>What happens when you increase the reward to 10 cents?</vt:lpstr>
      <vt:lpstr>What happens when we vary the rewards?</vt:lpstr>
      <vt:lpstr>How are utilities learned?</vt:lpstr>
      <vt:lpstr>Reinforcement Learning</vt:lpstr>
      <vt:lpstr>Reinforcement Learning</vt:lpstr>
      <vt:lpstr>Reinforcement Learning</vt:lpstr>
      <vt:lpstr>Reinforcement Learning</vt:lpstr>
      <vt:lpstr>Problem of reinforcement learning</vt:lpstr>
      <vt:lpstr>Utility learning in ACT-R</vt:lpstr>
      <vt:lpstr>Utility learning in ACT-R</vt:lpstr>
      <vt:lpstr>Over time, the utility of a production will be gradually adjusted until it matches the received average reward</vt:lpstr>
      <vt:lpstr>What does the model look like?</vt:lpstr>
      <vt:lpstr>Choice Rules</vt:lpstr>
      <vt:lpstr>Rewards</vt:lpstr>
      <vt:lpstr>Results in more detail</vt:lpstr>
      <vt:lpstr>Today</vt:lpstr>
      <vt:lpstr>The Past Tense Debate</vt:lpstr>
      <vt:lpstr>Learning the English Past Tense</vt:lpstr>
      <vt:lpstr>Symbolic theory  (e.g. Pinker &amp; Prince, 1988)</vt:lpstr>
      <vt:lpstr>Symbolic theory  (e.g. Pinker &amp; Prince, 1988)</vt:lpstr>
      <vt:lpstr>Two problems with the Symbolic theory </vt:lpstr>
      <vt:lpstr>Connectionist Theory  (e.g., Rumelhart &amp; McClelland, 1986)</vt:lpstr>
      <vt:lpstr>The Rumelhart and McClelland Model (1986)</vt:lpstr>
      <vt:lpstr>Feature representation  in the neural network</vt:lpstr>
      <vt:lpstr>Feature representation  in the neural network</vt:lpstr>
      <vt:lpstr>Feature representation  in the neural network</vt:lpstr>
      <vt:lpstr>Feature representation  in the neural network</vt:lpstr>
      <vt:lpstr>Feature representation  in the neural network</vt:lpstr>
      <vt:lpstr>Feature representation  in the neural network</vt:lpstr>
      <vt:lpstr>Feature representation  in the neural network</vt:lpstr>
      <vt:lpstr>Feature representation  in the neural network</vt:lpstr>
      <vt:lpstr>Feature representation  in the neural network</vt:lpstr>
      <vt:lpstr>Feature representation  in the neural network</vt:lpstr>
      <vt:lpstr>Results of the network</vt:lpstr>
      <vt:lpstr>Problems with the connectionist theory </vt:lpstr>
      <vt:lpstr>Why is there a distinction between regular and irregular verbs in the first place?</vt:lpstr>
      <vt:lpstr>Frequency in English</vt:lpstr>
      <vt:lpstr>An alternative hybrid model in ACT-R (Taatgen &amp; Anderson, 2002)</vt:lpstr>
      <vt:lpstr>Key elements of the ACT-R model</vt:lpstr>
      <vt:lpstr>Input to the model</vt:lpstr>
      <vt:lpstr>PowerPoint Presentation</vt:lpstr>
      <vt:lpstr>PowerPoint Presentation</vt:lpstr>
      <vt:lpstr>PowerPoint Presentation</vt:lpstr>
      <vt:lpstr>PowerPoint Presentation</vt:lpstr>
      <vt:lpstr>PowerPoint Presentation</vt:lpstr>
      <vt:lpstr>Rule learning: the regular rule is learned by repeatedly applying the analogy strategy</vt:lpstr>
      <vt:lpstr>Rule learning: the regular rule is learned by repeatedly applying the analogy strategy</vt:lpstr>
      <vt:lpstr>Production compilation</vt:lpstr>
      <vt:lpstr>Production compilation</vt:lpstr>
      <vt:lpstr>Production compilation</vt:lpstr>
      <vt:lpstr>Production compilation</vt:lpstr>
      <vt:lpstr>Rule learning: Over time, the model also learns specific rules for high-frequency words </vt:lpstr>
      <vt:lpstr>Rule learning: Over time, the model also learns specific rules for high-frequency words </vt:lpstr>
      <vt:lpstr>Utility of learned rules</vt:lpstr>
      <vt:lpstr>Utility of learned rules</vt:lpstr>
      <vt:lpstr>Utility of learned rules</vt:lpstr>
      <vt:lpstr>Utility of learned rules</vt:lpstr>
      <vt:lpstr>Results of the model</vt:lpstr>
      <vt:lpstr>Past Tense Conclusions</vt:lpstr>
      <vt:lpstr>PowerPoint Presentation</vt:lpstr>
      <vt:lpstr>Back to the pyramid task…</vt:lpstr>
      <vt:lpstr>Today</vt:lpstr>
      <vt:lpstr>Assignment 4: 1-Card Blackjack</vt:lpstr>
      <vt:lpstr>Instance-based learning for  Blackjack</vt:lpstr>
      <vt:lpstr>Remember the Sugar Factory?</vt:lpstr>
      <vt:lpstr>1-Card Blackjack</vt:lpstr>
      <vt:lpstr>1-Card Blackjack</vt:lpstr>
      <vt:lpstr>1-Card Blackjack</vt:lpstr>
      <vt:lpstr>No interface</vt:lpstr>
      <vt:lpstr>Starting Model</vt:lpstr>
      <vt:lpstr>Learns what it should have done</vt:lpstr>
      <vt:lpstr>Starting Model</vt:lpstr>
      <vt:lpstr>Improvement 1: Hit Tests</vt:lpstr>
      <vt:lpstr>Improvement 1: Hit Tests</vt:lpstr>
      <vt:lpstr>Improvement 2:  Features &amp; Retrieval</vt:lpstr>
      <vt:lpstr>Improvement 2:  Features &amp; Retrieval</vt:lpstr>
      <vt:lpstr>Assignment 4: Blackjack Tournament</vt:lpstr>
      <vt:lpstr>Different Opponents</vt:lpstr>
      <vt:lpstr> Good luck!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The Brain</dc:title>
  <dc:creator>Katja Mehlhorn</dc:creator>
  <cp:lastModifiedBy>Marinus Van Den Ende</cp:lastModifiedBy>
  <cp:revision>814</cp:revision>
  <cp:lastPrinted>2018-11-28T17:16:40Z</cp:lastPrinted>
  <dcterms:created xsi:type="dcterms:W3CDTF">2014-08-13T14:57:10Z</dcterms:created>
  <dcterms:modified xsi:type="dcterms:W3CDTF">2024-12-02T08:19:48Z</dcterms:modified>
</cp:coreProperties>
</file>